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Ljubi Gospoda, Boga svoga</a:t>
          </a: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1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100" b="1"/>
        </a:p>
      </dgm:t>
    </dgm:pt>
    <dgm:pt modelId="{484A6E6C-4694-4270-8D5A-24859B3F1E99}">
      <dgm:prSet custT="1"/>
      <dgm:spPr/>
      <dgm:t>
        <a:bodyPr/>
        <a:lstStyle/>
        <a:p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Ponašaj se po Njegovoj volji</a:t>
          </a: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1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100" b="1"/>
        </a:p>
      </dgm:t>
    </dgm:pt>
    <dgm:pt modelId="{AD602B88-B1A4-4578-8686-8237072E4906}">
      <dgm:prSet custT="1"/>
      <dgm:spPr/>
      <dgm:t>
        <a:bodyPr/>
        <a:lstStyle/>
        <a:p>
          <a:r>
            <a:rPr lang="sr-Latn-RS" sz="21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Poslušaj Njegove zapovesti</a:t>
          </a: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1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100" b="1"/>
        </a:p>
      </dgm:t>
    </dgm:pt>
    <dgm:pt modelId="{36747477-0DE3-4212-913B-4D05698CF6E7}">
      <dgm:prSet custT="1"/>
      <dgm:spPr/>
      <dgm:t>
        <a:bodyPr/>
        <a:lstStyle/>
        <a:p>
          <a:r>
            <a:rPr lang="sr-Latn-RS" sz="2100" b="1" noProof="0" dirty="0">
              <a:solidFill>
                <a:schemeClr val="tx1"/>
              </a:solidFill>
            </a:rPr>
            <a:t>Ostani čvrsto sjedinjen s Njim</a:t>
          </a: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1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100" b="1"/>
        </a:p>
      </dgm:t>
    </dgm:pt>
    <dgm:pt modelId="{CA92236A-7379-429F-8FA8-F29A9EB8C1EA}">
      <dgm:prSet custT="1"/>
      <dgm:spPr/>
      <dgm:t>
        <a:bodyPr/>
        <a:lstStyle/>
        <a:p>
          <a:r>
            <a:rPr lang="sr-Latn-RS" sz="2100" b="1" noProof="0" dirty="0">
              <a:solidFill>
                <a:schemeClr val="tx1"/>
              </a:solidFill>
            </a:rPr>
            <a:t>Služi Mu svim bićem svojim.</a:t>
          </a: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1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1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sr-Latn-RS" sz="2100" b="1" noProof="0" dirty="0"/>
            <a:t>Ljubav je načelo koje bi nas trebalo voditi k Bogu. Volimo ga jer je On prvi voleo nas (1. Jovanova 4,19).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1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1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sr-Latn-RS" sz="2100" b="1" noProof="0" dirty="0"/>
            <a:t>Ovako se pokazuje ponašanje koje se </a:t>
          </a:r>
          <a:r>
            <a:rPr lang="sr-Latn-RS" sz="2100" b="1" noProof="0" dirty="0" err="1"/>
            <a:t>očeku</a:t>
          </a:r>
          <a:r>
            <a:rPr lang="sr-Latn-RS" sz="2100" b="1" noProof="0" dirty="0"/>
            <a:t>-je od onih koji odluče da hode s Bogom.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1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1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sr-Latn-RS" sz="2100" b="1" noProof="0" dirty="0"/>
            <a:t>Poslušnost je prirodni rezultat zahvalnog srca koje razume šta je Bog učinio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1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1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sr-Latn-RS" sz="2100" b="1" noProof="0" dirty="0"/>
            <a:t>Moramo se čvrsto držati Boga ne dopuštaju-</a:t>
          </a:r>
          <a:r>
            <a:rPr lang="sr-Latn-RS" sz="2100" b="1" noProof="0" dirty="0" err="1"/>
            <a:t>ći</a:t>
          </a:r>
          <a:r>
            <a:rPr lang="sr-Latn-RS" sz="2100" b="1" noProof="0" dirty="0"/>
            <a:t> nikakvoj distrakciji da prekine tu vezu.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1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1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sr-Latn-RS" sz="2100" b="1" noProof="0" dirty="0"/>
            <a:t>Svoju istinsku svrhu, zadovoljstvo i život u izobilju pronalazimo kada dragovoljno i s ljubavlju služimo svom Stvoritelju.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1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1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Optužbe su saslušali u tišini.</a:t>
          </a:r>
          <a:endParaRPr lang="sr-Latn-RS" sz="2200" noProof="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2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2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Pozvali su Boga za svedoka</a:t>
          </a:r>
          <a:endParaRPr lang="sr-Latn-RS" sz="2200" noProof="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2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2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Prihvatili su kaznu ako su sagrešili</a:t>
          </a:r>
          <a:endParaRPr lang="sr-Latn-RS" sz="2200" noProof="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2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2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r-Latn-RS" sz="2200" b="1" noProof="0" dirty="0"/>
            <a:t>Otkrili su svoje prave motive</a:t>
          </a:r>
          <a:endParaRPr lang="sr-Latn-RS" sz="2200" noProof="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2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2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sr-Latn-RS" sz="2200" b="1" noProof="0" dirty="0">
              <a:solidFill>
                <a:schemeClr val="tx1"/>
              </a:solidFill>
              <a:effectLst/>
              <a:latin typeface="+mn-lt"/>
            </a:rPr>
            <a:t>Kroz njihov primer možemo videti potrebne korake za vraćanje mira u sličnim situacijama kada se radi o porodici, crkvi i zajednici:</a:t>
          </a:r>
          <a:endParaRPr lang="sr-Latn-RS" sz="2200" noProof="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 donosite preuranjene zaključke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Razgovarajte o problemima pre nego što delujete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Budite spremni na žrtve kako biste postigli jedinstvo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Pristojno odgovorite na optužbe.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Radujte se i blagosiljajte Boga kada se mir obnovi</a:t>
          </a:r>
          <a:endParaRPr lang="sr-Latn-RS" sz="2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sr-Latn-RS" sz="22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Razjasnite svoje namere</a:t>
          </a: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876158" y="-2438265"/>
          <a:ext cx="804751" cy="5691023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100" b="1" kern="1200" noProof="0" dirty="0"/>
            <a:t>Ljubav je načelo koje bi nas trebalo voditi k Bogu. Volimo ga jer je On prvi voleo nas (1. Jovanova 4,19).</a:t>
          </a:r>
        </a:p>
      </dsp:txBody>
      <dsp:txXfrm rot="-5400000">
        <a:off x="2433023" y="44155"/>
        <a:ext cx="5651738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43224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Ljubi Gospoda, Boga svoga</a:t>
          </a:r>
        </a:p>
      </dsp:txBody>
      <dsp:txXfrm>
        <a:off x="39579" y="41433"/>
        <a:ext cx="235308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954220" y="-1586942"/>
          <a:ext cx="648626" cy="5691023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100" b="1" kern="1200" noProof="0" dirty="0"/>
            <a:t>Ovako se pokazuje ponašanje koje se </a:t>
          </a:r>
          <a:r>
            <a:rPr lang="sr-Latn-RS" sz="2100" b="1" kern="1200" noProof="0" dirty="0" err="1"/>
            <a:t>očeku</a:t>
          </a:r>
          <a:r>
            <a:rPr lang="sr-Latn-RS" sz="2100" b="1" kern="1200" noProof="0" dirty="0"/>
            <a:t>-je od onih koji odluče da hode s Bogom.</a:t>
          </a:r>
        </a:p>
      </dsp:txBody>
      <dsp:txXfrm rot="-5400000">
        <a:off x="2433022" y="965919"/>
        <a:ext cx="5659360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43224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Ponašaj se po Njegovoj volji</a:t>
          </a:r>
        </a:p>
      </dsp:txBody>
      <dsp:txXfrm>
        <a:off x="39579" y="892756"/>
        <a:ext cx="235308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876158" y="-735620"/>
          <a:ext cx="804751" cy="5691023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100" b="1" kern="1200" noProof="0" dirty="0"/>
            <a:t>Poslušnost je prirodni rezultat zahvalnog srca koje razume šta je Bog učinio</a:t>
          </a:r>
        </a:p>
      </dsp:txBody>
      <dsp:txXfrm rot="-5400000">
        <a:off x="2433023" y="1746800"/>
        <a:ext cx="5651738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43224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Poslušaj Njegove zapovesti</a:t>
          </a:r>
        </a:p>
      </dsp:txBody>
      <dsp:txXfrm>
        <a:off x="39579" y="1744078"/>
        <a:ext cx="235308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954220" y="115702"/>
          <a:ext cx="648626" cy="5691023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100" b="1" kern="1200" noProof="0" dirty="0"/>
            <a:t>Moramo se čvrsto držati Boga ne dopuštaju-</a:t>
          </a:r>
          <a:r>
            <a:rPr lang="sr-Latn-RS" sz="2100" b="1" kern="1200" noProof="0" dirty="0" err="1"/>
            <a:t>ći</a:t>
          </a:r>
          <a:r>
            <a:rPr lang="sr-Latn-RS" sz="2100" b="1" kern="1200" noProof="0" dirty="0"/>
            <a:t> nikakvoj distrakciji da prekine tu vezu.</a:t>
          </a:r>
        </a:p>
      </dsp:txBody>
      <dsp:txXfrm rot="-5400000">
        <a:off x="2433022" y="2668564"/>
        <a:ext cx="5659360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43224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solidFill>
                <a:schemeClr val="tx1"/>
              </a:solidFill>
            </a:rPr>
            <a:t>Ostani čvrsto sjedinjen s Njim</a:t>
          </a:r>
        </a:p>
      </dsp:txBody>
      <dsp:txXfrm>
        <a:off x="39579" y="2595401"/>
        <a:ext cx="235308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876158" y="967025"/>
          <a:ext cx="804751" cy="5691023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sr-Latn-RS" sz="2100" b="1" kern="1200" noProof="0" dirty="0"/>
            <a:t>Svoju istinsku svrhu, zadovoljstvo i život u izobilju pronalazimo kada dragovoljno i s ljubavlju služimo svom Stvoritelju.</a:t>
          </a:r>
        </a:p>
      </dsp:txBody>
      <dsp:txXfrm rot="-5400000">
        <a:off x="2433023" y="3449446"/>
        <a:ext cx="5651738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43224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b="1" kern="1200" noProof="0" dirty="0">
              <a:solidFill>
                <a:schemeClr val="tx1"/>
              </a:solidFill>
            </a:rPr>
            <a:t>Služi Mu svim bićem svojim.</a:t>
          </a:r>
        </a:p>
      </dsp:txBody>
      <dsp:txXfrm>
        <a:off x="39579" y="3446724"/>
        <a:ext cx="235308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Optužbe su saslušali u tišini.</a:t>
          </a:r>
          <a:endParaRPr lang="sr-Latn-RS" sz="2200" kern="1200" noProof="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Pozvali su Boga za svedoka</a:t>
          </a:r>
          <a:endParaRPr lang="sr-Latn-RS" sz="2200" kern="1200" noProof="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Prihvatili su kaznu ako su sagrešili</a:t>
          </a:r>
          <a:endParaRPr lang="sr-Latn-RS" sz="2200" kern="1200" noProof="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/>
            <a:t>Otkrili su svoje prave motive</a:t>
          </a:r>
          <a:endParaRPr lang="sr-Latn-RS" sz="2200" kern="1200" noProof="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solidFill>
                <a:schemeClr val="tx1"/>
              </a:solidFill>
              <a:effectLst/>
              <a:latin typeface="+mn-lt"/>
            </a:rPr>
            <a:t>Kroz njihov primer možemo videti potrebne korake za vraćanje mira u sličnim situacijama kada se radi o porodici, crkvi i zajednici:</a:t>
          </a:r>
          <a:endParaRPr lang="sr-Latn-RS" sz="2200" kern="1200" noProof="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Razjasnite svoje namere</a:t>
          </a: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Ne donosite preuranjene zaključke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Razgovarajte o problemima pre nego što delujete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Budite spremni na žrtve kako biste postigli jedinstvo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Pristojno odgovorite na optužbe.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Radujte se i blagosiljajte Boga kada se mir obnovi</a:t>
          </a:r>
          <a:endParaRPr lang="sr-Latn-RS" sz="22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2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4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3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9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2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5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1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2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sr-Latn-RS" sz="5400" b="1" spc="30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ŽIVOT NA ZEMLJI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8839459" y="6519446"/>
            <a:ext cx="3184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pouka za 13. decembar 2025.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650725"/>
            <a:ext cx="70104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„Odgovor blag utišava gnev, a reč preka podiže srdnju.“ </a:t>
            </a:r>
            <a:r>
              <a:rPr kumimoji="0" lang="sr-Latn-R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(Mudre izreke 15,1)</a:t>
            </a:r>
            <a:endParaRPr kumimoji="0" lang="sr-Latn-RS" sz="2000" b="1" i="0" u="none" strike="noStrike" kern="1200" cap="none" spc="0" normalizeH="0" baseline="0" noProof="0" dirty="0">
              <a:ln w="12700" cmpd="sng">
                <a:solidFill>
                  <a:srgbClr val="A02B93"/>
                </a:solidFill>
                <a:prstDash val="solid"/>
              </a:ln>
              <a:solidFill>
                <a:srgbClr val="A02B93">
                  <a:lumMod val="20000"/>
                  <a:lumOff val="8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948487" y="4161354"/>
            <a:ext cx="4762500" cy="25557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9868A2"/>
                </a:solidFill>
              </a:rPr>
              <a:t>Oproštajni govor (</a:t>
            </a:r>
            <a:r>
              <a:rPr lang="sr-Latn-RS" sz="2200" b="1" noProof="0" dirty="0" err="1">
                <a:solidFill>
                  <a:srgbClr val="9868A2"/>
                </a:solidFill>
              </a:rPr>
              <a:t>Jošua</a:t>
            </a:r>
            <a:r>
              <a:rPr lang="sr-Latn-RS" sz="2200" b="1" noProof="0" dirty="0">
                <a:solidFill>
                  <a:srgbClr val="9868A2"/>
                </a:solidFill>
              </a:rPr>
              <a:t> 22,1-8)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9B6260"/>
                </a:solidFill>
              </a:rPr>
              <a:t>Razlog sukoba (</a:t>
            </a:r>
            <a:r>
              <a:rPr lang="sr-Latn-RS" sz="2200" b="1" noProof="0" dirty="0" err="1">
                <a:solidFill>
                  <a:srgbClr val="9B6260"/>
                </a:solidFill>
              </a:rPr>
              <a:t>Jošua</a:t>
            </a:r>
            <a:r>
              <a:rPr lang="sr-Latn-RS" sz="2200" b="1" noProof="0" dirty="0">
                <a:solidFill>
                  <a:srgbClr val="9B6260"/>
                </a:solidFill>
              </a:rPr>
              <a:t> 22,10-12)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5F9199"/>
                </a:solidFill>
              </a:rPr>
              <a:t>Optužbe (</a:t>
            </a:r>
            <a:r>
              <a:rPr lang="sr-Latn-RS" sz="2200" b="1" noProof="0" dirty="0" err="1">
                <a:solidFill>
                  <a:srgbClr val="5F9199"/>
                </a:solidFill>
              </a:rPr>
              <a:t>Jošua</a:t>
            </a:r>
            <a:r>
              <a:rPr lang="sr-Latn-RS" sz="2200" b="1" noProof="0" dirty="0">
                <a:solidFill>
                  <a:srgbClr val="5F9199"/>
                </a:solidFill>
              </a:rPr>
              <a:t> 22,13-20)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729C63"/>
                </a:solidFill>
              </a:rPr>
              <a:t>Ljubazan odgovor (</a:t>
            </a:r>
            <a:r>
              <a:rPr lang="sr-Latn-RS" sz="2200" b="1" noProof="0" dirty="0" err="1">
                <a:solidFill>
                  <a:srgbClr val="729C63"/>
                </a:solidFill>
              </a:rPr>
              <a:t>Jošua</a:t>
            </a:r>
            <a:r>
              <a:rPr lang="sr-Latn-RS" sz="2200" b="1" noProof="0" dirty="0">
                <a:solidFill>
                  <a:srgbClr val="729C63"/>
                </a:solidFill>
              </a:rPr>
              <a:t> 22,21-29)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sr-Latn-RS" sz="2200" b="1" noProof="0" dirty="0">
                <a:solidFill>
                  <a:srgbClr val="9B8F61"/>
                </a:solidFill>
              </a:rPr>
              <a:t>Pomirenje (</a:t>
            </a:r>
            <a:r>
              <a:rPr lang="sr-Latn-RS" sz="2200" b="1" noProof="0" dirty="0" err="1">
                <a:solidFill>
                  <a:srgbClr val="9B8F61"/>
                </a:solidFill>
              </a:rPr>
              <a:t>Jošua</a:t>
            </a:r>
            <a:r>
              <a:rPr lang="sr-Latn-RS" sz="2200" b="1" noProof="0" dirty="0">
                <a:solidFill>
                  <a:srgbClr val="9B8F61"/>
                </a:solidFill>
              </a:rPr>
              <a:t> 22,30-34)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nekoliko godina rata, Izrael je osvojio </a:t>
            </a:r>
            <a:r>
              <a:rPr lang="sr-Latn-RS" sz="2200" b="1" noProof="0" dirty="0" err="1"/>
              <a:t>Hanan</a:t>
            </a:r>
            <a:r>
              <a:rPr lang="sr-Latn-RS" sz="2200" b="1" noProof="0" dirty="0"/>
              <a:t>, iako još nisu bili proterani svi njegovi stanovnici.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8" y="1943329"/>
            <a:ext cx="80867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Konačno je došlo vreme za rastanak. Nakon što ih je blagoslovio i savetovao im da nastave Božjim putem,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ih je otpustio. Ali oproštaj je bio zasenjen ozbiljnim </a:t>
            </a:r>
            <a:r>
              <a:rPr lang="sr-Latn-RS" sz="2200" b="1" noProof="0" dirty="0" err="1"/>
              <a:t>nesporazu</a:t>
            </a:r>
            <a:r>
              <a:rPr lang="sr-Latn-RS" sz="2200" b="1" noProof="0" dirty="0"/>
              <a:t>-mom koji je lako mogao uništiti jedinstvo izraelskog naroda.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8" y="802362"/>
            <a:ext cx="80867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Dva i pol plemena koja su zauzela istočni deo (Ruben, Gad i polovina plemena Manasije) i koja su prešla Jordan kako bi pomogla u osvajanju, verno su ispunila svoju obvezu.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OPROŠTAJNI GOVOR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„Samo pazite dobro da vršite zapovest i zakon, što vam je zapovedio Mojsije sluga Gospodnji, da ljubite Gospoda Boga svog i da hodite svim putevima Njegovim, i čuvate zapovesti Njegove i držite ih se, i da Mu služite svim srcem svojim i svom dušom svojom.“ </a:t>
            </a:r>
            <a:r>
              <a:rPr lang="sr-Latn-R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22,5) </a:t>
            </a:r>
            <a:endParaRPr lang="sr-Latn-RS" sz="2000" b="1" noProof="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257174" y="1536829"/>
            <a:ext cx="7886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Budući da će Jordan uzrokovati razdvajanje plemena,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mudro posavetovao dva i po plemena kako bi mogli ostati verni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22,5):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0077035"/>
              </p:ext>
            </p:extLst>
          </p:nvPr>
        </p:nvGraphicFramePr>
        <p:xfrm>
          <a:off x="0" y="2552491"/>
          <a:ext cx="8124823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RAZLOG ZA SUKOB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kad dođoše na među jordansku u zemlji </a:t>
            </a:r>
            <a:r>
              <a:rPr lang="sr-Latn-RS" sz="20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hananskoj</a:t>
            </a:r>
            <a:r>
              <a:rPr lang="sr-Latn-R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načiniše sinovi </a:t>
            </a:r>
            <a:r>
              <a:rPr lang="sr-Latn-RS" sz="20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Ruvimovi</a:t>
            </a:r>
            <a:r>
              <a:rPr lang="sr-Latn-R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 sinovi Gadovi i polovina plemena </a:t>
            </a:r>
            <a:r>
              <a:rPr lang="sr-Latn-RS" sz="20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Manasijinog</a:t>
            </a:r>
            <a:r>
              <a:rPr lang="sr-Latn-R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oltar onde na Jordanu, oltar velik i naočit.“</a:t>
            </a:r>
            <a:br>
              <a:rPr lang="sr-Latn-RS" sz="20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sr-Latn-RS" sz="16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22,10).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31457" y="1610410"/>
            <a:ext cx="5637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Blizu mesta gde je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podigao spomenik čudesnom prelasku preko Jordana, dva i po plemena sagradila su žrtvenik sličan žrtveniku Svetišta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22,10.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6829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84681" y="4457027"/>
            <a:ext cx="85578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Ostatak Izraelaca odlučio je da iskoreni ovaj greh napadom na svoju braću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22,12). Ali Bog je intervenisao kako bi sprečio krvavi građanski rat. Podigao je ljude koji su odlučili da se ne sudi bez svih dokaza, priznali su opravdanost sumnje i odlučili su da daju svojoj braći priliku da se objasne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22,13-14).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26542" y="3056960"/>
            <a:ext cx="533891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Ovaj čin je protumačen kao kršenje zakona koji je zabranjivao prinošenje žrtava na mestu koje nije žrtvenik za </a:t>
            </a:r>
            <a:r>
              <a:rPr lang="sr-Latn-RS" sz="2200" b="1" noProof="0" dirty="0" err="1"/>
              <a:t>paljenice</a:t>
            </a:r>
            <a:r>
              <a:rPr lang="sr-Latn-RS" sz="2200" b="1" noProof="0" dirty="0"/>
              <a:t> u Svetištu (Lev. 17,8-9).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84681" y="6150899"/>
            <a:ext cx="85578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Kako se ispostavilo, njihova jedina greška bila je to što nisu obavestili braću o svojim namerama... ali to nije bio greh.</a:t>
            </a:r>
            <a:endParaRPr lang="sr-Latn-RS" sz="2200" noProof="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5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OPTUŽBE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„Ovako veli sav zbor Gospodnji, kakav je to greh kojim se </a:t>
            </a:r>
            <a:r>
              <a:rPr lang="sr-Latn-RS" sz="2000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ogrešiste</a:t>
            </a:r>
            <a:r>
              <a:rPr lang="sr-Latn-RS" sz="20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Bogu Izraelovom odvrativši se danas od Gospoda, načinivši oltar da se odmetnete danas od Gospoda?“ </a:t>
            </a:r>
            <a:r>
              <a:rPr lang="sr-Latn-RS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22,16)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85925"/>
            <a:ext cx="8318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Zašto je Fines izabran za čelnika istražnog odbora </a:t>
            </a:r>
            <a:br>
              <a:rPr lang="es-ES" sz="2200" b="1" noProof="0" dirty="0"/>
            </a:br>
            <a:r>
              <a:rPr lang="sr-Latn-RS" sz="2200" b="1" noProof="0" dirty="0"/>
              <a:t>(Jošua 22,13-14)?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Finesov</a:t>
            </a:r>
            <a:r>
              <a:rPr lang="sr-Latn-RS" sz="2200" b="1" noProof="0" dirty="0"/>
              <a:t> govor je imao savršenog smisla. Ako bi se žrtve prinosile na novopodignutom žrtveniku, Bog bi zbog toga kaznio celi Izrael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22,18b).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Fines</a:t>
            </a:r>
            <a:r>
              <a:rPr lang="sr-Latn-RS" sz="2200" b="1" noProof="0" dirty="0"/>
              <a:t>, sin </a:t>
            </a:r>
            <a:r>
              <a:rPr lang="sr-Latn-RS" sz="2200" b="1" noProof="0" dirty="0" err="1"/>
              <a:t>prvosve</a:t>
            </a:r>
            <a:r>
              <a:rPr lang="sr-Latn-RS" sz="2200" b="1" noProof="0" dirty="0"/>
              <a:t>[</a:t>
            </a:r>
            <a:r>
              <a:rPr lang="sr-Latn-RS" sz="2200" b="1" noProof="0" dirty="0" err="1"/>
              <a:t>tenika</a:t>
            </a:r>
            <a:r>
              <a:rPr lang="sr-Latn-RS" sz="2200" b="1" noProof="0" dirty="0"/>
              <a:t>, bio je neumoljiv u zaustavljanju greha kod Val </a:t>
            </a:r>
            <a:r>
              <a:rPr lang="sr-Latn-RS" sz="2200" b="1" noProof="0" dirty="0" err="1"/>
              <a:t>Fegora</a:t>
            </a:r>
            <a:r>
              <a:rPr lang="sr-Latn-RS" sz="2200" b="1" noProof="0" dirty="0"/>
              <a:t> (Br. 25,7-8). U svom govoru povezao je ovaj greh s </a:t>
            </a:r>
            <a:r>
              <a:rPr lang="sr-Latn-RS" sz="2200" b="1" noProof="0" dirty="0" err="1"/>
              <a:t>Ahanovim</a:t>
            </a:r>
            <a:r>
              <a:rPr lang="sr-Latn-RS" sz="2200" b="1" noProof="0" dirty="0"/>
              <a:t> grehom i izjednačio ga s onim koji su navodno počinila dva i po plemena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22,16-20).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481211" y="5152787"/>
            <a:ext cx="513243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Međutim, dao im je priliku da isprave tu pogrešku, pre nego što su počinili greh: ponudio im je priliku da se vrate na jordansku stranu gde se nalazilo Svetište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22,19).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LJUBAZAN ODGOVOR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48073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„Ako smo načinili oltar da se odvratimo od Gospoda ili da prinosimo na njemu žrtve </a:t>
            </a:r>
            <a:r>
              <a:rPr lang="sr-Latn-RS" sz="2000" b="1" noProof="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paljenice</a:t>
            </a:r>
            <a:r>
              <a:rPr lang="sr-Latn-RS" sz="2000" b="1" noProof="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ili darove ili da prinosimo na njemu žrtve zahvalne, onda Gospod neka nam sudi.“ </a:t>
            </a:r>
            <a:r>
              <a:rPr lang="sr-Latn-RS" sz="1600" b="1" noProof="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22,23)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0" y="1228701"/>
            <a:ext cx="25361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Kada su plemena Ruvim i Gad kao i polovina plemena Manasije bili optuženi, postupili su na uzoran način: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991586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52061" y="3796504"/>
            <a:ext cx="77996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Budući da Izraelci nisu znali motive svoje braće za izgradnju oltara, na um su im došli pobuna, želja za odvajanjem i božanska kazna.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Iako su prozvana plemena mogla da se uvrede optužbama i burno reaguju u svoju obranu, zahvaljujući njihovom prijateljskom odgovoru, rat je bio izbegnut.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812167"/>
            <a:ext cx="77298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Stvarnost je bila sasvim drugačija: imali su želju da ostanu ujedinjeni sa svojom braćom i izbegnu buduće razdvajanje od Izraelaca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22,24-26).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r-Latn-RS" sz="4400" b="1" spc="60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POMIRENJE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45616"/>
            <a:ext cx="90296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latin typeface="Comic Sans MS" panose="030F0702030302020204" pitchFamily="66" charset="0"/>
              </a:rPr>
              <a:t>„I bi po volji sinovima Izrailjevim; i hvališe Boga sinovi Izrailjevi, i ne </a:t>
            </a:r>
            <a:r>
              <a:rPr lang="sr-Latn-RS" sz="2000" b="1" noProof="0" dirty="0" err="1">
                <a:latin typeface="Comic Sans MS" panose="030F0702030302020204" pitchFamily="66" charset="0"/>
              </a:rPr>
              <a:t>govoriše</a:t>
            </a:r>
            <a:r>
              <a:rPr lang="sr-Latn-RS" sz="2000" b="1" noProof="0" dirty="0">
                <a:latin typeface="Comic Sans MS" panose="030F0702030302020204" pitchFamily="66" charset="0"/>
              </a:rPr>
              <a:t> više da idu da se biju s njima da potru zemlju, u kojoj žive sinovi </a:t>
            </a:r>
            <a:r>
              <a:rPr lang="sr-Latn-RS" sz="2000" b="1" noProof="0" dirty="0" err="1">
                <a:latin typeface="Comic Sans MS" panose="030F0702030302020204" pitchFamily="66" charset="0"/>
              </a:rPr>
              <a:t>Ruvimovi</a:t>
            </a:r>
            <a:r>
              <a:rPr lang="sr-Latn-RS" sz="2000" b="1" noProof="0" dirty="0">
                <a:latin typeface="Comic Sans MS" panose="030F0702030302020204" pitchFamily="66" charset="0"/>
              </a:rPr>
              <a:t> i sinovi Gadovi.“ </a:t>
            </a:r>
            <a:r>
              <a:rPr lang="sr-Latn-RS" sz="1600" b="1" noProof="0" dirty="0">
                <a:latin typeface="Comic Sans MS" panose="030F0702030302020204" pitchFamily="66" charset="0"/>
              </a:rPr>
              <a:t>(</a:t>
            </a:r>
            <a:r>
              <a:rPr lang="sr-Latn-RS" sz="1600" b="1" noProof="0" dirty="0" err="1">
                <a:latin typeface="Comic Sans MS" panose="030F0702030302020204" pitchFamily="66" charset="0"/>
              </a:rPr>
              <a:t>Jošua</a:t>
            </a:r>
            <a:r>
              <a:rPr lang="sr-Latn-RS" sz="1600" b="1" noProof="0" dirty="0">
                <a:latin typeface="Comic Sans MS" panose="030F0702030302020204" pitchFamily="66" charset="0"/>
              </a:rPr>
              <a:t> 22,33)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0" y="1568946"/>
            <a:ext cx="65817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Videvši da je optužba neutemeljena, </a:t>
            </a:r>
            <a:r>
              <a:rPr lang="sr-Latn-RS" sz="2200" b="1" noProof="0" dirty="0" err="1">
                <a:solidFill>
                  <a:prstClr val="black"/>
                </a:solidFill>
                <a:latin typeface="Aptos" panose="02110004020202020204"/>
              </a:rPr>
              <a:t>F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ines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 izraelska delegacija osetili su olakšanje (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Jošua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22:30-31). Sa svoje strane, kada su Izraelci saznali istinu, radovali su se i hvalili Boga (</a:t>
            </a:r>
            <a:r>
              <a:rPr kumimoji="0" lang="sr-Latn-R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Jošua</a:t>
            </a:r>
            <a:r>
              <a:rPr kumimoji="0" lang="sr-Latn-R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22,32-33).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137259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 sz="2200" noProof="0" dirty="0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742950" y="447675"/>
            <a:ext cx="1065286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700" b="1" noProof="0" dirty="0">
                <a:latin typeface="Constantia" panose="02030602050306030303" pitchFamily="18" charset="0"/>
              </a:rPr>
              <a:t>„Sinovi Gadovi i </a:t>
            </a:r>
            <a:r>
              <a:rPr lang="sr-Latn-RS" sz="2700" b="1" noProof="0" dirty="0" err="1">
                <a:latin typeface="Constantia" panose="02030602050306030303" pitchFamily="18" charset="0"/>
              </a:rPr>
              <a:t>Ruv</a:t>
            </a:r>
            <a:r>
              <a:rPr lang="sr-Latn-RS" sz="2700" b="1" dirty="0">
                <a:latin typeface="Constantia" panose="02030602050306030303" pitchFamily="18" charset="0"/>
              </a:rPr>
              <a:t>im</a:t>
            </a:r>
            <a:r>
              <a:rPr lang="sr-Latn-RS" sz="2700" b="1" noProof="0" dirty="0">
                <a:latin typeface="Constantia" panose="02030602050306030303" pitchFamily="18" charset="0"/>
              </a:rPr>
              <a:t>ovi tada su na svoj žrtvenik urezali natpis koji je označavao svrhu za koju je podignut i rekli su: ‘Ovo je svedočanstvo među nama da je Gospod Bog.’ Tako su nastojali da se izbegnu buduća pogrešna tumačenja i ukloni sve što bi moglo biti uzrok iskušenja.</a:t>
            </a:r>
          </a:p>
          <a:p>
            <a:pPr>
              <a:spcBef>
                <a:spcPts val="600"/>
              </a:spcBef>
            </a:pPr>
            <a:r>
              <a:rPr lang="sr-Latn-RS" sz="2700" b="1" noProof="0" dirty="0">
                <a:latin typeface="Constantia" panose="02030602050306030303" pitchFamily="18" charset="0"/>
              </a:rPr>
              <a:t>Koliko često ozbiljne poteškoće nastaju zbog običnog pogrešnog tumačenja, čak i među onima koji su vođeni najplemenitijim motivima! A bez iskazivanja uljudnosti i strpljenja, kakve teške, pa čak i kobne posledice mogu da nastanu!…</a:t>
            </a:r>
          </a:p>
          <a:p>
            <a:pPr>
              <a:spcBef>
                <a:spcPts val="600"/>
              </a:spcBef>
            </a:pPr>
            <a:r>
              <a:rPr lang="sr-Latn-RS" sz="2700" b="1" noProof="0" dirty="0">
                <a:latin typeface="Constantia" panose="02030602050306030303" pitchFamily="18" charset="0"/>
              </a:rPr>
              <a:t>Cenzura i kleveta nikada nisu uspele nikoga spasiti od lažnog mišljenja; naprotiv, doprinele su tome da mnoge odvedu na krivi put otvrdnuvši im srca kako se ne bi uverili. Ljubazan duh i uljudno, blago i strpljivo ponašanje mogu spasiti zalutale i prikriti mnoštvo greha.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150868" y="6519446"/>
            <a:ext cx="4244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EGW (Patrijarsi i proroci, str. 496-497)</a:t>
            </a:r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1130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Display</vt:lpstr>
      <vt:lpstr>Calibri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Sergio</cp:lastModifiedBy>
  <cp:revision>61</cp:revision>
  <dcterms:created xsi:type="dcterms:W3CDTF">2025-11-15T16:15:13Z</dcterms:created>
  <dcterms:modified xsi:type="dcterms:W3CDTF">2025-11-23T06:46:10Z</dcterms:modified>
</cp:coreProperties>
</file>