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Lst>
  <p:notesMasterIdLst>
    <p:notesMasterId r:id="rId22"/>
  </p:notesMasterIdLst>
  <p:sldIdLst>
    <p:sldId id="396" r:id="rId6"/>
    <p:sldId id="388" r:id="rId7"/>
    <p:sldId id="475" r:id="rId8"/>
    <p:sldId id="308" r:id="rId9"/>
    <p:sldId id="257" r:id="rId10"/>
    <p:sldId id="258" r:id="rId11"/>
    <p:sldId id="313" r:id="rId12"/>
    <p:sldId id="260" r:id="rId13"/>
    <p:sldId id="261" r:id="rId14"/>
    <p:sldId id="262" r:id="rId15"/>
    <p:sldId id="309" r:id="rId16"/>
    <p:sldId id="477" r:id="rId17"/>
    <p:sldId id="408" r:id="rId18"/>
    <p:sldId id="390" r:id="rId19"/>
    <p:sldId id="472" r:id="rId20"/>
    <p:sldId id="471" r:id="rId21"/>
  </p:sldIdLst>
  <p:sldSz cx="12192000" cy="6858000"/>
  <p:notesSz cx="6858000" cy="9144000"/>
  <p:embeddedFontLst>
    <p:embeddedFont>
      <p:font typeface="Arial Narrow" panose="020B0606020202030204" pitchFamily="34" charset="0"/>
      <p:regular r:id="rId23"/>
      <p:bold r:id="rId24"/>
      <p:italic r:id="rId25"/>
      <p:boldItalic r:id="rId26"/>
    </p:embeddedFont>
    <p:embeddedFont>
      <p:font typeface="Bodoni MT Poster Compressed" panose="02070706080601050204" pitchFamily="18" charset="0"/>
      <p:regular r:id="rId27"/>
    </p:embeddedFont>
    <p:embeddedFont>
      <p:font typeface="Britannic Bold" panose="020B0903060703020204" pitchFamily="34" charset="0"/>
      <p:regular r:id="rId28"/>
    </p:embeddedFont>
    <p:embeddedFont>
      <p:font typeface="Comic Sans MS" panose="030F0702030302020204" pitchFamily="66" charset="0"/>
      <p:regular r:id="rId29"/>
      <p:bold r:id="rId30"/>
      <p:italic r:id="rId31"/>
      <p:boldItalic r:id="rId32"/>
    </p:embeddedFont>
    <p:embeddedFont>
      <p:font typeface="Constantia" panose="02030602050306030303" pitchFamily="18" charset="0"/>
      <p:regular r:id="rId33"/>
      <p:bold r:id="rId34"/>
      <p:italic r:id="rId35"/>
      <p:boldItalic r:id="rId36"/>
    </p:embeddedFont>
    <p:embeddedFont>
      <p:font typeface="Gill Sans MT Ext Condensed Bold" panose="020B0902020104020203" pitchFamily="34" charset="0"/>
      <p:regular r:id="rId37"/>
    </p:embeddedFont>
    <p:embeddedFont>
      <p:font typeface="Impact" panose="020B0806030902050204" pitchFamily="34" charset="0"/>
      <p:regular r:id="rId38"/>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B0"/>
    <a:srgbClr val="FBF162"/>
    <a:srgbClr val="FFFF99"/>
    <a:srgbClr val="FF9729"/>
    <a:srgbClr val="8E0025"/>
    <a:srgbClr val="C90035"/>
    <a:srgbClr val="F1E2B9"/>
    <a:srgbClr val="6BA630"/>
    <a:srgbClr val="BCB98F"/>
    <a:srgbClr val="8058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3" autoAdjust="0"/>
    <p:restoredTop sz="94660"/>
  </p:normalViewPr>
  <p:slideViewPr>
    <p:cSldViewPr snapToGrid="0">
      <p:cViewPr varScale="1">
        <p:scale>
          <a:sx n="100" d="100"/>
          <a:sy n="100" d="100"/>
        </p:scale>
        <p:origin x="84" y="1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56751-A05E-43B9-9BBC-17E5CA4CD5DD}" type="doc">
      <dgm:prSet loTypeId="urn:microsoft.com/office/officeart/2005/8/layout/process4" loCatId="process" qsTypeId="urn:microsoft.com/office/officeart/2005/8/quickstyle/simple3" qsCatId="simple" csTypeId="urn:microsoft.com/office/officeart/2005/8/colors/colorful1" csCatId="colorful" phldr="1"/>
      <dgm:spPr/>
      <dgm:t>
        <a:bodyPr/>
        <a:lstStyle/>
        <a:p>
          <a:endParaRPr lang="es-ES"/>
        </a:p>
      </dgm:t>
    </dgm:pt>
    <dgm:pt modelId="{73FAFAFE-4E03-42DD-9C7E-2B207587F0FF}">
      <dgm:prSet custT="1"/>
      <dgm:spPr>
        <a:effectLst>
          <a:outerShdw blurRad="50800" dist="38100" dir="5400000" algn="t" rotWithShape="0">
            <a:prstClr val="black">
              <a:alpha val="40000"/>
            </a:prstClr>
          </a:outerShdw>
        </a:effectLst>
      </dgm:spPr>
      <dgm:t>
        <a:bodyPr/>
        <a:lstStyle/>
        <a:p>
          <a:r>
            <a:rPr lang="sr-Latn-RS" sz="2200" b="1" noProof="0" dirty="0"/>
            <a:t>Ne ženi se stanovnicima te zemlje </a:t>
          </a:r>
          <a:br>
            <a:rPr lang="sr-Latn-RS" sz="2200" b="1" noProof="0" dirty="0"/>
          </a:br>
          <a:r>
            <a:rPr lang="sr-Latn-RS" sz="2200" b="1" noProof="0" dirty="0"/>
            <a:t>(</a:t>
          </a:r>
          <a:r>
            <a:rPr lang="sr-Latn-RS" sz="2200" b="1" noProof="0" dirty="0" err="1"/>
            <a:t>Jošua</a:t>
          </a:r>
          <a:r>
            <a:rPr lang="sr-Latn-RS" sz="2200" b="1" noProof="0" dirty="0"/>
            <a:t> 23,7a)</a:t>
          </a:r>
        </a:p>
      </dgm:t>
    </dgm:pt>
    <dgm:pt modelId="{5BA85A58-277E-4094-B21B-83A9A1E17FD7}" type="parTrans" cxnId="{FF2B0B08-B13E-4F7F-8C10-EC705C4274E7}">
      <dgm:prSet/>
      <dgm:spPr/>
      <dgm:t>
        <a:bodyPr/>
        <a:lstStyle/>
        <a:p>
          <a:endParaRPr lang="es-ES" sz="2200" b="1">
            <a:solidFill>
              <a:schemeClr val="tx1"/>
            </a:solidFill>
          </a:endParaRPr>
        </a:p>
      </dgm:t>
    </dgm:pt>
    <dgm:pt modelId="{81DB2993-86FF-4F5E-9AEE-5252505D4749}" type="sibTrans" cxnId="{FF2B0B08-B13E-4F7F-8C10-EC705C4274E7}">
      <dgm:prSet/>
      <dgm:spPr/>
      <dgm:t>
        <a:bodyPr/>
        <a:lstStyle/>
        <a:p>
          <a:endParaRPr lang="es-ES" sz="2200" b="1">
            <a:solidFill>
              <a:schemeClr val="tx1"/>
            </a:solidFill>
          </a:endParaRPr>
        </a:p>
      </dgm:t>
    </dgm:pt>
    <dgm:pt modelId="{58A81E62-E51B-4E64-AE64-7FB210871931}">
      <dgm:prSet custT="1"/>
      <dgm:spPr>
        <a:effectLst>
          <a:outerShdw blurRad="50800" dist="38100" dir="5400000" algn="t" rotWithShape="0">
            <a:prstClr val="black">
              <a:alpha val="40000"/>
            </a:prstClr>
          </a:outerShdw>
        </a:effectLst>
      </dgm:spPr>
      <dgm:t>
        <a:bodyPr/>
        <a:lstStyle/>
        <a:p>
          <a:r>
            <a:rPr lang="sr-Latn-RS" sz="2200" b="1" noProof="0" dirty="0"/>
            <a:t>Ne spominjite imena njihovih bogova </a:t>
          </a:r>
          <a:br>
            <a:rPr lang="sr-Latn-RS" sz="2200" b="1" noProof="0" dirty="0"/>
          </a:br>
          <a:r>
            <a:rPr lang="sr-Latn-RS" sz="2200" b="1" noProof="0" dirty="0"/>
            <a:t>(</a:t>
          </a:r>
          <a:r>
            <a:rPr lang="sr-Latn-RS" sz="2200" b="1" noProof="0" dirty="0" err="1"/>
            <a:t>Jošua</a:t>
          </a:r>
          <a:r>
            <a:rPr lang="sr-Latn-RS" sz="2200" b="1" noProof="0" dirty="0"/>
            <a:t> 23,7b)</a:t>
          </a:r>
        </a:p>
      </dgm:t>
    </dgm:pt>
    <dgm:pt modelId="{D72DBB42-CA18-48C8-83E8-3F3788514FD0}" type="parTrans" cxnId="{0C833FDB-DA3D-4D4F-8DD4-DB4F2AC069BF}">
      <dgm:prSet/>
      <dgm:spPr/>
      <dgm:t>
        <a:bodyPr/>
        <a:lstStyle/>
        <a:p>
          <a:endParaRPr lang="es-ES" sz="2200" b="1">
            <a:solidFill>
              <a:schemeClr val="tx1"/>
            </a:solidFill>
          </a:endParaRPr>
        </a:p>
      </dgm:t>
    </dgm:pt>
    <dgm:pt modelId="{8823EC6C-164B-4F8F-9A6C-4CB4AC0C78B8}" type="sibTrans" cxnId="{0C833FDB-DA3D-4D4F-8DD4-DB4F2AC069BF}">
      <dgm:prSet/>
      <dgm:spPr/>
      <dgm:t>
        <a:bodyPr/>
        <a:lstStyle/>
        <a:p>
          <a:endParaRPr lang="es-ES" sz="2200" b="1">
            <a:solidFill>
              <a:schemeClr val="tx1"/>
            </a:solidFill>
          </a:endParaRPr>
        </a:p>
      </dgm:t>
    </dgm:pt>
    <dgm:pt modelId="{D7CE262A-F5CC-40C9-AE8F-0D3A8B7245F8}">
      <dgm:prSet custT="1"/>
      <dgm:spPr>
        <a:effectLst>
          <a:outerShdw blurRad="50800" dist="38100" dir="5400000" algn="t" rotWithShape="0">
            <a:prstClr val="black">
              <a:alpha val="40000"/>
            </a:prstClr>
          </a:outerShdw>
        </a:effectLst>
      </dgm:spPr>
      <dgm:t>
        <a:bodyPr/>
        <a:lstStyle/>
        <a:p>
          <a:r>
            <a:rPr lang="sr-Latn-RS" sz="2200" b="1" noProof="0" dirty="0"/>
            <a:t>Da se ne klanjaju njihovim bogovima (</a:t>
          </a:r>
          <a:r>
            <a:rPr lang="sr-Latn-RS" sz="2200" b="1" noProof="0" dirty="0" err="1"/>
            <a:t>Jošua</a:t>
          </a:r>
          <a:r>
            <a:rPr lang="sr-Latn-RS" sz="2200" b="1" noProof="0" dirty="0"/>
            <a:t> 23,7c)</a:t>
          </a:r>
        </a:p>
      </dgm:t>
    </dgm:pt>
    <dgm:pt modelId="{BC42AEC9-3F96-4C98-A316-6296567E6F9E}" type="parTrans" cxnId="{12308833-423D-428B-832B-70F7B62CCD4E}">
      <dgm:prSet/>
      <dgm:spPr/>
      <dgm:t>
        <a:bodyPr/>
        <a:lstStyle/>
        <a:p>
          <a:endParaRPr lang="es-ES" sz="2200" b="1">
            <a:solidFill>
              <a:schemeClr val="tx1"/>
            </a:solidFill>
          </a:endParaRPr>
        </a:p>
      </dgm:t>
    </dgm:pt>
    <dgm:pt modelId="{05D52511-7A71-439F-908E-F4CA6F3C6667}" type="sibTrans" cxnId="{12308833-423D-428B-832B-70F7B62CCD4E}">
      <dgm:prSet/>
      <dgm:spPr/>
      <dgm:t>
        <a:bodyPr/>
        <a:lstStyle/>
        <a:p>
          <a:endParaRPr lang="es-ES" sz="2200" b="1">
            <a:solidFill>
              <a:schemeClr val="tx1"/>
            </a:solidFill>
          </a:endParaRPr>
        </a:p>
      </dgm:t>
    </dgm:pt>
    <dgm:pt modelId="{1C5B342D-0B96-4483-8D04-58C8633E2F8B}" type="pres">
      <dgm:prSet presAssocID="{62D56751-A05E-43B9-9BBC-17E5CA4CD5DD}" presName="Name0" presStyleCnt="0">
        <dgm:presLayoutVars>
          <dgm:dir/>
          <dgm:animLvl val="lvl"/>
          <dgm:resizeHandles val="exact"/>
        </dgm:presLayoutVars>
      </dgm:prSet>
      <dgm:spPr/>
    </dgm:pt>
    <dgm:pt modelId="{AF2B4297-4210-418E-8BF4-27B37287B4AB}" type="pres">
      <dgm:prSet presAssocID="{D7CE262A-F5CC-40C9-AE8F-0D3A8B7245F8}" presName="boxAndChildren" presStyleCnt="0"/>
      <dgm:spPr/>
    </dgm:pt>
    <dgm:pt modelId="{DE78BB78-5502-475E-AEAA-5E57266ABC73}" type="pres">
      <dgm:prSet presAssocID="{D7CE262A-F5CC-40C9-AE8F-0D3A8B7245F8}" presName="parentTextBox" presStyleLbl="node1" presStyleIdx="0" presStyleCnt="3" custLinFactNeighborX="543" custLinFactNeighborY="-26594"/>
      <dgm:spPr/>
    </dgm:pt>
    <dgm:pt modelId="{9B3ECD91-0935-4A8F-A760-6E5463658C0B}" type="pres">
      <dgm:prSet presAssocID="{8823EC6C-164B-4F8F-9A6C-4CB4AC0C78B8}" presName="sp" presStyleCnt="0"/>
      <dgm:spPr/>
    </dgm:pt>
    <dgm:pt modelId="{9AB3FB90-21C6-48F8-90B9-838B53E23AC2}" type="pres">
      <dgm:prSet presAssocID="{58A81E62-E51B-4E64-AE64-7FB210871931}" presName="arrowAndChildren" presStyleCnt="0"/>
      <dgm:spPr/>
    </dgm:pt>
    <dgm:pt modelId="{4A2981D8-ED82-4DD0-9931-C7C413BEB15C}" type="pres">
      <dgm:prSet presAssocID="{58A81E62-E51B-4E64-AE64-7FB210871931}" presName="parentTextArrow" presStyleLbl="node1" presStyleIdx="1" presStyleCnt="3" custLinFactNeighborX="25" custLinFactNeighborY="-8768"/>
      <dgm:spPr/>
    </dgm:pt>
    <dgm:pt modelId="{C9E0EF5C-7D06-4C01-B4FB-17C5CEAF22A3}" type="pres">
      <dgm:prSet presAssocID="{81DB2993-86FF-4F5E-9AEE-5252505D4749}" presName="sp" presStyleCnt="0"/>
      <dgm:spPr/>
    </dgm:pt>
    <dgm:pt modelId="{F3950873-AF0B-44C6-B017-7A74A66B0E66}" type="pres">
      <dgm:prSet presAssocID="{73FAFAFE-4E03-42DD-9C7E-2B207587F0FF}" presName="arrowAndChildren" presStyleCnt="0"/>
      <dgm:spPr/>
    </dgm:pt>
    <dgm:pt modelId="{04504CCF-E609-403F-BDD7-9DC328702048}" type="pres">
      <dgm:prSet presAssocID="{73FAFAFE-4E03-42DD-9C7E-2B207587F0FF}" presName="parentTextArrow" presStyleLbl="node1" presStyleIdx="2" presStyleCnt="3" custLinFactNeighborX="543" custLinFactNeighborY="-6396"/>
      <dgm:spPr/>
    </dgm:pt>
  </dgm:ptLst>
  <dgm:cxnLst>
    <dgm:cxn modelId="{FF2B0B08-B13E-4F7F-8C10-EC705C4274E7}" srcId="{62D56751-A05E-43B9-9BBC-17E5CA4CD5DD}" destId="{73FAFAFE-4E03-42DD-9C7E-2B207587F0FF}" srcOrd="0" destOrd="0" parTransId="{5BA85A58-277E-4094-B21B-83A9A1E17FD7}" sibTransId="{81DB2993-86FF-4F5E-9AEE-5252505D4749}"/>
    <dgm:cxn modelId="{4CB3F910-D8CE-4F92-9EA3-7BFCAD2B2D15}" type="presOf" srcId="{58A81E62-E51B-4E64-AE64-7FB210871931}" destId="{4A2981D8-ED82-4DD0-9931-C7C413BEB15C}" srcOrd="0" destOrd="0" presId="urn:microsoft.com/office/officeart/2005/8/layout/process4"/>
    <dgm:cxn modelId="{12308833-423D-428B-832B-70F7B62CCD4E}" srcId="{62D56751-A05E-43B9-9BBC-17E5CA4CD5DD}" destId="{D7CE262A-F5CC-40C9-AE8F-0D3A8B7245F8}" srcOrd="2" destOrd="0" parTransId="{BC42AEC9-3F96-4C98-A316-6296567E6F9E}" sibTransId="{05D52511-7A71-439F-908E-F4CA6F3C6667}"/>
    <dgm:cxn modelId="{1D3C903C-E65F-4EA7-9420-E12477326323}" type="presOf" srcId="{62D56751-A05E-43B9-9BBC-17E5CA4CD5DD}" destId="{1C5B342D-0B96-4483-8D04-58C8633E2F8B}" srcOrd="0" destOrd="0" presId="urn:microsoft.com/office/officeart/2005/8/layout/process4"/>
    <dgm:cxn modelId="{0F108656-E7CF-4299-B7F1-826464EC288F}" type="presOf" srcId="{D7CE262A-F5CC-40C9-AE8F-0D3A8B7245F8}" destId="{DE78BB78-5502-475E-AEAA-5E57266ABC73}" srcOrd="0" destOrd="0" presId="urn:microsoft.com/office/officeart/2005/8/layout/process4"/>
    <dgm:cxn modelId="{3936E3D8-1C74-4369-9816-21EDF0509809}" type="presOf" srcId="{73FAFAFE-4E03-42DD-9C7E-2B207587F0FF}" destId="{04504CCF-E609-403F-BDD7-9DC328702048}" srcOrd="0" destOrd="0" presId="urn:microsoft.com/office/officeart/2005/8/layout/process4"/>
    <dgm:cxn modelId="{0C833FDB-DA3D-4D4F-8DD4-DB4F2AC069BF}" srcId="{62D56751-A05E-43B9-9BBC-17E5CA4CD5DD}" destId="{58A81E62-E51B-4E64-AE64-7FB210871931}" srcOrd="1" destOrd="0" parTransId="{D72DBB42-CA18-48C8-83E8-3F3788514FD0}" sibTransId="{8823EC6C-164B-4F8F-9A6C-4CB4AC0C78B8}"/>
    <dgm:cxn modelId="{477919A7-6696-4F2A-9C7D-F3B91344CE60}" type="presParOf" srcId="{1C5B342D-0B96-4483-8D04-58C8633E2F8B}" destId="{AF2B4297-4210-418E-8BF4-27B37287B4AB}" srcOrd="0" destOrd="0" presId="urn:microsoft.com/office/officeart/2005/8/layout/process4"/>
    <dgm:cxn modelId="{514F3482-BA55-4E99-A590-CA2935C8E7DD}" type="presParOf" srcId="{AF2B4297-4210-418E-8BF4-27B37287B4AB}" destId="{DE78BB78-5502-475E-AEAA-5E57266ABC73}" srcOrd="0" destOrd="0" presId="urn:microsoft.com/office/officeart/2005/8/layout/process4"/>
    <dgm:cxn modelId="{9AE767FC-2632-4387-927D-BB10AFF7D30B}" type="presParOf" srcId="{1C5B342D-0B96-4483-8D04-58C8633E2F8B}" destId="{9B3ECD91-0935-4A8F-A760-6E5463658C0B}" srcOrd="1" destOrd="0" presId="urn:microsoft.com/office/officeart/2005/8/layout/process4"/>
    <dgm:cxn modelId="{A0198B25-231C-40E2-908C-9B14C393BA73}" type="presParOf" srcId="{1C5B342D-0B96-4483-8D04-58C8633E2F8B}" destId="{9AB3FB90-21C6-48F8-90B9-838B53E23AC2}" srcOrd="2" destOrd="0" presId="urn:microsoft.com/office/officeart/2005/8/layout/process4"/>
    <dgm:cxn modelId="{40214C37-6191-451D-8541-4DF23C8819D5}" type="presParOf" srcId="{9AB3FB90-21C6-48F8-90B9-838B53E23AC2}" destId="{4A2981D8-ED82-4DD0-9931-C7C413BEB15C}" srcOrd="0" destOrd="0" presId="urn:microsoft.com/office/officeart/2005/8/layout/process4"/>
    <dgm:cxn modelId="{2F9DE99F-6591-4BCA-BE0A-204B921EFB30}" type="presParOf" srcId="{1C5B342D-0B96-4483-8D04-58C8633E2F8B}" destId="{C9E0EF5C-7D06-4C01-B4FB-17C5CEAF22A3}" srcOrd="3" destOrd="0" presId="urn:microsoft.com/office/officeart/2005/8/layout/process4"/>
    <dgm:cxn modelId="{0B76B49C-B18D-4160-8819-BD5DB83E4393}" type="presParOf" srcId="{1C5B342D-0B96-4483-8D04-58C8633E2F8B}" destId="{F3950873-AF0B-44C6-B017-7A74A66B0E66}" srcOrd="4" destOrd="0" presId="urn:microsoft.com/office/officeart/2005/8/layout/process4"/>
    <dgm:cxn modelId="{C815F6F9-728B-458F-9670-0BA587B27522}" type="presParOf" srcId="{F3950873-AF0B-44C6-B017-7A74A66B0E66}" destId="{04504CCF-E609-403F-BDD7-9DC32870204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8BB78-5502-475E-AEAA-5E57266ABC73}">
      <dsp:nvSpPr>
        <dsp:cNvPr id="0" name=""/>
        <dsp:cNvSpPr/>
      </dsp:nvSpPr>
      <dsp:spPr>
        <a:xfrm>
          <a:off x="0" y="1694951"/>
          <a:ext cx="5582463" cy="609524"/>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Da se ne klanjaju njihovim bogovima (</a:t>
          </a:r>
          <a:r>
            <a:rPr lang="sr-Latn-RS" sz="2200" b="1" kern="1200" noProof="0" dirty="0" err="1"/>
            <a:t>Jošua</a:t>
          </a:r>
          <a:r>
            <a:rPr lang="sr-Latn-RS" sz="2200" b="1" kern="1200" noProof="0" dirty="0"/>
            <a:t> 23,7c)</a:t>
          </a:r>
        </a:p>
      </dsp:txBody>
      <dsp:txXfrm>
        <a:off x="0" y="1694951"/>
        <a:ext cx="5582463" cy="609524"/>
      </dsp:txXfrm>
    </dsp:sp>
    <dsp:sp modelId="{4A2981D8-ED82-4DD0-9931-C7C413BEB15C}">
      <dsp:nvSpPr>
        <dsp:cNvPr id="0" name=""/>
        <dsp:cNvSpPr/>
      </dsp:nvSpPr>
      <dsp:spPr>
        <a:xfrm rot="10800000">
          <a:off x="0" y="846546"/>
          <a:ext cx="5582463" cy="937448"/>
        </a:xfrm>
        <a:prstGeom prst="upArrowCallou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Ne spominjite imena njihovih bogova </a:t>
          </a:r>
          <a:br>
            <a:rPr lang="sr-Latn-RS" sz="2200" b="1" kern="1200" noProof="0" dirty="0"/>
          </a:br>
          <a:r>
            <a:rPr lang="sr-Latn-RS" sz="2200" b="1" kern="1200" noProof="0" dirty="0"/>
            <a:t>(</a:t>
          </a:r>
          <a:r>
            <a:rPr lang="sr-Latn-RS" sz="2200" b="1" kern="1200" noProof="0" dirty="0" err="1"/>
            <a:t>Jošua</a:t>
          </a:r>
          <a:r>
            <a:rPr lang="sr-Latn-RS" sz="2200" b="1" kern="1200" noProof="0" dirty="0"/>
            <a:t> 23,7b)</a:t>
          </a:r>
        </a:p>
      </dsp:txBody>
      <dsp:txXfrm rot="10800000">
        <a:off x="0" y="846546"/>
        <a:ext cx="5582463" cy="609126"/>
      </dsp:txXfrm>
    </dsp:sp>
    <dsp:sp modelId="{04504CCF-E609-403F-BDD7-9DC328702048}">
      <dsp:nvSpPr>
        <dsp:cNvPr id="0" name=""/>
        <dsp:cNvSpPr/>
      </dsp:nvSpPr>
      <dsp:spPr>
        <a:xfrm rot="10800000">
          <a:off x="0" y="0"/>
          <a:ext cx="5582463" cy="937448"/>
        </a:xfrm>
        <a:prstGeom prst="upArrowCallou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Ne ženi se stanovnicima te zemlje </a:t>
          </a:r>
          <a:br>
            <a:rPr lang="sr-Latn-RS" sz="2200" b="1" kern="1200" noProof="0" dirty="0"/>
          </a:br>
          <a:r>
            <a:rPr lang="sr-Latn-RS" sz="2200" b="1" kern="1200" noProof="0" dirty="0"/>
            <a:t>(</a:t>
          </a:r>
          <a:r>
            <a:rPr lang="sr-Latn-RS" sz="2200" b="1" kern="1200" noProof="0" dirty="0" err="1"/>
            <a:t>Jošua</a:t>
          </a:r>
          <a:r>
            <a:rPr lang="sr-Latn-RS" sz="2200" b="1" kern="1200" noProof="0" dirty="0"/>
            <a:t> 23,7a)</a:t>
          </a:r>
        </a:p>
      </dsp:txBody>
      <dsp:txXfrm rot="10800000">
        <a:off x="0" y="0"/>
        <a:ext cx="5582463" cy="6091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3860DF-7C48-421C-A511-ED9A465845E4}"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1142E-F4C0-4D12-B9F4-3E8F3C3FDEB8}" type="slidenum">
              <a:rPr lang="en-US" smtClean="0"/>
              <a:t>‹Nº›</a:t>
            </a:fld>
            <a:endParaRPr lang="en-US"/>
          </a:p>
        </p:txBody>
      </p:sp>
    </p:spTree>
    <p:extLst>
      <p:ext uri="{BB962C8B-B14F-4D97-AF65-F5344CB8AC3E}">
        <p14:creationId xmlns:p14="http://schemas.microsoft.com/office/powerpoint/2010/main" val="12401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4A1FB6-6376-3354-E48E-09F318C85EF1}"/>
              </a:ext>
            </a:extLst>
          </p:cNvPr>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A417-993D-3CE1-2B2D-FC28CD8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2D42-5755-5985-5FDE-4614B876E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75AC57-B1F3-3197-5F6A-4DEDCD521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40BE7-5D32-1F92-8A05-7D3AA1FA1C6F}"/>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27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FCA08-911E-7494-B999-DB5E9A2BE9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0632E4-C957-FEFC-944C-CBCB8346E83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3E5F67E-2A50-6E92-7DA5-56278D9B81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2BB237-8DB6-ACE8-E4BD-18A40F7279C1}"/>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5857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9BC82C-690D-42B1-DFCD-6DDA6BC0041E}"/>
              </a:ext>
            </a:extLst>
          </p:cNvPr>
          <p:cNvSpPr>
            <a:spLocks noGrp="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304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7DF418-AF4C-0712-9F1C-498830D3DAC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FCE245F-A3FD-2DA7-8772-2C45252BC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1F5AFC2-A60F-063F-4926-6089FEAA3E40}"/>
              </a:ext>
            </a:extLst>
          </p:cNvPr>
          <p:cNvSpPr>
            <a:spLocks noGrp="1"/>
          </p:cNvSpPr>
          <p:nvPr>
            <p:ph type="dt" sz="half" idx="10"/>
          </p:nvPr>
        </p:nvSpPr>
        <p:spPr/>
        <p:txBody>
          <a:bodyPr/>
          <a:lstStyle/>
          <a:p>
            <a:fld id="{280A0018-C1CA-441B-A57E-FC0F27DCE037}" type="datetimeFigureOut">
              <a:rPr lang="es-ES" smtClean="0"/>
              <a:t>02/12/2025</a:t>
            </a:fld>
            <a:endParaRPr lang="es-ES"/>
          </a:p>
        </p:txBody>
      </p:sp>
      <p:sp>
        <p:nvSpPr>
          <p:cNvPr id="5" name="Marcador de pie de página 4">
            <a:extLst>
              <a:ext uri="{FF2B5EF4-FFF2-40B4-BE49-F238E27FC236}">
                <a16:creationId xmlns:a16="http://schemas.microsoft.com/office/drawing/2014/main" id="{FD44935E-9E64-97E9-4601-2174D02491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83AC8A-C003-6DE9-DBE3-C09CDBFACAE8}"/>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358475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2CE78-89F8-C7C9-958A-F6F7D480B4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32C2A5-D1E1-69D5-5B33-31A8FBE2679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772538-1F54-DE25-2D57-FF025D53A1BE}"/>
              </a:ext>
            </a:extLst>
          </p:cNvPr>
          <p:cNvSpPr>
            <a:spLocks noGrp="1"/>
          </p:cNvSpPr>
          <p:nvPr>
            <p:ph type="dt" sz="half" idx="10"/>
          </p:nvPr>
        </p:nvSpPr>
        <p:spPr/>
        <p:txBody>
          <a:bodyPr/>
          <a:lstStyle/>
          <a:p>
            <a:fld id="{280A0018-C1CA-441B-A57E-FC0F27DCE037}" type="datetimeFigureOut">
              <a:rPr lang="es-ES" smtClean="0"/>
              <a:t>02/12/2025</a:t>
            </a:fld>
            <a:endParaRPr lang="es-ES"/>
          </a:p>
        </p:txBody>
      </p:sp>
      <p:sp>
        <p:nvSpPr>
          <p:cNvPr id="5" name="Marcador de pie de página 4">
            <a:extLst>
              <a:ext uri="{FF2B5EF4-FFF2-40B4-BE49-F238E27FC236}">
                <a16:creationId xmlns:a16="http://schemas.microsoft.com/office/drawing/2014/main" id="{EC952CB8-8031-1BF1-A420-452891037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E5F1DA-43CD-7B26-3145-2F5CFA94B2B0}"/>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62753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A7BDA2-48E6-6B50-2BBF-61C7F603BEF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8E93184-D641-6BBB-CB05-8A51688909F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1CB9D91-C505-76F7-AF8F-61168891247C}"/>
              </a:ext>
            </a:extLst>
          </p:cNvPr>
          <p:cNvSpPr>
            <a:spLocks noGrp="1"/>
          </p:cNvSpPr>
          <p:nvPr>
            <p:ph type="dt" sz="half" idx="10"/>
          </p:nvPr>
        </p:nvSpPr>
        <p:spPr/>
        <p:txBody>
          <a:bodyPr/>
          <a:lstStyle/>
          <a:p>
            <a:fld id="{280A0018-C1CA-441B-A57E-FC0F27DCE037}" type="datetimeFigureOut">
              <a:rPr lang="es-ES" smtClean="0"/>
              <a:t>02/12/2025</a:t>
            </a:fld>
            <a:endParaRPr lang="es-ES"/>
          </a:p>
        </p:txBody>
      </p:sp>
      <p:sp>
        <p:nvSpPr>
          <p:cNvPr id="5" name="Marcador de pie de página 4">
            <a:extLst>
              <a:ext uri="{FF2B5EF4-FFF2-40B4-BE49-F238E27FC236}">
                <a16:creationId xmlns:a16="http://schemas.microsoft.com/office/drawing/2014/main" id="{785D58B3-AABD-B043-B363-A435E29211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C0D6B3-D093-3141-5DBF-01044CD435D9}"/>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03307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027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815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6564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5460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3211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4614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7804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1040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FA853-6215-827F-BE67-7AAFC195BB7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BB4C21F-D3AD-377D-96F7-F4416717DC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542115-54F0-A0B8-7421-35E42AD9B275}"/>
              </a:ext>
            </a:extLst>
          </p:cNvPr>
          <p:cNvSpPr>
            <a:spLocks noGrp="1"/>
          </p:cNvSpPr>
          <p:nvPr>
            <p:ph type="dt" sz="half" idx="10"/>
          </p:nvPr>
        </p:nvSpPr>
        <p:spPr/>
        <p:txBody>
          <a:bodyPr/>
          <a:lstStyle/>
          <a:p>
            <a:fld id="{280A0018-C1CA-441B-A57E-FC0F27DCE037}" type="datetimeFigureOut">
              <a:rPr lang="es-ES" smtClean="0"/>
              <a:t>02/12/2025</a:t>
            </a:fld>
            <a:endParaRPr lang="es-ES"/>
          </a:p>
        </p:txBody>
      </p:sp>
      <p:sp>
        <p:nvSpPr>
          <p:cNvPr id="5" name="Marcador de pie de página 4">
            <a:extLst>
              <a:ext uri="{FF2B5EF4-FFF2-40B4-BE49-F238E27FC236}">
                <a16:creationId xmlns:a16="http://schemas.microsoft.com/office/drawing/2014/main" id="{1225C268-FDE5-6654-2E67-A1FCD94A10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0445F-5122-5A95-BD1E-EF86DBBE751F}"/>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329560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036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53635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02/12/2025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6348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34195538"/>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54218654"/>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1437776"/>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16446768"/>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06459612"/>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85307965"/>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83796445"/>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E95FD-A3D7-08C4-FD98-C778E5B4D5E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D27FA4-9671-C94D-F1B2-1803F87C30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8B07AB-51FD-265D-4F89-EB6A484418E5}"/>
              </a:ext>
            </a:extLst>
          </p:cNvPr>
          <p:cNvSpPr>
            <a:spLocks noGrp="1"/>
          </p:cNvSpPr>
          <p:nvPr>
            <p:ph type="dt" sz="half" idx="10"/>
          </p:nvPr>
        </p:nvSpPr>
        <p:spPr/>
        <p:txBody>
          <a:bodyPr/>
          <a:lstStyle/>
          <a:p>
            <a:fld id="{280A0018-C1CA-441B-A57E-FC0F27DCE037}" type="datetimeFigureOut">
              <a:rPr lang="es-ES" smtClean="0"/>
              <a:t>02/12/2025</a:t>
            </a:fld>
            <a:endParaRPr lang="es-ES"/>
          </a:p>
        </p:txBody>
      </p:sp>
      <p:sp>
        <p:nvSpPr>
          <p:cNvPr id="5" name="Marcador de pie de página 4">
            <a:extLst>
              <a:ext uri="{FF2B5EF4-FFF2-40B4-BE49-F238E27FC236}">
                <a16:creationId xmlns:a16="http://schemas.microsoft.com/office/drawing/2014/main" id="{86F3EEB6-1363-035D-2855-A61FE23905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28707C9-3B38-361E-BDD7-32ED86C0E4A7}"/>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69675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43281102"/>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2374693"/>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7140065"/>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44693197"/>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53251050"/>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54092744"/>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37359672"/>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58890684"/>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40713603"/>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79605270"/>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CA16D0-6305-EA04-C700-5AD9EED848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EB28F93-0989-2F46-3A59-AF6AE7C8F3C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2C85D05-7E51-4D2A-2B5A-84DB2C5FEFB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1F872BA-6A37-B5DA-4C8C-DEF4050CFE13}"/>
              </a:ext>
            </a:extLst>
          </p:cNvPr>
          <p:cNvSpPr>
            <a:spLocks noGrp="1"/>
          </p:cNvSpPr>
          <p:nvPr>
            <p:ph type="dt" sz="half" idx="10"/>
          </p:nvPr>
        </p:nvSpPr>
        <p:spPr/>
        <p:txBody>
          <a:bodyPr/>
          <a:lstStyle/>
          <a:p>
            <a:fld id="{280A0018-C1CA-441B-A57E-FC0F27DCE037}" type="datetimeFigureOut">
              <a:rPr lang="es-ES" smtClean="0"/>
              <a:t>02/12/2025</a:t>
            </a:fld>
            <a:endParaRPr lang="es-ES"/>
          </a:p>
        </p:txBody>
      </p:sp>
      <p:sp>
        <p:nvSpPr>
          <p:cNvPr id="6" name="Marcador de pie de página 5">
            <a:extLst>
              <a:ext uri="{FF2B5EF4-FFF2-40B4-BE49-F238E27FC236}">
                <a16:creationId xmlns:a16="http://schemas.microsoft.com/office/drawing/2014/main" id="{E0ECD6F4-1344-F53C-5CAE-3E9E068116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B0B5EA5-269E-31C5-1438-664A4E4B4BD3}"/>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72798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55419109"/>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26675863"/>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36590751"/>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01448038"/>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33792554"/>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84830378"/>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25904867"/>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7376303"/>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02993454"/>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17952114"/>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58A900-56F1-FA71-5C4A-96163401EA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B3525B-C080-900F-D5EB-7F2472E163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4C35FB9-444A-4130-B098-E21EDB697C3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585C02C-3DD3-6759-69A7-0B5931BCF0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E5A8EBD-6E28-E52F-2183-117FBEA322B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373CCAB-E14B-6518-7946-39F51ECB3732}"/>
              </a:ext>
            </a:extLst>
          </p:cNvPr>
          <p:cNvSpPr>
            <a:spLocks noGrp="1"/>
          </p:cNvSpPr>
          <p:nvPr>
            <p:ph type="dt" sz="half" idx="10"/>
          </p:nvPr>
        </p:nvSpPr>
        <p:spPr/>
        <p:txBody>
          <a:bodyPr/>
          <a:lstStyle/>
          <a:p>
            <a:fld id="{280A0018-C1CA-441B-A57E-FC0F27DCE037}" type="datetimeFigureOut">
              <a:rPr lang="es-ES" smtClean="0"/>
              <a:t>02/12/2025</a:t>
            </a:fld>
            <a:endParaRPr lang="es-ES"/>
          </a:p>
        </p:txBody>
      </p:sp>
      <p:sp>
        <p:nvSpPr>
          <p:cNvPr id="8" name="Marcador de pie de página 7">
            <a:extLst>
              <a:ext uri="{FF2B5EF4-FFF2-40B4-BE49-F238E27FC236}">
                <a16:creationId xmlns:a16="http://schemas.microsoft.com/office/drawing/2014/main" id="{9AB138A8-9105-1152-0602-5A4C1C7141F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5F34430-7496-258A-F5AA-64090A468D45}"/>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38377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0730107"/>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19434004"/>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84460338"/>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63314365"/>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89108362"/>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03172352"/>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22026990"/>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66851361"/>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76250022"/>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14298849"/>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0E1F40-4783-C6CB-0BC0-621F264C507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D5B025E-DD73-065D-C9CB-F27C5072F210}"/>
              </a:ext>
            </a:extLst>
          </p:cNvPr>
          <p:cNvSpPr>
            <a:spLocks noGrp="1"/>
          </p:cNvSpPr>
          <p:nvPr>
            <p:ph type="dt" sz="half" idx="10"/>
          </p:nvPr>
        </p:nvSpPr>
        <p:spPr/>
        <p:txBody>
          <a:bodyPr/>
          <a:lstStyle/>
          <a:p>
            <a:fld id="{280A0018-C1CA-441B-A57E-FC0F27DCE037}" type="datetimeFigureOut">
              <a:rPr lang="es-ES" smtClean="0"/>
              <a:t>02/12/2025</a:t>
            </a:fld>
            <a:endParaRPr lang="es-ES"/>
          </a:p>
        </p:txBody>
      </p:sp>
      <p:sp>
        <p:nvSpPr>
          <p:cNvPr id="4" name="Marcador de pie de página 3">
            <a:extLst>
              <a:ext uri="{FF2B5EF4-FFF2-40B4-BE49-F238E27FC236}">
                <a16:creationId xmlns:a16="http://schemas.microsoft.com/office/drawing/2014/main" id="{0FFC63A9-C6CB-EA06-C6BC-71D858EA7FB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F1A56BD-B03C-79C4-AC4E-D06EBE2689F7}"/>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00807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88261863"/>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37945870"/>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B017716-E63B-0EDB-E748-3B30F497E8D1}"/>
              </a:ext>
            </a:extLst>
          </p:cNvPr>
          <p:cNvSpPr>
            <a:spLocks noGrp="1"/>
          </p:cNvSpPr>
          <p:nvPr>
            <p:ph type="dt" sz="half" idx="10"/>
          </p:nvPr>
        </p:nvSpPr>
        <p:spPr/>
        <p:txBody>
          <a:bodyPr/>
          <a:lstStyle/>
          <a:p>
            <a:fld id="{280A0018-C1CA-441B-A57E-FC0F27DCE037}" type="datetimeFigureOut">
              <a:rPr lang="es-ES" smtClean="0"/>
              <a:t>02/12/2025</a:t>
            </a:fld>
            <a:endParaRPr lang="es-ES"/>
          </a:p>
        </p:txBody>
      </p:sp>
      <p:sp>
        <p:nvSpPr>
          <p:cNvPr id="3" name="Marcador de pie de página 2">
            <a:extLst>
              <a:ext uri="{FF2B5EF4-FFF2-40B4-BE49-F238E27FC236}">
                <a16:creationId xmlns:a16="http://schemas.microsoft.com/office/drawing/2014/main" id="{5D9839EE-ACA4-DF30-650C-25E44C66C2C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4B5014C-0922-A5B6-ECCB-3FE77340B9F2}"/>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43118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F162E-3577-7031-7CD9-CF2FB2F3B9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DE684E8-9AE6-F992-0910-A5CA91D994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DEFE8BF-A3A1-64A2-4E7B-8F32E2727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4964610-0749-0134-9332-568B706624B2}"/>
              </a:ext>
            </a:extLst>
          </p:cNvPr>
          <p:cNvSpPr>
            <a:spLocks noGrp="1"/>
          </p:cNvSpPr>
          <p:nvPr>
            <p:ph type="dt" sz="half" idx="10"/>
          </p:nvPr>
        </p:nvSpPr>
        <p:spPr/>
        <p:txBody>
          <a:bodyPr/>
          <a:lstStyle/>
          <a:p>
            <a:fld id="{280A0018-C1CA-441B-A57E-FC0F27DCE037}" type="datetimeFigureOut">
              <a:rPr lang="es-ES" smtClean="0"/>
              <a:t>02/12/2025</a:t>
            </a:fld>
            <a:endParaRPr lang="es-ES"/>
          </a:p>
        </p:txBody>
      </p:sp>
      <p:sp>
        <p:nvSpPr>
          <p:cNvPr id="6" name="Marcador de pie de página 5">
            <a:extLst>
              <a:ext uri="{FF2B5EF4-FFF2-40B4-BE49-F238E27FC236}">
                <a16:creationId xmlns:a16="http://schemas.microsoft.com/office/drawing/2014/main" id="{CF2EDBAE-2E96-CCE2-10C4-5D340FAEAC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1CB4F88-C64A-B56B-B560-BD3911043D4B}"/>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35936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8FF0E-5511-2A77-7526-6888DC3FB0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F22448-0DEC-82BF-76C2-99C20D7AA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E245D2-4377-A21F-62AA-4F3DB8E688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1A54E30-7316-D47D-A259-70ADB8BCEB9C}"/>
              </a:ext>
            </a:extLst>
          </p:cNvPr>
          <p:cNvSpPr>
            <a:spLocks noGrp="1"/>
          </p:cNvSpPr>
          <p:nvPr>
            <p:ph type="dt" sz="half" idx="10"/>
          </p:nvPr>
        </p:nvSpPr>
        <p:spPr/>
        <p:txBody>
          <a:bodyPr/>
          <a:lstStyle/>
          <a:p>
            <a:fld id="{280A0018-C1CA-441B-A57E-FC0F27DCE037}" type="datetimeFigureOut">
              <a:rPr lang="es-ES" smtClean="0"/>
              <a:t>02/12/2025</a:t>
            </a:fld>
            <a:endParaRPr lang="es-ES"/>
          </a:p>
        </p:txBody>
      </p:sp>
      <p:sp>
        <p:nvSpPr>
          <p:cNvPr id="6" name="Marcador de pie de página 5">
            <a:extLst>
              <a:ext uri="{FF2B5EF4-FFF2-40B4-BE49-F238E27FC236}">
                <a16:creationId xmlns:a16="http://schemas.microsoft.com/office/drawing/2014/main" id="{AE6B90DA-A06E-2658-2C9A-BEBFDFB3BE4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18EA83C-A4F2-EE78-D975-277EE1A854B0}"/>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411847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2E93D95-C4BB-4F10-CD31-165089084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867E036-A2A3-A94C-7E5E-FE8DB16F0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E9141A3-2215-E7DF-C124-F15D10B20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0A0018-C1CA-441B-A57E-FC0F27DCE037}" type="datetimeFigureOut">
              <a:rPr lang="es-ES" smtClean="0"/>
              <a:t>02/12/2025</a:t>
            </a:fld>
            <a:endParaRPr lang="es-ES"/>
          </a:p>
        </p:txBody>
      </p:sp>
      <p:sp>
        <p:nvSpPr>
          <p:cNvPr id="5" name="Marcador de pie de página 4">
            <a:extLst>
              <a:ext uri="{FF2B5EF4-FFF2-40B4-BE49-F238E27FC236}">
                <a16:creationId xmlns:a16="http://schemas.microsoft.com/office/drawing/2014/main" id="{7277A16E-258C-0373-4599-7D110D2505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4085E3C-03D6-5793-8C37-820D97ED37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E1BC6E-5B9A-43A5-A66B-EDF66BBAB276}" type="slidenum">
              <a:rPr lang="es-ES" smtClean="0"/>
              <a:t>‹Nº›</a:t>
            </a:fld>
            <a:endParaRPr lang="es-ES"/>
          </a:p>
        </p:txBody>
      </p:sp>
    </p:spTree>
    <p:extLst>
      <p:ext uri="{BB962C8B-B14F-4D97-AF65-F5344CB8AC3E}">
        <p14:creationId xmlns:p14="http://schemas.microsoft.com/office/powerpoint/2010/main" val="3474197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02/12/2025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714173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3339054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290464554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262474861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42.png"/><Relationship Id="rId5" Type="http://schemas.openxmlformats.org/officeDocument/2006/relationships/image" Target="../media/image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1.jpeg"/><Relationship Id="rId5" Type="http://schemas.openxmlformats.org/officeDocument/2006/relationships/diagramQuickStyle" Target="../diagrams/quickStyle1.xml"/><Relationship Id="rId10" Type="http://schemas.openxmlformats.org/officeDocument/2006/relationships/image" Target="../media/image30.png"/><Relationship Id="rId4" Type="http://schemas.openxmlformats.org/officeDocument/2006/relationships/diagramLayout" Target="../diagrams/layout1.xml"/><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24000" y="-762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en-U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POUKE O VERI</a:t>
            </a:r>
            <a:r>
              <a:rPr kumimoji="0" lang="sr-Latn-R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a:t>
            </a:r>
            <a:r>
              <a:rPr kumimoji="0" lang="en-U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IZ KNJIGE </a:t>
            </a:r>
            <a:r>
              <a:rPr kumimoji="0" lang="hr-HR"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ISUSA</a:t>
            </a:r>
            <a:r>
              <a:rPr kumimoji="0" lang="en-U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N</a:t>
            </a:r>
            <a:r>
              <a:rPr kumimoji="0" lang="hr-HR"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AVIN</a:t>
            </a:r>
            <a:r>
              <a:rPr kumimoji="0" lang="en-U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A</a:t>
            </a:r>
            <a:endParaRPr kumimoji="0" lang="en-US" sz="36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4</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err="1">
                <a:ln>
                  <a:noFill/>
                </a:ln>
                <a:solidFill>
                  <a:srgbClr val="DDDDDD"/>
                </a:solidFill>
                <a:effectLst/>
                <a:uLnTx/>
                <a:uFillTx/>
                <a:latin typeface="Arial Narrow" panose="020B0606020202030204" pitchFamily="34" charset="0"/>
                <a:ea typeface="+mn-ea"/>
                <a:cs typeface="Arial" charset="0"/>
              </a:rPr>
              <a:t>tromesečje</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2025.</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a:t>
            </a:r>
            <a:r>
              <a:rPr lang="hr-HR" sz="2000" b="1" dirty="0">
                <a:solidFill>
                  <a:srgbClr val="DDDDDD"/>
                </a:solidFill>
                <a:effectLst>
                  <a:outerShdw blurRad="38100" dist="38100" dir="2700000" algn="tl">
                    <a:srgbClr val="000000">
                      <a:alpha val="43137"/>
                    </a:srgbClr>
                  </a:outerShdw>
                </a:effectLst>
              </a:rPr>
              <a:t>20</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decembar</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2025</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4" name="Picture 3">
            <a:extLst>
              <a:ext uri="{FF2B5EF4-FFF2-40B4-BE49-F238E27FC236}">
                <a16:creationId xmlns:a16="http://schemas.microsoft.com/office/drawing/2014/main" id="{320538AF-7F5F-E58C-B0AC-E8F291999CDA}"/>
              </a:ext>
            </a:extLst>
          </p:cNvPr>
          <p:cNvPicPr>
            <a:picLocks noChangeAspect="1"/>
          </p:cNvPicPr>
          <p:nvPr/>
        </p:nvPicPr>
        <p:blipFill>
          <a:blip r:embed="rId3"/>
          <a:stretch>
            <a:fillRect/>
          </a:stretch>
        </p:blipFill>
        <p:spPr>
          <a:xfrm>
            <a:off x="-1" y="943897"/>
            <a:ext cx="12309987" cy="5298550"/>
          </a:xfrm>
          <a:prstGeom prst="rect">
            <a:avLst/>
          </a:prstGeom>
        </p:spPr>
      </p:pic>
    </p:spTree>
    <p:extLst>
      <p:ext uri="{BB962C8B-B14F-4D97-AF65-F5344CB8AC3E}">
        <p14:creationId xmlns:p14="http://schemas.microsoft.com/office/powerpoint/2010/main" val="98704313"/>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A602458-8FAC-CB1E-66E1-54720F30B421}"/>
              </a:ext>
            </a:extLst>
          </p:cNvPr>
          <p:cNvSpPr>
            <a:spLocks noGrp="1" noRot="1" noMove="1" noResize="1" noEditPoints="1" noAdjustHandles="1" noChangeArrowheads="1" noChangeShapeType="1"/>
          </p:cNvSpPr>
          <p:nvPr/>
        </p:nvSpPr>
        <p:spPr>
          <a:xfrm>
            <a:off x="0" y="0"/>
            <a:ext cx="12191999" cy="1559421"/>
          </a:xfrm>
          <a:prstGeom prst="rect">
            <a:avLst/>
          </a:pr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D127A4B1-F459-0549-6C7E-A05B6765D846}"/>
              </a:ext>
            </a:extLst>
          </p:cNvPr>
          <p:cNvSpPr txBox="1"/>
          <p:nvPr/>
        </p:nvSpPr>
        <p:spPr>
          <a:xfrm>
            <a:off x="0" y="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sr-Latn-RS" sz="4400" b="1" noProof="0" dirty="0">
                <a:ln/>
                <a:solidFill>
                  <a:schemeClr val="tx2">
                    <a:lumMod val="40000"/>
                    <a:lumOff val="60000"/>
                  </a:schemeClr>
                </a:solidFill>
              </a:rPr>
              <a:t>KAZNA ZA NEVERSTVO</a:t>
            </a:r>
          </a:p>
        </p:txBody>
      </p:sp>
      <p:sp>
        <p:nvSpPr>
          <p:cNvPr id="4" name="CuadroTexto 3">
            <a:extLst>
              <a:ext uri="{FF2B5EF4-FFF2-40B4-BE49-F238E27FC236}">
                <a16:creationId xmlns:a16="http://schemas.microsoft.com/office/drawing/2014/main" id="{FCBE42F1-6467-5F4A-77D1-8C72DA05E730}"/>
              </a:ext>
            </a:extLst>
          </p:cNvPr>
          <p:cNvSpPr txBox="1"/>
          <p:nvPr/>
        </p:nvSpPr>
        <p:spPr>
          <a:xfrm>
            <a:off x="261936" y="636091"/>
            <a:ext cx="11668125" cy="1015663"/>
          </a:xfrm>
          <a:prstGeom prst="rect">
            <a:avLst/>
          </a:prstGeom>
          <a:noFill/>
        </p:spPr>
        <p:txBody>
          <a:bodyPr wrap="square">
            <a:spAutoFit/>
          </a:bodyPr>
          <a:lstStyle/>
          <a:p>
            <a:pPr algn="ctr"/>
            <a:r>
              <a:rPr lang="sr-Latn-RS" sz="2000" b="1" dirty="0">
                <a:solidFill>
                  <a:srgbClr val="FFFF99"/>
                </a:solidFill>
                <a:effectLst>
                  <a:outerShdw blurRad="38100" dist="38100" dir="2700000" algn="tl">
                    <a:srgbClr val="000000">
                      <a:alpha val="43137"/>
                    </a:srgbClr>
                  </a:outerShdw>
                </a:effectLst>
                <a:latin typeface="Comic Sans MS" panose="030F0702030302020204" pitchFamily="66" charset="0"/>
              </a:rPr>
              <a:t>„A kako vam se navršilo svako dobro što vam je obrekao Gospod Bog vaš, tako će Gospod pustiti na vas sva zla, dokle vas ne istrebi s ove dobre zemlje, koju vam je dao Gospod Bog vaš.“ </a:t>
            </a:r>
            <a:r>
              <a:rPr lang="sr-Latn-RS" sz="1600" b="1" noProof="0" dirty="0">
                <a:solidFill>
                  <a:srgbClr val="FFFF99"/>
                </a:solidFill>
                <a:effectLst>
                  <a:outerShdw blurRad="38100" dist="38100" dir="2700000" algn="tl">
                    <a:srgbClr val="000000">
                      <a:alpha val="43137"/>
                    </a:srgbClr>
                  </a:outerShdw>
                </a:effectLst>
                <a:latin typeface="Comic Sans MS" panose="030F0702030302020204" pitchFamily="66" charset="0"/>
              </a:rPr>
              <a:t>(</a:t>
            </a:r>
            <a:r>
              <a:rPr lang="sr-Latn-RS" sz="1600" b="1" noProof="0" dirty="0" err="1">
                <a:solidFill>
                  <a:srgbClr val="FFFF99"/>
                </a:solidFill>
                <a:effectLst>
                  <a:outerShdw blurRad="38100" dist="38100" dir="2700000" algn="tl">
                    <a:srgbClr val="000000">
                      <a:alpha val="43137"/>
                    </a:srgbClr>
                  </a:outerShdw>
                </a:effectLst>
                <a:latin typeface="Comic Sans MS" panose="030F0702030302020204" pitchFamily="66" charset="0"/>
              </a:rPr>
              <a:t>Jošua</a:t>
            </a:r>
            <a:r>
              <a:rPr lang="sr-Latn-RS" sz="1600" b="1" noProof="0" dirty="0">
                <a:solidFill>
                  <a:srgbClr val="FFFF99"/>
                </a:solidFill>
                <a:effectLst>
                  <a:outerShdw blurRad="38100" dist="38100" dir="2700000" algn="tl">
                    <a:srgbClr val="000000">
                      <a:alpha val="43137"/>
                    </a:srgbClr>
                  </a:outerShdw>
                </a:effectLst>
                <a:latin typeface="Comic Sans MS" panose="030F0702030302020204" pitchFamily="66" charset="0"/>
              </a:rPr>
              <a:t> 23,15)</a:t>
            </a:r>
            <a:endParaRPr lang="sr-Latn-RS" sz="2000" b="1" noProof="0" dirty="0">
              <a:solidFill>
                <a:srgbClr val="FFFF99"/>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6055DED-C5FE-8E5D-FC05-794B7B258284}"/>
              </a:ext>
            </a:extLst>
          </p:cNvPr>
          <p:cNvSpPr txBox="1"/>
          <p:nvPr/>
        </p:nvSpPr>
        <p:spPr>
          <a:xfrm>
            <a:off x="330419" y="1766529"/>
            <a:ext cx="7920203" cy="769441"/>
          </a:xfrm>
          <a:prstGeom prst="rect">
            <a:avLst/>
          </a:prstGeom>
          <a:noFill/>
        </p:spPr>
        <p:txBody>
          <a:bodyPr wrap="square" rtlCol="0">
            <a:spAutoFit/>
          </a:bodyPr>
          <a:lstStyle/>
          <a:p>
            <a:pPr>
              <a:spcBef>
                <a:spcPts val="600"/>
              </a:spcBef>
            </a:pPr>
            <a:r>
              <a:rPr lang="sr-Latn-RS" sz="2200" b="1" noProof="0" dirty="0" err="1">
                <a:solidFill>
                  <a:schemeClr val="bg1"/>
                </a:solidFill>
                <a:effectLst>
                  <a:glow rad="127000">
                    <a:srgbClr val="8E0025"/>
                  </a:glow>
                  <a:outerShdw blurRad="38100" dist="38100" dir="2700000" algn="tl">
                    <a:srgbClr val="000000">
                      <a:alpha val="43137"/>
                    </a:srgbClr>
                  </a:outerShdw>
                </a:effectLst>
              </a:rPr>
              <a:t>Jošua</a:t>
            </a:r>
            <a:r>
              <a:rPr lang="sr-Latn-RS" sz="2200" b="1" noProof="0" dirty="0">
                <a:solidFill>
                  <a:schemeClr val="bg1"/>
                </a:solidFill>
                <a:effectLst>
                  <a:glow rad="127000">
                    <a:srgbClr val="8E0025"/>
                  </a:glow>
                  <a:outerShdw blurRad="38100" dist="38100" dir="2700000" algn="tl">
                    <a:srgbClr val="000000">
                      <a:alpha val="43137"/>
                    </a:srgbClr>
                  </a:outerShdw>
                </a:effectLst>
              </a:rPr>
              <a:t> završava svoj govor oštrim rečima upozorenja o posledicama neposlušnosti: Božji gnev (</a:t>
            </a:r>
            <a:r>
              <a:rPr lang="sr-Latn-RS" sz="2200" b="1" noProof="0" dirty="0" err="1">
                <a:solidFill>
                  <a:schemeClr val="bg1"/>
                </a:solidFill>
                <a:effectLst>
                  <a:glow rad="127000">
                    <a:srgbClr val="8E0025"/>
                  </a:glow>
                  <a:outerShdw blurRad="38100" dist="38100" dir="2700000" algn="tl">
                    <a:srgbClr val="000000">
                      <a:alpha val="43137"/>
                    </a:srgbClr>
                  </a:outerShdw>
                </a:effectLst>
              </a:rPr>
              <a:t>Jošua</a:t>
            </a:r>
            <a:r>
              <a:rPr lang="sr-Latn-RS" sz="2200" b="1" noProof="0" dirty="0">
                <a:solidFill>
                  <a:schemeClr val="bg1"/>
                </a:solidFill>
                <a:effectLst>
                  <a:glow rad="127000">
                    <a:srgbClr val="8E0025"/>
                  </a:glow>
                  <a:outerShdw blurRad="38100" dist="38100" dir="2700000" algn="tl">
                    <a:srgbClr val="000000">
                      <a:alpha val="43137"/>
                    </a:srgbClr>
                  </a:outerShdw>
                </a:effectLst>
              </a:rPr>
              <a:t> 23,15-16).</a:t>
            </a:r>
          </a:p>
        </p:txBody>
      </p:sp>
      <p:pic>
        <p:nvPicPr>
          <p:cNvPr id="6" name="Imagen 5" descr="Imagen que contiene edificio, frente, tabla, fuego&#10;&#10;El contenido generado por IA puede ser incorrecto.">
            <a:extLst>
              <a:ext uri="{FF2B5EF4-FFF2-40B4-BE49-F238E27FC236}">
                <a16:creationId xmlns:a16="http://schemas.microsoft.com/office/drawing/2014/main" id="{2B5177DE-39F8-5B52-9F40-36865FFF1D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21748" y="1775097"/>
            <a:ext cx="3508313" cy="4962033"/>
          </a:xfrm>
          <a:prstGeom prst="snip2DiagRect">
            <a:avLst>
              <a:gd name="adj1" fmla="val 17675"/>
              <a:gd name="adj2" fmla="val 0"/>
            </a:avLst>
          </a:prstGeom>
          <a:solidFill>
            <a:srgbClr val="FFFFFF">
              <a:shade val="85000"/>
            </a:srgbClr>
          </a:solidFill>
          <a:ln w="88900" cap="sq">
            <a:solidFill>
              <a:srgbClr val="FFFAB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en medio de una multitud de gente&#10;&#10;El contenido generado por IA puede ser incorrecto.">
            <a:extLst>
              <a:ext uri="{FF2B5EF4-FFF2-40B4-BE49-F238E27FC236}">
                <a16:creationId xmlns:a16="http://schemas.microsoft.com/office/drawing/2014/main" id="{66929E24-9591-2C2B-C501-CDEE5E457175}"/>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14791" y="3770243"/>
            <a:ext cx="3429000" cy="2956063"/>
          </a:xfrm>
          <a:prstGeom prst="snip2DiagRect">
            <a:avLst/>
          </a:prstGeom>
          <a:solidFill>
            <a:srgbClr val="FFFFFF">
              <a:shade val="85000"/>
            </a:srgbClr>
          </a:solidFill>
          <a:ln w="88900" cap="sq">
            <a:solidFill>
              <a:schemeClr val="tx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D703CC0E-AFA6-3FF3-0D33-ECCF1591699E}"/>
              </a:ext>
            </a:extLst>
          </p:cNvPr>
          <p:cNvSpPr txBox="1"/>
          <p:nvPr/>
        </p:nvSpPr>
        <p:spPr>
          <a:xfrm>
            <a:off x="3704409" y="3604853"/>
            <a:ext cx="4685810" cy="1446550"/>
          </a:xfrm>
          <a:prstGeom prst="rect">
            <a:avLst/>
          </a:prstGeom>
          <a:noFill/>
        </p:spPr>
        <p:txBody>
          <a:bodyPr wrap="square">
            <a:spAutoFit/>
          </a:bodyPr>
          <a:lstStyle/>
          <a:p>
            <a:pPr>
              <a:spcBef>
                <a:spcPts val="600"/>
              </a:spcBef>
            </a:pPr>
            <a:r>
              <a:rPr lang="sr-Latn-RS" sz="2200" b="1" noProof="0" dirty="0">
                <a:solidFill>
                  <a:schemeClr val="bg1"/>
                </a:solidFill>
                <a:effectLst>
                  <a:glow rad="127000">
                    <a:srgbClr val="8E0025"/>
                  </a:glow>
                  <a:outerShdw blurRad="38100" dist="38100" dir="2700000" algn="tl">
                    <a:srgbClr val="000000">
                      <a:alpha val="43137"/>
                    </a:srgbClr>
                  </a:outerShdw>
                </a:effectLst>
              </a:rPr>
              <a:t>Ista ljubav koja je navela Boga da da svog Sina za nas, pokazuje se u gnevu protiv onih koji se tvrdoglavo drže greha (Jovan 3,16; Rim. 2,5).</a:t>
            </a:r>
          </a:p>
        </p:txBody>
      </p:sp>
      <p:sp>
        <p:nvSpPr>
          <p:cNvPr id="7" name="CuadroTexto 6">
            <a:extLst>
              <a:ext uri="{FF2B5EF4-FFF2-40B4-BE49-F238E27FC236}">
                <a16:creationId xmlns:a16="http://schemas.microsoft.com/office/drawing/2014/main" id="{056FAF47-C2B8-BE95-17C1-234D826DC7DE}"/>
              </a:ext>
            </a:extLst>
          </p:cNvPr>
          <p:cNvSpPr txBox="1"/>
          <p:nvPr/>
        </p:nvSpPr>
        <p:spPr>
          <a:xfrm>
            <a:off x="361948" y="2607289"/>
            <a:ext cx="7920203" cy="1107996"/>
          </a:xfrm>
          <a:prstGeom prst="rect">
            <a:avLst/>
          </a:prstGeom>
          <a:noFill/>
        </p:spPr>
        <p:txBody>
          <a:bodyPr wrap="square">
            <a:spAutoFit/>
          </a:bodyPr>
          <a:lstStyle/>
          <a:p>
            <a:pPr>
              <a:spcBef>
                <a:spcPts val="600"/>
              </a:spcBef>
            </a:pPr>
            <a:r>
              <a:rPr lang="sr-Latn-RS" sz="2200" b="1" noProof="0" dirty="0">
                <a:solidFill>
                  <a:schemeClr val="bg1"/>
                </a:solidFill>
                <a:effectLst>
                  <a:glow rad="127000">
                    <a:srgbClr val="8E0025"/>
                  </a:glow>
                  <a:outerShdw blurRad="38100" dist="38100" dir="2700000" algn="tl">
                    <a:srgbClr val="000000">
                      <a:alpha val="43137"/>
                    </a:srgbClr>
                  </a:outerShdw>
                </a:effectLst>
              </a:rPr>
              <a:t>Kao što su se Gospodnja obećanja u vezi s blagoslovom Izraela verno ispunila, tako bi se i prokletstva saveza ispunila ako bi ga Izraelci prekršili.</a:t>
            </a:r>
          </a:p>
        </p:txBody>
      </p:sp>
      <p:sp>
        <p:nvSpPr>
          <p:cNvPr id="12" name="CuadroTexto 11">
            <a:extLst>
              <a:ext uri="{FF2B5EF4-FFF2-40B4-BE49-F238E27FC236}">
                <a16:creationId xmlns:a16="http://schemas.microsoft.com/office/drawing/2014/main" id="{A243E693-D30E-B5DE-2E3D-E21539236F42}"/>
              </a:ext>
            </a:extLst>
          </p:cNvPr>
          <p:cNvSpPr txBox="1"/>
          <p:nvPr/>
        </p:nvSpPr>
        <p:spPr>
          <a:xfrm>
            <a:off x="3672880" y="5051403"/>
            <a:ext cx="4577742" cy="1785104"/>
          </a:xfrm>
          <a:prstGeom prst="rect">
            <a:avLst/>
          </a:prstGeom>
          <a:noFill/>
        </p:spPr>
        <p:txBody>
          <a:bodyPr wrap="square">
            <a:spAutoFit/>
          </a:bodyPr>
          <a:lstStyle/>
          <a:p>
            <a:pPr>
              <a:spcBef>
                <a:spcPts val="600"/>
              </a:spcBef>
            </a:pPr>
            <a:r>
              <a:rPr lang="sr-Latn-RS" sz="2200" b="1" noProof="0" dirty="0">
                <a:solidFill>
                  <a:schemeClr val="bg1"/>
                </a:solidFill>
                <a:effectLst>
                  <a:glow rad="127000">
                    <a:srgbClr val="8E0025"/>
                  </a:glow>
                  <a:outerShdw blurRad="38100" dist="38100" dir="2700000" algn="tl">
                    <a:srgbClr val="000000">
                      <a:alpha val="43137"/>
                    </a:srgbClr>
                  </a:outerShdw>
                </a:effectLst>
              </a:rPr>
              <a:t>Izrael je zakazao i pretrpeo svoju kaznu. Mi danas imamo priliku da napišemo drugačiju priču: ostati verni i prebivati u Njegovoj ljubavi (Jovan 15,9).</a:t>
            </a:r>
          </a:p>
        </p:txBody>
      </p:sp>
    </p:spTree>
    <p:extLst>
      <p:ext uri="{BB962C8B-B14F-4D97-AF65-F5344CB8AC3E}">
        <p14:creationId xmlns:p14="http://schemas.microsoft.com/office/powerpoint/2010/main" val="257671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48766F6-9289-FCF3-DB4D-E6009F69DE3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D0F3E1-CE06-4E2F-3D7F-0D3DA837F550}"/>
              </a:ext>
            </a:extLst>
          </p:cNvPr>
          <p:cNvSpPr txBox="1"/>
          <p:nvPr/>
        </p:nvSpPr>
        <p:spPr>
          <a:xfrm>
            <a:off x="1231692" y="884420"/>
            <a:ext cx="9728616" cy="5401479"/>
          </a:xfrm>
          <a:prstGeom prst="rect">
            <a:avLst/>
          </a:prstGeom>
          <a:noFill/>
        </p:spPr>
        <p:txBody>
          <a:bodyPr wrap="square">
            <a:spAutoFit/>
          </a:bodyPr>
          <a:lstStyle/>
          <a:p>
            <a:pPr>
              <a:spcBef>
                <a:spcPts val="600"/>
              </a:spcBef>
            </a:pPr>
            <a:r>
              <a:rPr lang="sr-Latn-RS" sz="3400" b="1" noProof="0" dirty="0">
                <a:latin typeface="Constantia" panose="02030602050306030303" pitchFamily="18" charset="0"/>
              </a:rPr>
              <a:t>„Sva vaša sreća, mir, radost i uspeh u ovom životu </a:t>
            </a:r>
            <a:r>
              <a:rPr lang="sr-Latn-RS" sz="3400" b="1" dirty="0">
                <a:latin typeface="Constantia" panose="02030602050306030303" pitchFamily="18" charset="0"/>
              </a:rPr>
              <a:t>za</a:t>
            </a:r>
            <a:r>
              <a:rPr lang="sr-Latn-RS" sz="3400" b="1" noProof="0" dirty="0">
                <a:latin typeface="Constantia" panose="02030602050306030303" pitchFamily="18" charset="0"/>
              </a:rPr>
              <a:t>vise od istinske i pouzdane vere u Boga. Ta će vera nadahnuti istinsku poslušnost Božjim zapovestima. Vaše znanje o Bogu i vera u Njega najmoćnija su prepreka svakom zlu i motiv za svako dobro.</a:t>
            </a:r>
          </a:p>
          <a:p>
            <a:pPr>
              <a:spcBef>
                <a:spcPts val="600"/>
              </a:spcBef>
            </a:pPr>
            <a:r>
              <a:rPr lang="sr-Latn-RS" sz="3400" b="1" noProof="0" dirty="0">
                <a:latin typeface="Constantia" panose="02030602050306030303" pitchFamily="18" charset="0"/>
              </a:rPr>
              <a:t>Verujte u Isusa kao onoga koji vam oprašta grehe, koji želi da budete srećni u </a:t>
            </a:r>
            <a:r>
              <a:rPr lang="sr-Latn-RS" sz="3400" b="1" noProof="0" dirty="0" err="1">
                <a:latin typeface="Constantia" panose="02030602050306030303" pitchFamily="18" charset="0"/>
              </a:rPr>
              <a:t>dvorima</a:t>
            </a:r>
            <a:r>
              <a:rPr lang="sr-Latn-RS" sz="3400" b="1" noProof="0" dirty="0">
                <a:latin typeface="Constantia" panose="02030602050306030303" pitchFamily="18" charset="0"/>
              </a:rPr>
              <a:t> koje vam je pripremio. Želi da živite u Njegovoj prisutnosti, da imate večni život i krunu slave.“</a:t>
            </a:r>
          </a:p>
        </p:txBody>
      </p:sp>
      <p:sp>
        <p:nvSpPr>
          <p:cNvPr id="4" name="CuadroTexto 3">
            <a:extLst>
              <a:ext uri="{FF2B5EF4-FFF2-40B4-BE49-F238E27FC236}">
                <a16:creationId xmlns:a16="http://schemas.microsoft.com/office/drawing/2014/main" id="{A1B01EC7-5340-647C-7D47-F3B0FF52ABB0}"/>
              </a:ext>
            </a:extLst>
          </p:cNvPr>
          <p:cNvSpPr txBox="1"/>
          <p:nvPr/>
        </p:nvSpPr>
        <p:spPr>
          <a:xfrm>
            <a:off x="5712246" y="168283"/>
            <a:ext cx="4367863" cy="338554"/>
          </a:xfrm>
          <a:prstGeom prst="rect">
            <a:avLst/>
          </a:prstGeom>
          <a:noFill/>
        </p:spPr>
        <p:txBody>
          <a:bodyPr wrap="none" rtlCol="0">
            <a:spAutoFit/>
          </a:bodyPr>
          <a:lstStyle/>
          <a:p>
            <a:pPr algn="r"/>
            <a:r>
              <a:rPr lang="sr-Latn-RS" sz="1600" b="1" noProof="0" dirty="0"/>
              <a:t>EGW (Poruke mladima, str. 291)</a:t>
            </a:r>
          </a:p>
        </p:txBody>
      </p:sp>
    </p:spTree>
    <p:extLst>
      <p:ext uri="{BB962C8B-B14F-4D97-AF65-F5344CB8AC3E}">
        <p14:creationId xmlns:p14="http://schemas.microsoft.com/office/powerpoint/2010/main" val="108962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955C7-E0FC-608E-CBD8-91DF0CAC1507}"/>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E9585449-7807-E668-B4B3-9265F0C9E5A7}"/>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94F4611B-4FC8-735C-490F-26A3B588839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5B384A0B-AFE6-3A03-DA5A-44B5616262B5}"/>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a:extLst>
              <a:ext uri="{FF2B5EF4-FFF2-40B4-BE49-F238E27FC236}">
                <a16:creationId xmlns:a16="http://schemas.microsoft.com/office/drawing/2014/main" id="{52388120-1E91-6B71-483A-DC47FC5D2FE1}"/>
              </a:ext>
            </a:extLst>
          </p:cNvPr>
          <p:cNvSpPr txBox="1"/>
          <p:nvPr/>
        </p:nvSpPr>
        <p:spPr>
          <a:xfrm>
            <a:off x="2346634" y="3290532"/>
            <a:ext cx="8358436" cy="40011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F1E586C7-9B7F-87F4-6351-7471A022B8E3}"/>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D4C6E406-B71F-6B32-2184-3E6F7E78D48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F10F9941-CD69-CF76-6CDE-ACFC7C0A0EAA}"/>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9A06BE68-B041-77FA-BE2F-4EE75D43D18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4273D99C-D52E-0E7C-0F4A-C281773440EB}"/>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5A280BB-E21A-5DBC-6627-C4A89463EA68}"/>
              </a:ext>
            </a:extLst>
          </p:cNvPr>
          <p:cNvSpPr txBox="1"/>
          <p:nvPr/>
        </p:nvSpPr>
        <p:spPr>
          <a:xfrm>
            <a:off x="172720" y="4088095"/>
            <a:ext cx="11508761" cy="2554545"/>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Završni govori Isusa Navina u knjizi predstavljaju njenu teološku srž. Glavna poruka se može sažeti u tri reči: „Bog je veran“. Pošto je On takođe moćan, nijedno od Njegovih obećanja ne može izneveriti. Knjiga predstavlja biblijsku perspektivu da istorija napreduje u skladu s Božjom suverenom namerom, bez obzira na odgovor Izraela. Međutim, ističe se da Izrael takođe mora da bude veran da bi primio i održao Božje blagoslove. Nažalost, naredne generacije nisu poslušale ovo upozorenje, kao što je prikazano u kanonskom toku Svetog pisma. U ovom kontekstu, knjige Isus Navin i Sudije predstavljaju dve strane istog novčića: prva je Božja nepokolebljiva vernost, a druga je uporna nevernost Izraela.</a:t>
            </a:r>
          </a:p>
        </p:txBody>
      </p:sp>
      <p:pic>
        <p:nvPicPr>
          <p:cNvPr id="5" name="Picture 4">
            <a:extLst>
              <a:ext uri="{FF2B5EF4-FFF2-40B4-BE49-F238E27FC236}">
                <a16:creationId xmlns:a16="http://schemas.microsoft.com/office/drawing/2014/main" id="{3EE275AB-B756-5768-0A2D-BD29617C056F}"/>
              </a:ext>
            </a:extLst>
          </p:cNvPr>
          <p:cNvPicPr>
            <a:picLocks noChangeAspect="1"/>
          </p:cNvPicPr>
          <p:nvPr/>
        </p:nvPicPr>
        <p:blipFill>
          <a:blip r:embed="rId6"/>
          <a:stretch>
            <a:fillRect/>
          </a:stretch>
        </p:blipFill>
        <p:spPr>
          <a:xfrm>
            <a:off x="3605953" y="-97653"/>
            <a:ext cx="4430295" cy="1828800"/>
          </a:xfrm>
          <a:prstGeom prst="rect">
            <a:avLst/>
          </a:prstGeom>
        </p:spPr>
      </p:pic>
    </p:spTree>
    <p:extLst>
      <p:ext uri="{BB962C8B-B14F-4D97-AF65-F5344CB8AC3E}">
        <p14:creationId xmlns:p14="http://schemas.microsoft.com/office/powerpoint/2010/main" val="451461691"/>
      </p:ext>
    </p:extLst>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PRIMENA</a:t>
            </a:r>
            <a:endParaRPr lang="en-US" dirty="0"/>
          </a:p>
        </p:txBody>
      </p:sp>
      <p:sp>
        <p:nvSpPr>
          <p:cNvPr id="16387" name="Rectangle 3"/>
          <p:cNvSpPr>
            <a:spLocks noGrp="1" noChangeArrowheads="1"/>
          </p:cNvSpPr>
          <p:nvPr>
            <p:ph type="body" idx="1"/>
          </p:nvPr>
        </p:nvSpPr>
        <p:spPr>
          <a:xfrm>
            <a:off x="2667000" y="1676402"/>
            <a:ext cx="8767354"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a:t>
            </a:r>
            <a:r>
              <a:rPr lang="sr-Latn-ME" sz="2800" dirty="0">
                <a:solidFill>
                  <a:srgbClr val="FFFF99"/>
                </a:solidFill>
              </a:rPr>
              <a:t>Bog je veran</a:t>
            </a:r>
            <a:r>
              <a:rPr lang="hr-HR" sz="2800" dirty="0">
                <a:solidFill>
                  <a:srgbClr val="FFFF99"/>
                </a:solidFill>
              </a:rPr>
              <a:t>”, 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0" y="3886201"/>
            <a:ext cx="8291119"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uticaja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prihvatim Sveto pismo kao autoritativno, nepogrešivo otkrivenje Božje volje? </a:t>
            </a: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želim da ostanem veran celom Pismu a to znači da vršim  zapovesti Božje i čuvam svedočanstvo Isusa Hrista?</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Razumevši</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podsetim</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naloga: ”Prestanite i znajte da sam ja Bog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Ps</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46,10), da shvatim da je Biblija još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uvek</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4441629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2" end="2"/>
                                            </p:txEl>
                                          </p:spTgt>
                                        </p:tgtEl>
                                        <p:attrNameLst>
                                          <p:attrName>style.visibility</p:attrName>
                                        </p:attrNameLst>
                                      </p:cBhvr>
                                      <p:to>
                                        <p:strVal val="visible"/>
                                      </p:to>
                                    </p:set>
                                    <p:animEffect transition="in" filter="wipe(left)">
                                      <p:cBhvr>
                                        <p:cTn id="24" dur="1000"/>
                                        <p:tgtEl>
                                          <p:spTgt spid="2048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599" y="1676400"/>
            <a:ext cx="5675811" cy="1131888"/>
          </a:xfrm>
        </p:spPr>
        <p:txBody>
          <a:bodyPr/>
          <a:lstStyle/>
          <a:p>
            <a:pPr eaLnBrk="1" hangingPunct="1">
              <a:buFontTx/>
              <a:buNone/>
            </a:pPr>
            <a:r>
              <a:rPr lang="en-US" sz="2800" dirty="0">
                <a:solidFill>
                  <a:srgbClr val="FFFF99"/>
                </a:solidFill>
              </a:rPr>
              <a:t>   </a:t>
            </a:r>
            <a:r>
              <a:rPr lang="hr-HR" dirty="0">
                <a:solidFill>
                  <a:srgbClr val="FFFF99"/>
                </a:solidFill>
              </a:rPr>
              <a:t>Koje  </a:t>
            </a:r>
            <a:r>
              <a:rPr lang="hr-HR" dirty="0" err="1">
                <a:solidFill>
                  <a:srgbClr val="FFFF99"/>
                </a:solidFill>
              </a:rPr>
              <a:t>promene</a:t>
            </a:r>
            <a:r>
              <a:rPr lang="hr-HR" dirty="0">
                <a:solidFill>
                  <a:srgbClr val="FFFF99"/>
                </a:solidFill>
              </a:rPr>
              <a:t>  treba  da ostvarimo u svom životu</a:t>
            </a:r>
            <a:r>
              <a:rPr lang="en-US" dirty="0">
                <a:solidFill>
                  <a:srgbClr val="FFFF99"/>
                </a:solidFill>
              </a:rPr>
              <a:t>?</a:t>
            </a:r>
          </a:p>
        </p:txBody>
      </p:sp>
      <p:sp>
        <p:nvSpPr>
          <p:cNvPr id="24580" name="Rectangle 4"/>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da </a:t>
            </a:r>
            <a:r>
              <a:rPr kumimoji="0" lang="hr-HR" sz="2800" b="1" i="0" u="none" strike="noStrike" kern="1200" cap="none" spc="0" normalizeH="0" baseline="0" noProof="0" dirty="0" err="1">
                <a:ln>
                  <a:noFill/>
                </a:ln>
                <a:solidFill>
                  <a:srgbClr val="FFFFFF"/>
                </a:solidFill>
                <a:effectLst/>
                <a:uLnTx/>
                <a:uFillTx/>
                <a:latin typeface="Arial"/>
                <a:ea typeface="+mn-ea"/>
                <a:cs typeface="Arial" charset="0"/>
              </a:rPr>
              <a:t>primenimo</a:t>
            </a:r>
            <a:r>
              <a:rPr kumimoji="0" lang="hr-HR" sz="2800" b="1" i="0" u="none" strike="noStrike" kern="1200" cap="none" spc="0" normalizeH="0" baseline="0" noProof="0" dirty="0">
                <a:ln>
                  <a:noFill/>
                </a:ln>
                <a:solidFill>
                  <a:srgbClr val="FFFFFF"/>
                </a:solidFill>
                <a:effectLst/>
                <a:uLnTx/>
                <a:uFillTx/>
                <a:latin typeface="Arial"/>
                <a:ea typeface="+mn-ea"/>
                <a:cs typeface="Arial" charset="0"/>
              </a:rPr>
              <a:t>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49415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sr-Latn-ME" sz="2800" dirty="0">
                <a:solidFill>
                  <a:srgbClr val="FFFF99"/>
                </a:solidFill>
              </a:rPr>
              <a:t>Bog je veran</a:t>
            </a:r>
            <a:r>
              <a:rPr lang="hr-HR" sz="2800" dirty="0">
                <a:solidFill>
                  <a:srgbClr val="FFFF99"/>
                </a:solidFill>
              </a:rPr>
              <a:t>”, možemo da koristimo iduć</a:t>
            </a:r>
            <a:r>
              <a:rPr lang="sr-Latn-RS" sz="2800" dirty="0">
                <a:solidFill>
                  <a:srgbClr val="FFFF99"/>
                </a:solidFill>
              </a:rPr>
              <a:t>e sedmice</a:t>
            </a:r>
            <a:r>
              <a:rPr lang="hr-HR" sz="2800" dirty="0">
                <a:solidFill>
                  <a:srgbClr val="FFFF99"/>
                </a:solidFill>
              </a:rPr>
              <a:t>?</a:t>
            </a:r>
            <a:endParaRPr lang="en-US" sz="2400" dirty="0">
              <a:solidFill>
                <a:srgbClr val="FFFF99"/>
              </a:solidFill>
            </a:endParaRPr>
          </a:p>
        </p:txBody>
      </p:sp>
      <p:sp>
        <p:nvSpPr>
          <p:cNvPr id="22532" name="Rectangle 4"/>
          <p:cNvSpPr>
            <a:spLocks noChangeArrowheads="1"/>
          </p:cNvSpPr>
          <p:nvPr/>
        </p:nvSpPr>
        <p:spPr bwMode="auto">
          <a:xfrm>
            <a:off x="1388277" y="2657258"/>
            <a:ext cx="11008803" cy="414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grupi</a:t>
            </a:r>
            <a:r>
              <a:rPr kumimoji="0" lang="en-US" sz="2000" b="1" i="0" u="none" strike="noStrike" kern="1200" cap="none" spc="0" normalizeH="0" baseline="0" noProof="0" dirty="0">
                <a:ln>
                  <a:noFill/>
                </a:ln>
                <a:solidFill>
                  <a:srgbClr val="FF9900"/>
                </a:solidFill>
                <a:effectLst/>
                <a:uLnTx/>
                <a:uFillTx/>
                <a:latin typeface="Arial"/>
                <a:ea typeface="+mn-ea"/>
                <a:cs typeface="Arial" charset="0"/>
              </a:rPr>
              <a:t>:</a:t>
            </a:r>
            <a:endParaRPr kumimoji="0" lang="hr-HR" sz="2000" b="1" i="0" u="none" strike="noStrike" kern="1200" cap="none" spc="0" normalizeH="0" baseline="0" noProof="0" dirty="0">
              <a:ln>
                <a:noFill/>
              </a:ln>
              <a:solidFill>
                <a:srgbClr val="FF9900"/>
              </a:solidFill>
              <a:effectLst/>
              <a:uLnTx/>
              <a:uFillTx/>
              <a:latin typeface="Arial"/>
              <a:ea typeface="+mn-ea"/>
              <a:cs typeface="Arial" charset="0"/>
            </a:endParaRPr>
          </a:p>
          <a:p>
            <a:pPr marL="342900" marR="0" lvl="0" indent="-342900" algn="l" defTabSz="914377" rtl="0" eaLnBrk="1" fontAlgn="base" latinLnBrk="0" hangingPunct="1">
              <a:lnSpc>
                <a:spcPct val="100000"/>
              </a:lnSpc>
              <a:spcBef>
                <a:spcPct val="20000"/>
              </a:spcBef>
              <a:spcAft>
                <a:spcPct val="0"/>
              </a:spcAft>
              <a:buClrTx/>
              <a:buSzTx/>
              <a:buFontTx/>
              <a:buAutoNum type="arabicPeriod"/>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 </a:t>
            </a:r>
            <a:r>
              <a:rPr lang="sr-Latn-RS" sz="1200" i="1" dirty="0">
                <a:solidFill>
                  <a:srgbClr val="FFFFFF"/>
                </a:solidFill>
                <a:latin typeface="Arial"/>
                <a:cs typeface="Arial" charset="0"/>
              </a:rPr>
              <a:t>2. Tim.</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2,11-</a:t>
            </a:r>
            <a:r>
              <a:rPr lang="hr-HR" sz="1200" i="1" dirty="0">
                <a:solidFill>
                  <a:srgbClr val="FFFFFF"/>
                </a:solidFill>
                <a:latin typeface="Arial"/>
                <a:cs typeface="Arial" charset="0"/>
              </a:rPr>
              <a:t>13</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a:t>
            </a:r>
            <a:r>
              <a:rPr kumimoji="0" lang="hr-HR" sz="1600" b="0" i="1" u="none" strike="noStrike" kern="1200" cap="none" spc="0" normalizeH="0" baseline="0" noProof="0" dirty="0">
                <a:ln>
                  <a:noFill/>
                </a:ln>
                <a:solidFill>
                  <a:srgbClr val="FFFFFF"/>
                </a:solidFill>
                <a:effectLst/>
                <a:uLnTx/>
                <a:uFillTx/>
                <a:latin typeface="Arial"/>
                <a:ea typeface="+mn-ea"/>
                <a:cs typeface="Arial" charset="0"/>
              </a:rPr>
              <a:t> </a:t>
            </a:r>
            <a:r>
              <a:rPr lang="sr-Latn-RS" sz="1400" b="1" dirty="0">
                <a:solidFill>
                  <a:srgbClr val="FFFFFF"/>
                </a:solidFill>
                <a:latin typeface="Arial"/>
                <a:cs typeface="Arial" charset="0"/>
              </a:rPr>
              <a:t>Kakvu sliku Boga pruža ovaj tekst</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 Kako se te reči mogu primeniti</a:t>
            </a:r>
            <a:r>
              <a:rPr kumimoji="0" lang="sr-Latn-RS" sz="1400" b="1" i="0" u="none" strike="noStrike" kern="1200" cap="none" spc="0" normalizeH="0" noProof="0" dirty="0">
                <a:ln>
                  <a:noFill/>
                </a:ln>
                <a:solidFill>
                  <a:srgbClr val="FFFFFF"/>
                </a:solidFill>
                <a:effectLst/>
                <a:uLnTx/>
                <a:uFillTx/>
                <a:latin typeface="Arial"/>
                <a:ea typeface="+mn-ea"/>
                <a:cs typeface="Arial" charset="0"/>
              </a:rPr>
              <a:t> ne samo na Obećanu zemlju u</a:t>
            </a:r>
          </a:p>
          <a:p>
            <a:pPr marR="0" lvl="0" algn="l" defTabSz="914377" rtl="0" eaLnBrk="1" fontAlgn="base" latinLnBrk="0" hangingPunct="1">
              <a:lnSpc>
                <a:spcPct val="100000"/>
              </a:lnSpc>
              <a:spcBef>
                <a:spcPct val="20000"/>
              </a:spcBef>
              <a:spcAft>
                <a:spcPct val="0"/>
              </a:spcAft>
              <a:buClrTx/>
              <a:buSzTx/>
              <a:tabLst/>
              <a:defRPr/>
            </a:pPr>
            <a:r>
              <a:rPr lang="sr-Latn-RS" sz="1400" b="1" dirty="0">
                <a:solidFill>
                  <a:srgbClr val="FFFFFF"/>
                </a:solidFill>
                <a:latin typeface="Arial"/>
                <a:cs typeface="Arial" charset="0"/>
              </a:rPr>
              <a:t>                          istorijskom smislu, već i na realnost</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našeg spasenja?</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lang="sr-Latn-RS" sz="1200" i="1" dirty="0">
                <a:solidFill>
                  <a:srgbClr val="FFFFFF"/>
                </a:solidFill>
                <a:latin typeface="Arial"/>
                <a:cs typeface="Arial" charset="0"/>
              </a:rPr>
              <a:t>1. Kor. 10,13; 2. Kor. 1,18-20</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a:t>
            </a:r>
            <a:r>
              <a:rPr kumimoji="0" lang="sr-Latn-RS" sz="14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Kako Božja vernost u držanju obećanja uliva poverenje da neće ni u buduće izneveriti</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a:t>
            </a:r>
            <a:endParaRPr kumimoji="0" lang="hr-HR" sz="1467" b="0"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Isus Navin 25,1-5. </a:t>
            </a:r>
            <a:r>
              <a:rPr lang="hr-HR" sz="1400" b="1" dirty="0">
                <a:solidFill>
                  <a:srgbClr val="FFFFFF"/>
                </a:solidFill>
                <a:latin typeface="Arial"/>
                <a:cs typeface="Arial" charset="0"/>
              </a:rPr>
              <a:t>Na k</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oje pojedinosti se u svom uvodu Isus Navin posebno usredsređuje?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lang="hr-HR" sz="1200" i="1" dirty="0">
                <a:solidFill>
                  <a:srgbClr val="FFFFFF"/>
                </a:solidFill>
                <a:latin typeface="Arial"/>
                <a:cs typeface="Arial" charset="0"/>
              </a:rPr>
              <a:t>Isus N. 23,10; Kol.2,15; 2</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Kor. 10,3-5</a:t>
            </a:r>
            <a:r>
              <a:rPr lang="hr-HR" sz="1200" i="1" dirty="0">
                <a:solidFill>
                  <a:srgbClr val="FFFFFF"/>
                </a:solidFill>
                <a:latin typeface="Arial"/>
                <a:cs typeface="Arial" charset="0"/>
              </a:rPr>
              <a:t>; Ef.6,11-18.</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200" b="1" dirty="0">
                <a:solidFill>
                  <a:srgbClr val="FFFFFF"/>
                </a:solidFill>
                <a:latin typeface="Arial"/>
                <a:cs typeface="Arial" charset="0"/>
              </a:rPr>
              <a:t>Koje su sličnosti u načinu osvajanja Hanana pod Isusom Navinom i na koji način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200" b="1" i="0" u="none" strike="noStrike" kern="1200" cap="none" spc="0" normalizeH="0" noProof="0" dirty="0">
                <a:ln>
                  <a:noFill/>
                </a:ln>
                <a:solidFill>
                  <a:srgbClr val="FFFFFF"/>
                </a:solidFill>
                <a:effectLst/>
                <a:uLnTx/>
                <a:uFillTx/>
                <a:latin typeface="Arial"/>
                <a:ea typeface="+mn-ea"/>
                <a:cs typeface="Arial" charset="0"/>
              </a:rPr>
              <a:t>                             hrišćani danas mogu da vode pobedonosan duhovni život?</a:t>
            </a:r>
            <a:endParaRPr kumimoji="0" lang="hr-HR" sz="12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Isus Navin 23,6-8.</a:t>
            </a:r>
            <a:r>
              <a:rPr lang="hr-HR" sz="1200" i="1" dirty="0">
                <a:solidFill>
                  <a:srgbClr val="FFFFFF"/>
                </a:solidFill>
                <a:latin typeface="Arial"/>
                <a:cs typeface="Arial" charset="0"/>
              </a:rPr>
              <a:t>12.13</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Šta misliš, zašto je Isus Navin zauzeo čvrst stav o odnosim Izraela s okolnim narodima</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en-US" sz="1200" i="1" dirty="0" err="1">
                <a:solidFill>
                  <a:srgbClr val="FFFFFF"/>
                </a:solidFill>
                <a:latin typeface="Arial"/>
                <a:cs typeface="Arial" charset="0"/>
              </a:rPr>
              <a:t>Sudije</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2,1-</a:t>
            </a:r>
            <a:r>
              <a:rPr kumimoji="0" lang="en-US" sz="1200" b="0" i="1" u="none" strike="noStrike" kern="1200" cap="none" spc="0" normalizeH="0" baseline="0" noProof="0" dirty="0">
                <a:ln>
                  <a:noFill/>
                </a:ln>
                <a:solidFill>
                  <a:srgbClr val="FFFFFF"/>
                </a:solidFill>
                <a:effectLst/>
                <a:uLnTx/>
                <a:uFillTx/>
                <a:latin typeface="Arial"/>
                <a:ea typeface="+mn-ea"/>
                <a:cs typeface="Arial" charset="0"/>
              </a:rPr>
              <a:t>3.</a:t>
            </a:r>
            <a:r>
              <a:rPr lang="en-US" sz="1200" i="1" dirty="0">
                <a:solidFill>
                  <a:srgbClr val="FFFFFF"/>
                </a:solidFill>
                <a:latin typeface="Arial"/>
                <a:cs typeface="Arial" charset="0"/>
              </a:rPr>
              <a:t>11</a:t>
            </a:r>
            <a:r>
              <a:rPr lang="sr-Latn-ME" sz="1200" i="1" dirty="0">
                <a:solidFill>
                  <a:srgbClr val="FFFFFF"/>
                </a:solidFill>
                <a:latin typeface="Arial"/>
                <a:cs typeface="Arial" charset="0"/>
              </a:rPr>
              <a:t>-</a:t>
            </a:r>
            <a:r>
              <a:rPr lang="en-US" sz="1200" i="1" dirty="0">
                <a:solidFill>
                  <a:srgbClr val="FFFFFF"/>
                </a:solidFill>
                <a:latin typeface="Arial"/>
                <a:cs typeface="Arial" charset="0"/>
              </a:rPr>
              <a:t>13.</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Ko je Anđeo Gospodnji iz Galgala? Kako je narod primio poruku Anđela Gospodnjeg?</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sr-Latn-ME" sz="1100" i="1" dirty="0">
                <a:solidFill>
                  <a:srgbClr val="FFFFFF"/>
                </a:solidFill>
                <a:latin typeface="Arial"/>
                <a:cs typeface="Arial" charset="0"/>
              </a:rPr>
              <a:t>Isus N</a:t>
            </a:r>
            <a:r>
              <a:rPr kumimoji="0" lang="en-US" sz="1100" b="0" i="1" u="none" strike="noStrike" kern="1200" cap="none" spc="0" normalizeH="0" baseline="0" noProof="0" dirty="0">
                <a:ln>
                  <a:noFill/>
                </a:ln>
                <a:solidFill>
                  <a:srgbClr val="FFFFFF"/>
                </a:solidFill>
                <a:effectLst/>
                <a:uLnTx/>
                <a:uFillTx/>
                <a:latin typeface="Arial"/>
                <a:cs typeface="Arial" charset="0"/>
              </a:rPr>
              <a:t>. </a:t>
            </a:r>
            <a:r>
              <a:rPr lang="sr-Latn-ME" sz="1100" i="1" dirty="0">
                <a:solidFill>
                  <a:srgbClr val="FFFFFF"/>
                </a:solidFill>
                <a:latin typeface="Arial"/>
                <a:cs typeface="Arial" charset="0"/>
              </a:rPr>
              <a:t>23,15.1</a:t>
            </a:r>
            <a:r>
              <a:rPr kumimoji="0" lang="sr-Latn-ME" sz="1100" b="0" i="1" u="none" strike="noStrike" kern="1200" cap="none" spc="0" normalizeH="0" baseline="0" noProof="0" dirty="0">
                <a:ln>
                  <a:noFill/>
                </a:ln>
                <a:solidFill>
                  <a:srgbClr val="FFFFFF"/>
                </a:solidFill>
                <a:effectLst/>
                <a:uLnTx/>
                <a:uFillTx/>
                <a:latin typeface="Arial"/>
                <a:cs typeface="Arial" charset="0"/>
              </a:rPr>
              <a:t>6;</a:t>
            </a:r>
            <a:r>
              <a:rPr kumimoji="0" lang="sr-Latn-ME" sz="1100" b="0" i="1" u="none" strike="noStrike" kern="1200" cap="none" spc="0" normalizeH="0" noProof="0" dirty="0">
                <a:ln>
                  <a:noFill/>
                </a:ln>
                <a:solidFill>
                  <a:srgbClr val="FFFFFF"/>
                </a:solidFill>
                <a:effectLst/>
                <a:uLnTx/>
                <a:uFillTx/>
                <a:latin typeface="Arial"/>
                <a:cs typeface="Arial" charset="0"/>
              </a:rPr>
              <a:t> 4. Moj. </a:t>
            </a:r>
            <a:r>
              <a:rPr lang="sr-Latn-ME" sz="1100" i="1" dirty="0">
                <a:solidFill>
                  <a:srgbClr val="FFFFFF"/>
                </a:solidFill>
                <a:latin typeface="Arial"/>
                <a:cs typeface="Arial" charset="0"/>
              </a:rPr>
              <a:t>11</a:t>
            </a:r>
            <a:r>
              <a:rPr kumimoji="0" lang="sr-Latn-ME" sz="1100" b="0" i="1" u="none" strike="noStrike" kern="1200" cap="none" spc="0" normalizeH="0" baseline="0" noProof="0" dirty="0">
                <a:ln>
                  <a:noFill/>
                </a:ln>
                <a:solidFill>
                  <a:srgbClr val="FFFFFF"/>
                </a:solidFill>
                <a:effectLst/>
                <a:uLnTx/>
                <a:uFillTx/>
                <a:latin typeface="Arial"/>
                <a:cs typeface="Arial" charset="0"/>
              </a:rPr>
              <a:t>.33</a:t>
            </a:r>
            <a:r>
              <a:rPr lang="sr-Latn-ME" sz="1100" i="1" dirty="0">
                <a:solidFill>
                  <a:srgbClr val="FFFFFF"/>
                </a:solidFill>
                <a:latin typeface="Arial"/>
                <a:cs typeface="Arial" charset="0"/>
              </a:rPr>
              <a:t>;</a:t>
            </a:r>
            <a:r>
              <a:rPr kumimoji="0" lang="sr-Latn-ME" sz="1100" b="0" i="1" u="none" strike="noStrike" kern="1200" cap="none" spc="0" normalizeH="0" baseline="0" noProof="0" dirty="0">
                <a:ln>
                  <a:noFill/>
                </a:ln>
                <a:solidFill>
                  <a:srgbClr val="FFFFFF"/>
                </a:solidFill>
                <a:effectLst/>
                <a:uLnTx/>
                <a:uFillTx/>
                <a:latin typeface="Arial"/>
                <a:cs typeface="Arial" charset="0"/>
              </a:rPr>
              <a:t> </a:t>
            </a:r>
            <a:r>
              <a:rPr kumimoji="0" lang="hr-HR" sz="1100" b="0" i="1" u="none" strike="noStrike" kern="1200" cap="none" spc="0" normalizeH="0" baseline="0" noProof="0" dirty="0">
                <a:ln>
                  <a:noFill/>
                </a:ln>
                <a:solidFill>
                  <a:srgbClr val="FFFFFF"/>
                </a:solidFill>
                <a:effectLst/>
                <a:uLnTx/>
                <a:uFillTx/>
                <a:latin typeface="Arial"/>
                <a:cs typeface="Arial" charset="0"/>
              </a:rPr>
              <a:t>2. </a:t>
            </a:r>
            <a:r>
              <a:rPr lang="hr-HR" sz="1100" i="1" dirty="0">
                <a:solidFill>
                  <a:srgbClr val="FFFFFF"/>
                </a:solidFill>
                <a:latin typeface="Arial"/>
                <a:cs typeface="Arial" charset="0"/>
              </a:rPr>
              <a:t>Dnev</a:t>
            </a:r>
            <a:r>
              <a:rPr kumimoji="0" lang="hr-HR" sz="1100" b="0" i="1" u="none" strike="noStrike" kern="1200" cap="none" spc="0" normalizeH="0" baseline="0" noProof="0" dirty="0">
                <a:ln>
                  <a:noFill/>
                </a:ln>
                <a:solidFill>
                  <a:srgbClr val="FFFFFF"/>
                </a:solidFill>
                <a:effectLst/>
                <a:uLnTx/>
                <a:uFillTx/>
                <a:latin typeface="Arial"/>
                <a:cs typeface="Arial" charset="0"/>
              </a:rPr>
              <a:t>. </a:t>
            </a:r>
            <a:r>
              <a:rPr lang="hr-HR" sz="1100" i="1" dirty="0">
                <a:solidFill>
                  <a:srgbClr val="FFFFFF"/>
                </a:solidFill>
                <a:latin typeface="Arial"/>
                <a:cs typeface="Arial" charset="0"/>
              </a:rPr>
              <a:t>36</a:t>
            </a:r>
            <a:r>
              <a:rPr kumimoji="0" lang="hr-HR" sz="1100" b="0" i="1" u="none" strike="noStrike" kern="1200" cap="none" spc="0" normalizeH="0" baseline="0" noProof="0" dirty="0">
                <a:ln>
                  <a:noFill/>
                </a:ln>
                <a:solidFill>
                  <a:srgbClr val="FFFFFF"/>
                </a:solidFill>
                <a:effectLst/>
                <a:uLnTx/>
                <a:uFillTx/>
                <a:latin typeface="Arial"/>
                <a:cs typeface="Arial" charset="0"/>
              </a:rPr>
              <a:t>,16;  Otk. 14,10.19; 15,1.</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Kako protumač. </a:t>
            </a:r>
            <a:r>
              <a:rPr lang="hr-HR" sz="1200" b="1" dirty="0">
                <a:solidFill>
                  <a:srgbClr val="FFFFFF"/>
                </a:solidFill>
                <a:latin typeface="Arial"/>
                <a:cs typeface="Arial" charset="0"/>
              </a:rPr>
              <a:t>o</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pise </a:t>
            </a:r>
            <a:r>
              <a:rPr lang="hr-HR" sz="1200" b="1" dirty="0">
                <a:solidFill>
                  <a:srgbClr val="FFFFFF"/>
                </a:solidFill>
                <a:latin typeface="Arial"/>
                <a:cs typeface="Arial" charset="0"/>
              </a:rPr>
              <a:t>Božjeg gneva i Njegovu odmazdu u IN i Bibliji?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Isus N. 23,11</a:t>
            </a:r>
            <a:r>
              <a:rPr lang="sr-Latn-RS" sz="1200" i="1" dirty="0">
                <a:solidFill>
                  <a:srgbClr val="FFFFFF"/>
                </a:solidFill>
                <a:latin typeface="Arial"/>
                <a:cs typeface="Arial" charset="0"/>
              </a:rPr>
              <a:t>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uporedi sa </a:t>
            </a:r>
            <a:r>
              <a:rPr lang="sr-Latn-RS" sz="1200" i="1" dirty="0">
                <a:solidFill>
                  <a:srgbClr val="FFFFFF"/>
                </a:solidFill>
                <a:latin typeface="Arial"/>
                <a:cs typeface="Arial" charset="0"/>
              </a:rPr>
              <a:t>5. Moj</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a:t>
            </a:r>
            <a:r>
              <a:rPr lang="sr-Latn-RS" sz="1200" i="1" dirty="0">
                <a:solidFill>
                  <a:srgbClr val="FFFFFF"/>
                </a:solidFill>
                <a:latin typeface="Arial"/>
                <a:cs typeface="Arial" charset="0"/>
              </a:rPr>
              <a:t>6,</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5</a:t>
            </a:r>
            <a:r>
              <a:rPr kumimoji="0" lang="sr-Latn-RS" sz="1100" b="0" i="1" u="none" strike="noStrike" kern="1200" cap="none" spc="0" normalizeH="0" baseline="0" noProof="0" dirty="0">
                <a:ln>
                  <a:noFill/>
                </a:ln>
                <a:solidFill>
                  <a:srgbClr val="FFFFFF"/>
                </a:solidFill>
                <a:effectLst/>
                <a:uLnTx/>
                <a:uFillTx/>
                <a:latin typeface="Arial"/>
                <a:ea typeface="+mn-ea"/>
                <a:cs typeface="Arial" charset="0"/>
              </a:rPr>
              <a:t>.</a:t>
            </a:r>
            <a:r>
              <a:rPr kumimoji="0" lang="en-US" sz="1100" b="0" i="1" u="none" strike="noStrike" kern="1200" cap="none" spc="0" normalizeH="0" baseline="0" noProof="0" dirty="0">
                <a:ln>
                  <a:noFill/>
                </a:ln>
                <a:solidFill>
                  <a:srgbClr val="FFFFFF"/>
                </a:solidFill>
                <a:effectLst/>
                <a:uLnTx/>
                <a:uFillTx/>
                <a:latin typeface="Arial"/>
                <a:ea typeface="+mn-ea"/>
                <a:cs typeface="Arial" charset="0"/>
              </a:rPr>
              <a:t> </a:t>
            </a:r>
            <a:r>
              <a:rPr lang="sr-Latn-RS" sz="1200" b="1" dirty="0">
                <a:solidFill>
                  <a:srgbClr val="FFFFFF"/>
                </a:solidFill>
                <a:latin typeface="Arial"/>
                <a:cs typeface="Arial" charset="0"/>
              </a:rPr>
              <a:t>Ljubav se ne može silom nametnuti, pa ipak u kom smislu se može naredbom zahtevati?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b="1" i="0" u="none" strike="noStrike" kern="1200" cap="none" spc="0" normalizeH="0" baseline="0" noProof="0" dirty="0">
                <a:ln>
                  <a:noFill/>
                </a:ln>
                <a:solidFill>
                  <a:srgbClr val="FFFFFF"/>
                </a:solidFill>
                <a:effectLst/>
                <a:uLnTx/>
                <a:uFillTx/>
                <a:latin typeface="Arial"/>
                <a:cs typeface="Arial" charset="0"/>
              </a:rPr>
              <a:t>9. Pročitaj </a:t>
            </a:r>
            <a:r>
              <a:rPr kumimoji="0" lang="sr-Latn-RS" sz="1200" i="1" u="none" strike="noStrike" kern="1200" cap="none" spc="0" normalizeH="0" baseline="0" noProof="0" dirty="0">
                <a:ln>
                  <a:noFill/>
                </a:ln>
                <a:solidFill>
                  <a:srgbClr val="FFFFFF"/>
                </a:solidFill>
                <a:effectLst/>
                <a:uLnTx/>
                <a:uFillTx/>
                <a:latin typeface="Arial"/>
                <a:cs typeface="Arial" charset="0"/>
              </a:rPr>
              <a:t>Jovan 13,34; 15,17 i 1. Jov. 3,11 i uporedi sa 3. Moj. 19,18.  </a:t>
            </a:r>
            <a:r>
              <a:rPr kumimoji="0" lang="sr-Latn-RS" sz="1200" b="1" u="none" strike="noStrike" kern="1200" cap="none" spc="0" normalizeH="0" baseline="0" noProof="0" dirty="0">
                <a:ln>
                  <a:noFill/>
                </a:ln>
                <a:solidFill>
                  <a:srgbClr val="FFFFFF"/>
                </a:solidFill>
                <a:effectLst/>
                <a:uLnTx/>
                <a:uFillTx/>
                <a:latin typeface="Arial"/>
                <a:cs typeface="Arial" charset="0"/>
              </a:rPr>
              <a:t>U kom smislu je Isusova zapovest bila nova i stara u isto vreme? </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404827617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0" end="0"/>
                                            </p:txEl>
                                          </p:spTgt>
                                        </p:tgtEl>
                                        <p:attrNameLst>
                                          <p:attrName>style.visibility</p:attrName>
                                        </p:attrNameLst>
                                      </p:cBhvr>
                                      <p:to>
                                        <p:strVal val="visible"/>
                                      </p:to>
                                    </p:set>
                                    <p:anim calcmode="lin" valueType="num">
                                      <p:cBhvr additive="base">
                                        <p:cTn id="1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 calcmode="lin" valueType="num">
                                      <p:cBhvr additive="base">
                                        <p:cTn id="19"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2532">
                                            <p:txEl>
                                              <p:pRg st="2" end="2"/>
                                            </p:txEl>
                                          </p:spTgt>
                                        </p:tgtEl>
                                        <p:attrNameLst>
                                          <p:attrName>style.visibility</p:attrName>
                                        </p:attrNameLst>
                                      </p:cBhvr>
                                      <p:to>
                                        <p:strVal val="visible"/>
                                      </p:to>
                                    </p:set>
                                    <p:anim calcmode="lin" valueType="num">
                                      <p:cBhvr additive="base">
                                        <p:cTn id="23"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2532">
                                            <p:txEl>
                                              <p:pRg st="3" end="3"/>
                                            </p:txEl>
                                          </p:spTgt>
                                        </p:tgtEl>
                                        <p:attrNameLst>
                                          <p:attrName>style.visibility</p:attrName>
                                        </p:attrNameLst>
                                      </p:cBhvr>
                                      <p:to>
                                        <p:strVal val="visible"/>
                                      </p:to>
                                    </p:set>
                                    <p:anim calcmode="lin" valueType="num">
                                      <p:cBhvr additive="base">
                                        <p:cTn id="29"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2532">
                                            <p:txEl>
                                              <p:pRg st="4" end="4"/>
                                            </p:txEl>
                                          </p:spTgt>
                                        </p:tgtEl>
                                        <p:attrNameLst>
                                          <p:attrName>style.visibility</p:attrName>
                                        </p:attrNameLst>
                                      </p:cBhvr>
                                      <p:to>
                                        <p:strVal val="visible"/>
                                      </p:to>
                                    </p:set>
                                    <p:anim calcmode="lin" valueType="num">
                                      <p:cBhvr additive="base">
                                        <p:cTn id="35"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2532">
                                            <p:txEl>
                                              <p:pRg st="5" end="5"/>
                                            </p:txEl>
                                          </p:spTgt>
                                        </p:tgtEl>
                                        <p:attrNameLst>
                                          <p:attrName>style.visibility</p:attrName>
                                        </p:attrNameLst>
                                      </p:cBhvr>
                                      <p:to>
                                        <p:strVal val="visible"/>
                                      </p:to>
                                    </p:set>
                                    <p:anim calcmode="lin" valueType="num">
                                      <p:cBhvr additive="base">
                                        <p:cTn id="41"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2532">
                                            <p:txEl>
                                              <p:pRg st="5" end="5"/>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2532">
                                            <p:txEl>
                                              <p:pRg st="6" end="6"/>
                                            </p:txEl>
                                          </p:spTgt>
                                        </p:tgtEl>
                                        <p:attrNameLst>
                                          <p:attrName>style.visibility</p:attrName>
                                        </p:attrNameLst>
                                      </p:cBhvr>
                                      <p:to>
                                        <p:strVal val="visible"/>
                                      </p:to>
                                    </p:set>
                                    <p:anim calcmode="lin" valueType="num">
                                      <p:cBhvr additive="base">
                                        <p:cTn id="45"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22532">
                                            <p:txEl>
                                              <p:pRg st="7" end="7"/>
                                            </p:txEl>
                                          </p:spTgt>
                                        </p:tgtEl>
                                        <p:attrNameLst>
                                          <p:attrName>style.visibility</p:attrName>
                                        </p:attrNameLst>
                                      </p:cBhvr>
                                      <p:to>
                                        <p:strVal val="visible"/>
                                      </p:to>
                                    </p:set>
                                    <p:anim calcmode="lin" valueType="num">
                                      <p:cBhvr additive="base">
                                        <p:cTn id="51"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22532">
                                            <p:txEl>
                                              <p:pRg st="8" end="8"/>
                                            </p:txEl>
                                          </p:spTgt>
                                        </p:tgtEl>
                                        <p:attrNameLst>
                                          <p:attrName>style.visibility</p:attrName>
                                        </p:attrNameLst>
                                      </p:cBhvr>
                                      <p:to>
                                        <p:strVal val="visible"/>
                                      </p:to>
                                    </p:set>
                                    <p:anim calcmode="lin" valueType="num">
                                      <p:cBhvr additive="base">
                                        <p:cTn id="57"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22532">
                                            <p:txEl>
                                              <p:pRg st="9" end="9"/>
                                            </p:txEl>
                                          </p:spTgt>
                                        </p:tgtEl>
                                        <p:attrNameLst>
                                          <p:attrName>style.visibility</p:attrName>
                                        </p:attrNameLst>
                                      </p:cBhvr>
                                      <p:to>
                                        <p:strVal val="visible"/>
                                      </p:to>
                                    </p:set>
                                    <p:anim calcmode="lin" valueType="num">
                                      <p:cBhvr additive="base">
                                        <p:cTn id="63"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nodeType="clickEffect">
                                  <p:stCondLst>
                                    <p:cond delay="0"/>
                                  </p:stCondLst>
                                  <p:childTnLst>
                                    <p:set>
                                      <p:cBhvr>
                                        <p:cTn id="68" dur="1" fill="hold">
                                          <p:stCondLst>
                                            <p:cond delay="0"/>
                                          </p:stCondLst>
                                        </p:cTn>
                                        <p:tgtEl>
                                          <p:spTgt spid="22532">
                                            <p:txEl>
                                              <p:pRg st="10" end="10"/>
                                            </p:txEl>
                                          </p:spTgt>
                                        </p:tgtEl>
                                        <p:attrNameLst>
                                          <p:attrName>style.visibility</p:attrName>
                                        </p:attrNameLst>
                                      </p:cBhvr>
                                      <p:to>
                                        <p:strVal val="visible"/>
                                      </p:to>
                                    </p:set>
                                    <p:anim calcmode="lin" valueType="num">
                                      <p:cBhvr additive="base">
                                        <p:cTn id="69" dur="500" fill="hold"/>
                                        <p:tgtEl>
                                          <p:spTgt spid="22532">
                                            <p:txEl>
                                              <p:pRg st="10" end="10"/>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2253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nodeType="clickEffect">
                                  <p:stCondLst>
                                    <p:cond delay="0"/>
                                  </p:stCondLst>
                                  <p:childTnLst>
                                    <p:set>
                                      <p:cBhvr>
                                        <p:cTn id="74" dur="1" fill="hold">
                                          <p:stCondLst>
                                            <p:cond delay="0"/>
                                          </p:stCondLst>
                                        </p:cTn>
                                        <p:tgtEl>
                                          <p:spTgt spid="22532">
                                            <p:txEl>
                                              <p:pRg st="11" end="11"/>
                                            </p:txEl>
                                          </p:spTgt>
                                        </p:tgtEl>
                                        <p:attrNameLst>
                                          <p:attrName>style.visibility</p:attrName>
                                        </p:attrNameLst>
                                      </p:cBhvr>
                                      <p:to>
                                        <p:strVal val="visible"/>
                                      </p:to>
                                    </p:set>
                                    <p:anim calcmode="lin" valueType="num">
                                      <p:cBhvr additive="base">
                                        <p:cTn id="75" dur="500" fill="hold"/>
                                        <p:tgtEl>
                                          <p:spTgt spid="22532">
                                            <p:txEl>
                                              <p:pRg st="11" end="11"/>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22532">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promene  treba  da izvršimo</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97408" y="3471226"/>
            <a:ext cx="3095967" cy="2725201"/>
            <a:chOff x="264" y="2249"/>
            <a:chExt cx="957" cy="1778"/>
          </a:xfrm>
        </p:grpSpPr>
        <p:sp>
          <p:nvSpPr>
            <p:cNvPr id="19484" name="Rectangle 5"/>
            <p:cNvSpPr>
              <a:spLocks noChangeArrowheads="1"/>
            </p:cNvSpPr>
            <p:nvPr/>
          </p:nvSpPr>
          <p:spPr bwMode="auto">
            <a:xfrm>
              <a:off x="277" y="2249"/>
              <a:ext cx="944"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264" y="2641"/>
              <a:ext cx="952" cy="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Iako je Mojsije umro, njegov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uticaj</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se I dalje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osećao</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dok je za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izralski</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narod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sv</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itala</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nova „zora”. Isus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Navin</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Mojsijev pomoćnik preuzeo je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vođstvo</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Izraela I uz Božju pomoć uveo je taj narod u Bogom obećanu zemlju. U vreme Isusa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Navina</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izraelski narod je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uvideo</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da Bog drži do svojih obećanja. Glavno pitanje kojim knjiga počinje glasi:  Da li će  Izrael iskoristiti svoju novu priliku I slediti formulu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uspeha</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a:t>
              </a:r>
              <a:endParaRPr kumimoji="0" lang="hr-HR" sz="14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59" name="Group 7"/>
          <p:cNvGrpSpPr>
            <a:grpSpLocks/>
          </p:cNvGrpSpPr>
          <p:nvPr/>
        </p:nvGrpSpPr>
        <p:grpSpPr bwMode="auto">
          <a:xfrm>
            <a:off x="5796352" y="3976292"/>
            <a:ext cx="1810248" cy="2226209"/>
            <a:chOff x="2639" y="2358"/>
            <a:chExt cx="961" cy="1743"/>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11"/>
              <a:ext cx="841" cy="169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Iako je proteklo više od tri hiljade godina od kad je ova knjiga napisana, svet u ko- me danas živimo,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du-hovno</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gledano, ne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ra</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zlikuje</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se mnogo od onog sveta. I mi sto-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jimo</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na granici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nebe</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skog</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Hanana</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pa </a:t>
              </a:r>
              <a:r>
                <a:rPr kumimoji="0" lang="sr-Latn-RS" sz="1050" b="1" i="0" u="none" strike="noStrike" kern="1200" cap="none" spc="0" normalizeH="0" baseline="0" noProof="0" dirty="0" err="1">
                  <a:ln>
                    <a:noFill/>
                  </a:ln>
                  <a:solidFill>
                    <a:srgbClr val="000000"/>
                  </a:solidFill>
                  <a:effectLst/>
                  <a:uLnTx/>
                  <a:uFillTx/>
                  <a:latin typeface="Arial" charset="0"/>
                  <a:ea typeface="+mn-ea"/>
                  <a:cs typeface="Arial" charset="0"/>
                </a:rPr>
                <a:t>osta</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je pitanje: Da li ćemo  uz Božju pomoć za- vršiti našu MISIJU? </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98402" y="3576639"/>
            <a:ext cx="2321400" cy="2616724"/>
            <a:chOff x="1247" y="2437"/>
            <a:chExt cx="1393" cy="1536"/>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47" y="2731"/>
              <a:ext cx="1387" cy="124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Svojom ispruženom rukom Gospod je vodio narod u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slobo</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du</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Taj neočekivani niz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božan-skih</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dela</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bio je početak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njiho-vog</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obnovljenog putovanja sa Bogom iz Egipta u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Hanan</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Ti događaji iz prošlosti sada treba da budu opomena i izvor  nezaboravnih pouka za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nas.Tre</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hr-HR" sz="1100" b="1" i="0" u="none" strike="noStrike" kern="1200" cap="none" spc="0" normalizeH="0" baseline="0" noProof="0" dirty="0" err="1">
                  <a:ln>
                    <a:noFill/>
                  </a:ln>
                  <a:solidFill>
                    <a:srgbClr val="000000"/>
                  </a:solidFill>
                  <a:effectLst/>
                  <a:uLnTx/>
                  <a:uFillTx/>
                  <a:latin typeface="Arial" charset="0"/>
                  <a:ea typeface="+mn-ea"/>
                  <a:cs typeface="Arial" charset="0"/>
                </a:rPr>
                <a:t>bamo</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učiti iz njih, jer kolikogod okolnosti bile drugačije, duhov- na načela ostaju ista.</a:t>
              </a:r>
            </a:p>
          </p:txBody>
        </p:sp>
      </p:grpSp>
      <p:grpSp>
        <p:nvGrpSpPr>
          <p:cNvPr id="65" name="Group 13"/>
          <p:cNvGrpSpPr>
            <a:grpSpLocks/>
          </p:cNvGrpSpPr>
          <p:nvPr/>
        </p:nvGrpSpPr>
        <p:grpSpPr bwMode="auto">
          <a:xfrm>
            <a:off x="7619998" y="3581401"/>
            <a:ext cx="2903500" cy="2611962"/>
            <a:chOff x="3571" y="2256"/>
            <a:chExt cx="1757" cy="2453"/>
          </a:xfrm>
        </p:grpSpPr>
        <p:sp>
          <p:nvSpPr>
            <p:cNvPr id="19478" name="Rectangle 14"/>
            <p:cNvSpPr>
              <a:spLocks noChangeArrowheads="1"/>
            </p:cNvSpPr>
            <p:nvPr/>
          </p:nvSpPr>
          <p:spPr bwMode="auto">
            <a:xfrm>
              <a:off x="3579" y="2256"/>
              <a:ext cx="1749"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571" y="2663"/>
              <a:ext cx="1757" cy="2046"/>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Naš plan proučavanja Knjige I. Navi-  na izgledaće ovako: Knjiga je pode- </a:t>
              </a:r>
              <a:r>
                <a:rPr kumimoji="0" lang="sr-Latn-RS" sz="1200" b="1" i="0" u="none" strike="noStrike" kern="1200" cap="none" spc="0" normalizeH="0" baseline="0" noProof="0" dirty="0" err="1">
                  <a:ln>
                    <a:noFill/>
                  </a:ln>
                  <a:solidFill>
                    <a:srgbClr val="000000"/>
                  </a:solidFill>
                  <a:effectLst/>
                  <a:uLnTx/>
                  <a:uFillTx/>
                  <a:latin typeface="Arial" charset="0"/>
                  <a:ea typeface="+mn-ea"/>
                  <a:cs typeface="Arial" charset="0"/>
                </a:rPr>
                <a:t>ljena</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u tri različite tematske celine:  1. Prelazak reke Jordan; 2. Ratovi za zemlju; 3. Podela zemlje po pleme- </a:t>
              </a:r>
              <a:r>
                <a:rPr kumimoji="0" lang="sr-Latn-RS" sz="1200" b="1" i="0" u="none" strike="noStrike" kern="1200" cap="none" spc="0" normalizeH="0" baseline="0" noProof="0" dirty="0" err="1">
                  <a:ln>
                    <a:noFill/>
                  </a:ln>
                  <a:solidFill>
                    <a:srgbClr val="000000"/>
                  </a:solidFill>
                  <a:effectLst/>
                  <a:uLnTx/>
                  <a:uFillTx/>
                  <a:latin typeface="Arial" charset="0"/>
                  <a:ea typeface="+mn-ea"/>
                  <a:cs typeface="Arial" charset="0"/>
                </a:rPr>
                <a:t>nime</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Svake sedmice obradićemo jednu temu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na ključne događaje određenog poglavlja. Isti božanski poziv se i nama danas upućuje: ”Samo budi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slobodan</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I hrabar!” (Isus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Navin</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1,7). </a:t>
              </a:r>
              <a:r>
                <a:rPr kumimoji="0" lang="hr-HR" sz="1200" b="1" i="0" u="none" strike="noStrike" kern="1200" cap="none" spc="0" normalizeH="0" baseline="0" noProof="0" dirty="0" err="1">
                  <a:ln>
                    <a:noFill/>
                  </a:ln>
                  <a:solidFill>
                    <a:srgbClr val="000000"/>
                  </a:solidFill>
                  <a:effectLst/>
                  <a:uLnTx/>
                  <a:uFillTx/>
                  <a:latin typeface="Arial" charset="0"/>
                  <a:ea typeface="+mn-ea"/>
                  <a:cs typeface="Arial" charset="0"/>
                </a:rPr>
                <a:t>Štoaje</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633984" y="3505200"/>
            <a:ext cx="3332003" cy="533400"/>
            <a:chOff x="240" y="1824"/>
            <a:chExt cx="1008"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40" y="1824"/>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a:ln>
                    <a:noFill/>
                  </a:ln>
                  <a:solidFill>
                    <a:srgbClr val="000000"/>
                  </a:solidFill>
                  <a:effectLst/>
                  <a:uLnTx/>
                  <a:uFillTx/>
                  <a:latin typeface="Impact" pitchFamily="34" charset="0"/>
                  <a:ea typeface="+mn-ea"/>
                  <a:cs typeface="Arial" charset="0"/>
                </a:rPr>
                <a:t>                 NAČELO</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93375" y="3505200"/>
            <a:ext cx="2326425" cy="533400"/>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533400"/>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20000" y="3505200"/>
            <a:ext cx="2927021" cy="533400"/>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4572000" cy="46166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55886488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stih </a:t>
            </a:r>
            <a:endParaRPr lang="en-US" dirty="0">
              <a:solidFill>
                <a:srgbClr val="FFCC66"/>
              </a:solidFill>
            </a:endParaRPr>
          </a:p>
        </p:txBody>
      </p:sp>
      <p:sp>
        <p:nvSpPr>
          <p:cNvPr id="8195" name="Text Box 3"/>
          <p:cNvSpPr txBox="1">
            <a:spLocks noChangeArrowheads="1"/>
          </p:cNvSpPr>
          <p:nvPr/>
        </p:nvSpPr>
        <p:spPr bwMode="auto">
          <a:xfrm>
            <a:off x="1036321" y="2050201"/>
            <a:ext cx="74599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lang="hr-HR" sz="4800" dirty="0">
                <a:solidFill>
                  <a:srgbClr val="FFFF99"/>
                </a:solidFill>
                <a:latin typeface="Impact" pitchFamily="34" charset="0"/>
              </a:rPr>
              <a:t>ISUS NAVIN </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 21,45:</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285874" y="2809875"/>
            <a:ext cx="6865068" cy="1198455"/>
          </a:xfrm>
        </p:spPr>
        <p:txBody>
          <a:bodyPr/>
          <a:lstStyle/>
          <a:p>
            <a:pPr marL="0" indent="0">
              <a:buNone/>
            </a:pPr>
            <a:r>
              <a:rPr lang="en-US" dirty="0"/>
              <a:t>“</a:t>
            </a:r>
            <a:r>
              <a:rPr lang="hr-HR" dirty="0"/>
              <a:t>Ništa ne izosta od svega dobra što beše obrekao Gospod domu Izraelovu; sve se zbi.</a:t>
            </a:r>
            <a:r>
              <a:rPr lang="hr-HR" sz="4000" baseline="30000" dirty="0"/>
              <a:t>” </a:t>
            </a:r>
            <a:r>
              <a:rPr lang="en-US" sz="4000" baseline="30000" dirty="0"/>
              <a:t>         </a:t>
            </a:r>
            <a:r>
              <a:rPr lang="hr-HR" sz="3600" baseline="30000" dirty="0"/>
              <a:t>                                                                                                                                                                                                                                                                                                                                                                                                                                                                                                                                                                                                                                                                                                                                                    </a:t>
            </a:r>
            <a:r>
              <a:rPr lang="hr-HR" baseline="30000" dirty="0"/>
              <a:t>                         </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2" cstate="print"/>
          <a:stretch>
            <a:fillRect/>
          </a:stretch>
        </p:blipFill>
        <p:spPr>
          <a:xfrm>
            <a:off x="1175658" y="1"/>
            <a:ext cx="2253343" cy="1879600"/>
          </a:xfrm>
          <a:prstGeom prst="rect">
            <a:avLst/>
          </a:prstGeom>
        </p:spPr>
      </p:pic>
      <p:pic>
        <p:nvPicPr>
          <p:cNvPr id="4" name="Picture 3">
            <a:extLst>
              <a:ext uri="{FF2B5EF4-FFF2-40B4-BE49-F238E27FC236}">
                <a16:creationId xmlns:a16="http://schemas.microsoft.com/office/drawing/2014/main" id="{975933D3-2E46-44D9-897D-4333543F220C}"/>
              </a:ext>
            </a:extLst>
          </p:cNvPr>
          <p:cNvPicPr>
            <a:picLocks noChangeAspect="1"/>
          </p:cNvPicPr>
          <p:nvPr/>
        </p:nvPicPr>
        <p:blipFill>
          <a:blip r:embed="rId3"/>
          <a:stretch>
            <a:fillRect/>
          </a:stretch>
        </p:blipFill>
        <p:spPr>
          <a:xfrm>
            <a:off x="7325360" y="129695"/>
            <a:ext cx="4974795" cy="6728305"/>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D9D6-9C66-F931-C69B-E48DBF587178}"/>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F56BE2-D3EE-624F-5AFD-21AD1AE1166D}"/>
              </a:ext>
            </a:extLst>
          </p:cNvPr>
          <p:cNvSpPr>
            <a:spLocks noChangeArrowheads="1"/>
          </p:cNvSpPr>
          <p:nvPr/>
        </p:nvSpPr>
        <p:spPr bwMode="auto">
          <a:xfrm>
            <a:off x="0" y="3530919"/>
            <a:ext cx="12192000" cy="3327081"/>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2" name="TextBox 11">
            <a:extLst>
              <a:ext uri="{FF2B5EF4-FFF2-40B4-BE49-F238E27FC236}">
                <a16:creationId xmlns:a16="http://schemas.microsoft.com/office/drawing/2014/main" id="{FE7AC43E-33DB-CB26-C13A-CB4D4CC5C8B7}"/>
              </a:ext>
            </a:extLst>
          </p:cNvPr>
          <p:cNvSpPr txBox="1"/>
          <p:nvPr/>
        </p:nvSpPr>
        <p:spPr>
          <a:xfrm>
            <a:off x="81280" y="3535680"/>
            <a:ext cx="12110720" cy="341632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lang="hr-HR" sz="2400" b="1" dirty="0">
                <a:solidFill>
                  <a:srgbClr val="FFFFFF"/>
                </a:solidFill>
                <a:latin typeface="Arial"/>
                <a:cs typeface="Arial" charset="0"/>
              </a:rPr>
              <a:t>Biblijsko povezivanje sa istorijom ima određenu svrhu. Autori nisu neutralni posmatrači; uvek imaju za cilj da prenesu teološku poruku. Oni prikazuju nadahnutu verziju onoga što se dogodilo, ali ih takođe zanima značenje istorije. Božansko nadahnuće dalo je biblijskim istoričarima prave naočare da vide istoriju. Proročko značenje Knjige Isusa Navina je očiglednije u jevrejskoj tradiciji, koja uključuje knjigu u odeljku pod nazivom „Nevi’im“ (Proroci). Istorija opisana između Knjige Isusa Navina i 2. O carevima je poznata kao „bivši proroci“ i deo je istorijske pozadine koja postavlja scenu za razumevanje velikih i malih proroka, koji su u jevrejskom kanonu poznati kao „potonji proroci“.</a:t>
            </a:r>
            <a:endParaRPr kumimoji="0" lang="hr-HR" sz="28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C38E69B-0B6C-9FF0-F7A6-62D98C6AD23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44970C92-6117-E4FF-A913-0EF610E508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CB0A26E-BBB4-9228-05E6-CFABAC6F9C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CF0E94D-FB41-F3F2-5EA6-7F5504EB8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D2657263-D8B6-C196-EFB2-DD22DF072BD4}"/>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1FD715C5-204C-202B-EEC2-3003623BB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8AABECC3-690E-CA83-F527-FBA7B22FAE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E1787FD-30EA-74FC-9CDC-EB6BD2B8FA8E}"/>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2170591970"/>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E0923-BB81-90E7-786D-5AE73082CCA2}"/>
            </a:ext>
          </a:extLst>
        </p:cNvPr>
        <p:cNvGrpSpPr/>
        <p:nvPr/>
      </p:nvGrpSpPr>
      <p:grpSpPr>
        <a:xfrm>
          <a:off x="0" y="0"/>
          <a:ext cx="0" cy="0"/>
          <a:chOff x="0" y="0"/>
          <a:chExt cx="0" cy="0"/>
        </a:xfrm>
      </p:grpSpPr>
      <p:pic>
        <p:nvPicPr>
          <p:cNvPr id="4" name="Imagen 3" descr="Vista de una ciudad&#10;&#10;El contenido generado por IA puede ser incorrecto.">
            <a:extLst>
              <a:ext uri="{FF2B5EF4-FFF2-40B4-BE49-F238E27FC236}">
                <a16:creationId xmlns:a16="http://schemas.microsoft.com/office/drawing/2014/main" id="{5001C789-B82F-05F5-7421-A44F9AA8BDC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1C93896A-80EB-A68E-5199-69DCD3B106C4}"/>
              </a:ext>
            </a:extLst>
          </p:cNvPr>
          <p:cNvSpPr txBox="1"/>
          <p:nvPr/>
        </p:nvSpPr>
        <p:spPr>
          <a:xfrm>
            <a:off x="-1" y="-11183"/>
            <a:ext cx="12191999"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sr-Latn-R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„Ni jedno od svih dobrih obećanja koja je Gospod dao domu Izraelovu nije ostalo neizvršeno.</a:t>
            </a:r>
            <a:br>
              <a:rPr kumimoji="0" lang="sr-Latn-R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br>
            <a:r>
              <a:rPr kumimoji="0" lang="sr-Latn-R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Sve se ispunilo.“ </a:t>
            </a:r>
            <a:r>
              <a:rPr kumimoji="0" lang="sr-Latn-RS" sz="28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a:t>
            </a:r>
            <a:r>
              <a:rPr kumimoji="0" lang="sr-Latn-RS" sz="2800" b="1" i="0" u="none" strike="noStrike" kern="1200" cap="none" spc="0" normalizeH="0" baseline="0" noProof="0" dirty="0" err="1">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Jošua</a:t>
            </a:r>
            <a:r>
              <a:rPr kumimoji="0" lang="sr-Latn-RS" sz="28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 21,45)</a:t>
            </a:r>
          </a:p>
        </p:txBody>
      </p:sp>
    </p:spTree>
    <p:extLst>
      <p:ext uri="{BB962C8B-B14F-4D97-AF65-F5344CB8AC3E}">
        <p14:creationId xmlns:p14="http://schemas.microsoft.com/office/powerpoint/2010/main" val="189957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A5F0EFE-40FF-8B9D-F83E-C92197276819}"/>
              </a:ext>
            </a:extLst>
          </p:cNvPr>
          <p:cNvSpPr txBox="1"/>
          <p:nvPr/>
        </p:nvSpPr>
        <p:spPr>
          <a:xfrm>
            <a:off x="6021422" y="4445861"/>
            <a:ext cx="6170578" cy="2247988"/>
          </a:xfrm>
          <a:prstGeom prst="rect">
            <a:avLst/>
          </a:prstGeom>
          <a:noFill/>
        </p:spPr>
        <p:txBody>
          <a:bodyPr wrap="square" rtlCol="0">
            <a:spAutoFit/>
            <a:scene3d>
              <a:camera prst="orthographicFront"/>
              <a:lightRig rig="threePt" dir="t"/>
            </a:scene3d>
            <a:sp3d extrusionH="57150">
              <a:bevelT w="38100" h="38100"/>
            </a:sp3d>
          </a:bodyPr>
          <a:lstStyle/>
          <a:p>
            <a:pPr>
              <a:lnSpc>
                <a:spcPts val="2400"/>
              </a:lnSpc>
              <a:spcBef>
                <a:spcPts val="1200"/>
              </a:spcBef>
            </a:pPr>
            <a:r>
              <a:rPr lang="sr-Latn-RS" sz="2200" b="1" noProof="0" dirty="0">
                <a:solidFill>
                  <a:srgbClr val="DE785F"/>
                </a:solidFill>
              </a:rPr>
              <a:t>Božja vernost </a:t>
            </a:r>
            <a:r>
              <a:rPr lang="sr-Latn-RS" sz="2200" b="1" noProof="0" dirty="0"/>
              <a:t>(</a:t>
            </a:r>
            <a:r>
              <a:rPr lang="sr-Latn-RS" sz="2200" b="1" noProof="0" dirty="0" err="1"/>
              <a:t>Jošua</a:t>
            </a:r>
            <a:r>
              <a:rPr lang="sr-Latn-RS" sz="2200" b="1" noProof="0" dirty="0"/>
              <a:t> 21,43-45)</a:t>
            </a:r>
          </a:p>
          <a:p>
            <a:pPr>
              <a:lnSpc>
                <a:spcPts val="2400"/>
              </a:lnSpc>
              <a:spcBef>
                <a:spcPts val="1200"/>
              </a:spcBef>
            </a:pPr>
            <a:r>
              <a:rPr lang="sr-Latn-RS" sz="2200" b="1" noProof="0" dirty="0">
                <a:solidFill>
                  <a:srgbClr val="579D65"/>
                </a:solidFill>
              </a:rPr>
              <a:t>Šta je Bog učinio i šta će učiniti </a:t>
            </a:r>
            <a:r>
              <a:rPr lang="sr-Latn-RS" sz="2200" b="1" noProof="0" dirty="0"/>
              <a:t>(</a:t>
            </a:r>
            <a:r>
              <a:rPr lang="sr-Latn-RS" sz="2200" b="1" noProof="0" dirty="0" err="1"/>
              <a:t>Jošua</a:t>
            </a:r>
            <a:r>
              <a:rPr lang="sr-Latn-RS" sz="2200" b="1" noProof="0" dirty="0"/>
              <a:t> 23,1-5)</a:t>
            </a:r>
          </a:p>
          <a:p>
            <a:pPr>
              <a:lnSpc>
                <a:spcPts val="2400"/>
              </a:lnSpc>
              <a:spcBef>
                <a:spcPts val="1200"/>
              </a:spcBef>
            </a:pPr>
            <a:r>
              <a:rPr lang="sr-Latn-RS" sz="2200" b="1" noProof="0" dirty="0">
                <a:solidFill>
                  <a:srgbClr val="5F69DE"/>
                </a:solidFill>
              </a:rPr>
              <a:t>Nagrada za vernost </a:t>
            </a:r>
            <a:r>
              <a:rPr lang="sr-Latn-RS" sz="2200" b="1" noProof="0" dirty="0"/>
              <a:t>(</a:t>
            </a:r>
            <a:r>
              <a:rPr lang="sr-Latn-RS" sz="2200" b="1" noProof="0" dirty="0" err="1"/>
              <a:t>Jošua</a:t>
            </a:r>
            <a:r>
              <a:rPr lang="sr-Latn-RS" sz="2200" b="1" noProof="0" dirty="0"/>
              <a:t> 23,6-10)</a:t>
            </a:r>
          </a:p>
          <a:p>
            <a:pPr>
              <a:lnSpc>
                <a:spcPts val="2400"/>
              </a:lnSpc>
              <a:spcBef>
                <a:spcPts val="1200"/>
              </a:spcBef>
            </a:pPr>
            <a:r>
              <a:rPr lang="sr-Latn-RS" sz="2200" b="1" noProof="0" dirty="0">
                <a:solidFill>
                  <a:srgbClr val="DE5F8B"/>
                </a:solidFill>
              </a:rPr>
              <a:t>Šta moramo da učinimo </a:t>
            </a:r>
            <a:r>
              <a:rPr lang="sr-Latn-RS" sz="2200" b="1" noProof="0" dirty="0"/>
              <a:t>(</a:t>
            </a:r>
            <a:r>
              <a:rPr lang="sr-Latn-RS" sz="2200" b="1" noProof="0" dirty="0" err="1"/>
              <a:t>Jošua</a:t>
            </a:r>
            <a:r>
              <a:rPr lang="sr-Latn-RS" sz="2200" b="1" noProof="0" dirty="0"/>
              <a:t> 23,11-14)</a:t>
            </a:r>
          </a:p>
          <a:p>
            <a:pPr>
              <a:lnSpc>
                <a:spcPts val="2400"/>
              </a:lnSpc>
              <a:spcBef>
                <a:spcPts val="1200"/>
              </a:spcBef>
            </a:pPr>
            <a:r>
              <a:rPr lang="sr-Latn-RS" sz="2200" b="1" noProof="0" dirty="0">
                <a:solidFill>
                  <a:srgbClr val="A25FDE"/>
                </a:solidFill>
              </a:rPr>
              <a:t>Kazna za neverstvo </a:t>
            </a:r>
            <a:r>
              <a:rPr lang="sr-Latn-RS" sz="2200" b="1" noProof="0" dirty="0"/>
              <a:t>(</a:t>
            </a:r>
            <a:r>
              <a:rPr lang="sr-Latn-RS" sz="2200" b="1" noProof="0" dirty="0" err="1"/>
              <a:t>Jošua</a:t>
            </a:r>
            <a:r>
              <a:rPr lang="sr-Latn-RS" sz="2200" b="1" noProof="0" dirty="0"/>
              <a:t> 23,15-16)</a:t>
            </a:r>
          </a:p>
        </p:txBody>
      </p:sp>
      <p:sp>
        <p:nvSpPr>
          <p:cNvPr id="3" name="CuadroTexto 2">
            <a:extLst>
              <a:ext uri="{FF2B5EF4-FFF2-40B4-BE49-F238E27FC236}">
                <a16:creationId xmlns:a16="http://schemas.microsoft.com/office/drawing/2014/main" id="{154A4286-461D-3307-51D5-C7DC5E6BF076}"/>
              </a:ext>
            </a:extLst>
          </p:cNvPr>
          <p:cNvSpPr txBox="1"/>
          <p:nvPr/>
        </p:nvSpPr>
        <p:spPr>
          <a:xfrm>
            <a:off x="281891" y="191702"/>
            <a:ext cx="7353300" cy="1107996"/>
          </a:xfrm>
          <a:prstGeom prst="rect">
            <a:avLst/>
          </a:prstGeom>
          <a:noFill/>
        </p:spPr>
        <p:txBody>
          <a:bodyPr wrap="square" rtlCol="0">
            <a:spAutoFit/>
          </a:bodyPr>
          <a:lstStyle/>
          <a:p>
            <a:pPr>
              <a:spcBef>
                <a:spcPts val="600"/>
              </a:spcBef>
            </a:pPr>
            <a:r>
              <a:rPr lang="sr-Latn-RS" sz="2200" b="1" noProof="0" dirty="0" err="1"/>
              <a:t>Jošua</a:t>
            </a:r>
            <a:r>
              <a:rPr lang="sr-Latn-RS" sz="2200" b="1" noProof="0" dirty="0"/>
              <a:t> je već bio star, a još je bilo teritorija koje je trebalo osvojiti. Okupio je nove vođe kako bi ih podstaknuo da nastave osvajanje.</a:t>
            </a:r>
          </a:p>
        </p:txBody>
      </p:sp>
      <p:pic>
        <p:nvPicPr>
          <p:cNvPr id="4" name="Imagen 3" descr="Multitud de personas en una montaña&#10;&#10;El contenido generado por IA puede ser incorrecto.">
            <a:extLst>
              <a:ext uri="{FF2B5EF4-FFF2-40B4-BE49-F238E27FC236}">
                <a16:creationId xmlns:a16="http://schemas.microsoft.com/office/drawing/2014/main" id="{D9F38C55-1A7C-96FE-164C-D12C4D1DC9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6700" y="172335"/>
            <a:ext cx="4113029" cy="4113029"/>
          </a:xfrm>
          <a:prstGeom prst="roundRect">
            <a:avLst>
              <a:gd name="adj" fmla="val 4167"/>
            </a:avLst>
          </a:prstGeom>
          <a:solidFill>
            <a:srgbClr val="FFFFFF"/>
          </a:solidFill>
          <a:ln w="76200" cap="sq">
            <a:solidFill>
              <a:schemeClr val="accent2">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6" name="Imagen 5">
            <a:extLst>
              <a:ext uri="{FF2B5EF4-FFF2-40B4-BE49-F238E27FC236}">
                <a16:creationId xmlns:a16="http://schemas.microsoft.com/office/drawing/2014/main" id="{5B8D0D39-B6D2-1DC4-1E3A-095C9E7A792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99"/>
          <a:stretch>
            <a:fillRect/>
          </a:stretch>
        </p:blipFill>
        <p:spPr>
          <a:xfrm>
            <a:off x="166280" y="3771662"/>
            <a:ext cx="4877223" cy="2920968"/>
          </a:xfrm>
          <a:prstGeom prst="roundRect">
            <a:avLst>
              <a:gd name="adj" fmla="val 4167"/>
            </a:avLst>
          </a:prstGeom>
          <a:solidFill>
            <a:srgbClr val="FFFFFF"/>
          </a:solidFill>
          <a:ln w="76200" cap="sq">
            <a:solidFill>
              <a:srgbClr val="668C83"/>
            </a:solidFill>
            <a:miter lim="800000"/>
          </a:ln>
          <a:effectLst/>
          <a:scene3d>
            <a:camera prst="orthographicFront"/>
            <a:lightRig rig="threePt" dir="t">
              <a:rot lat="0" lon="0" rev="2700000"/>
            </a:lightRig>
          </a:scene3d>
          <a:sp3d>
            <a:bevelT h="38100"/>
            <a:contourClr>
              <a:srgbClr val="C0C0C0"/>
            </a:contourClr>
          </a:sp3d>
        </p:spPr>
      </p:pic>
      <p:pic>
        <p:nvPicPr>
          <p:cNvPr id="8" name="Imagen 7" descr="Un conjunto de letras blancas en un fondo blanco&#10;&#10;El contenido generado por IA puede ser incorrecto.">
            <a:extLst>
              <a:ext uri="{FF2B5EF4-FFF2-40B4-BE49-F238E27FC236}">
                <a16:creationId xmlns:a16="http://schemas.microsoft.com/office/drawing/2014/main" id="{49051D15-965B-E4BB-3E08-0AA6FC3E8C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89892" y="4530537"/>
            <a:ext cx="595522" cy="179780"/>
          </a:xfrm>
          <a:prstGeom prst="rect">
            <a:avLst/>
          </a:prstGeom>
          <a:effectLst>
            <a:outerShdw blurRad="50800" dist="38100" dir="8100000" algn="tr" rotWithShape="0">
              <a:prstClr val="black">
                <a:alpha val="40000"/>
              </a:prstClr>
            </a:outerShdw>
          </a:effectLst>
        </p:spPr>
      </p:pic>
      <p:pic>
        <p:nvPicPr>
          <p:cNvPr id="12" name="Imagen 11">
            <a:extLst>
              <a:ext uri="{FF2B5EF4-FFF2-40B4-BE49-F238E27FC236}">
                <a16:creationId xmlns:a16="http://schemas.microsoft.com/office/drawing/2014/main" id="{CB843678-713F-DE26-9121-445F64F3F51F}"/>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389892" y="4990484"/>
            <a:ext cx="593460" cy="179780"/>
          </a:xfrm>
          <a:prstGeom prst="rect">
            <a:avLst/>
          </a:prstGeom>
          <a:effectLst>
            <a:outerShdw blurRad="50800" dist="38100" dir="8100000" algn="tr" rotWithShape="0">
              <a:prstClr val="black">
                <a:alpha val="40000"/>
              </a:prstClr>
            </a:outerShdw>
          </a:effectLst>
        </p:spPr>
      </p:pic>
      <p:pic>
        <p:nvPicPr>
          <p:cNvPr id="16" name="Imagen 15" descr="Un conjunto de letras blancas en un fondo blanco&#10;&#10;El contenido generado por IA puede ser incorrecto.">
            <a:extLst>
              <a:ext uri="{FF2B5EF4-FFF2-40B4-BE49-F238E27FC236}">
                <a16:creationId xmlns:a16="http://schemas.microsoft.com/office/drawing/2014/main" id="{A47F5FFA-68B1-6B8E-60AB-6B3A97ADC73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89892" y="5450431"/>
            <a:ext cx="595522" cy="179780"/>
          </a:xfrm>
          <a:prstGeom prst="rect">
            <a:avLst/>
          </a:prstGeom>
          <a:effectLst>
            <a:outerShdw blurRad="50800" dist="38100" dir="8100000" algn="tr" rotWithShape="0">
              <a:prstClr val="black">
                <a:alpha val="40000"/>
              </a:prstClr>
            </a:outerShdw>
          </a:effectLst>
        </p:spPr>
      </p:pic>
      <p:pic>
        <p:nvPicPr>
          <p:cNvPr id="18" name="Imagen 17" descr="Imagen que contiene morado, tabla, computer, computadora&#10;&#10;El contenido generado por IA puede ser incorrecto.">
            <a:extLst>
              <a:ext uri="{FF2B5EF4-FFF2-40B4-BE49-F238E27FC236}">
                <a16:creationId xmlns:a16="http://schemas.microsoft.com/office/drawing/2014/main" id="{B9754986-BF8E-B8B4-B9CC-0B0ACED545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89892" y="6370324"/>
            <a:ext cx="595522" cy="179780"/>
          </a:xfrm>
          <a:prstGeom prst="rect">
            <a:avLst/>
          </a:prstGeom>
          <a:effectLst>
            <a:outerShdw blurRad="50800" dist="38100" dir="8100000" algn="tr" rotWithShape="0">
              <a:prstClr val="black">
                <a:alpha val="40000"/>
              </a:prstClr>
            </a:outerShdw>
          </a:effectLst>
        </p:spPr>
      </p:pic>
      <p:pic>
        <p:nvPicPr>
          <p:cNvPr id="21" name="Imagen 20" descr="Una caja blanca&#10;&#10;El contenido generado por IA puede ser incorrecto.">
            <a:extLst>
              <a:ext uri="{FF2B5EF4-FFF2-40B4-BE49-F238E27FC236}">
                <a16:creationId xmlns:a16="http://schemas.microsoft.com/office/drawing/2014/main" id="{0FDABA94-0220-3BCC-E25C-5BC5247908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89892" y="5910378"/>
            <a:ext cx="595522" cy="179780"/>
          </a:xfrm>
          <a:prstGeom prst="rect">
            <a:avLst/>
          </a:pr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363A11CB-CEFF-8976-F401-62AA6350FB5A}"/>
              </a:ext>
            </a:extLst>
          </p:cNvPr>
          <p:cNvSpPr txBox="1"/>
          <p:nvPr/>
        </p:nvSpPr>
        <p:spPr>
          <a:xfrm>
            <a:off x="281890" y="2228849"/>
            <a:ext cx="7353299" cy="1446550"/>
          </a:xfrm>
          <a:prstGeom prst="rect">
            <a:avLst/>
          </a:prstGeom>
          <a:noFill/>
        </p:spPr>
        <p:txBody>
          <a:bodyPr wrap="square">
            <a:spAutoFit/>
          </a:bodyPr>
          <a:lstStyle/>
          <a:p>
            <a:pPr>
              <a:spcBef>
                <a:spcPts val="600"/>
              </a:spcBef>
            </a:pPr>
            <a:r>
              <a:rPr lang="sr-Latn-RS" sz="2200" b="1" noProof="0" dirty="0"/>
              <a:t>Ali im je predstavio i opasnosti. U stvarnosti, postojala je samo jedna opasnost, ista ona s kojom se i mi danas moramo suočiti: prestati biti verni Bogu, na Božju vernost odgovoriti nevernošću.</a:t>
            </a:r>
          </a:p>
        </p:txBody>
      </p:sp>
      <p:sp>
        <p:nvSpPr>
          <p:cNvPr id="10" name="CuadroTexto 9">
            <a:extLst>
              <a:ext uri="{FF2B5EF4-FFF2-40B4-BE49-F238E27FC236}">
                <a16:creationId xmlns:a16="http://schemas.microsoft.com/office/drawing/2014/main" id="{A5080EC1-0D66-56DD-6902-B3A6865C3E1C}"/>
              </a:ext>
            </a:extLst>
          </p:cNvPr>
          <p:cNvSpPr txBox="1"/>
          <p:nvPr/>
        </p:nvSpPr>
        <p:spPr>
          <a:xfrm>
            <a:off x="281889" y="1166074"/>
            <a:ext cx="7353299" cy="1107996"/>
          </a:xfrm>
          <a:prstGeom prst="rect">
            <a:avLst/>
          </a:prstGeom>
          <a:noFill/>
        </p:spPr>
        <p:txBody>
          <a:bodyPr wrap="square">
            <a:spAutoFit/>
          </a:bodyPr>
          <a:lstStyle/>
          <a:p>
            <a:pPr>
              <a:spcBef>
                <a:spcPts val="600"/>
              </a:spcBef>
            </a:pPr>
            <a:r>
              <a:rPr lang="sr-Latn-RS" sz="2200" b="1" noProof="0" dirty="0"/>
              <a:t>Sposobnost postizanja pobede nije bila u njima, već u Bogu. Zato ih je podsetio na vernost koju je Bog već pokazao i uverio ih da će i dalje biti veran.</a:t>
            </a:r>
          </a:p>
        </p:txBody>
      </p:sp>
    </p:spTree>
    <p:extLst>
      <p:ext uri="{BB962C8B-B14F-4D97-AF65-F5344CB8AC3E}">
        <p14:creationId xmlns:p14="http://schemas.microsoft.com/office/powerpoint/2010/main" val="235766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ppt_w/2"/>
                                          </p:val>
                                        </p:tav>
                                        <p:tav tm="100000">
                                          <p:val>
                                            <p:strVal val="#ppt_x"/>
                                          </p:val>
                                        </p:tav>
                                      </p:tavLst>
                                    </p:anim>
                                    <p:anim calcmode="lin" valueType="num">
                                      <p:cBhvr>
                                        <p:cTn id="35" dur="500" fill="hold"/>
                                        <p:tgtEl>
                                          <p:spTgt spid="8"/>
                                        </p:tgtEl>
                                        <p:attrNameLst>
                                          <p:attrName>ppt_y</p:attrName>
                                        </p:attrNameLst>
                                      </p:cBhvr>
                                      <p:tavLst>
                                        <p:tav tm="0">
                                          <p:val>
                                            <p:strVal val="#ppt_y"/>
                                          </p:val>
                                        </p:tav>
                                        <p:tav tm="100000">
                                          <p:val>
                                            <p:strVal val="#ppt_y"/>
                                          </p:val>
                                        </p:tav>
                                      </p:tavLst>
                                    </p:anim>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ppt_x</p:attrName>
                                        </p:attrNameLst>
                                      </p:cBhvr>
                                      <p:tavLst>
                                        <p:tav tm="0">
                                          <p:val>
                                            <p:strVal val="#ppt_x-#ppt_w/2"/>
                                          </p:val>
                                        </p:tav>
                                        <p:tav tm="100000">
                                          <p:val>
                                            <p:strVal val="#ppt_x"/>
                                          </p:val>
                                        </p:tav>
                                      </p:tavLst>
                                    </p:anim>
                                    <p:anim calcmode="lin" valueType="num">
                                      <p:cBhvr>
                                        <p:cTn id="47" dur="500" fill="hold"/>
                                        <p:tgtEl>
                                          <p:spTgt spid="12"/>
                                        </p:tgtEl>
                                        <p:attrNameLst>
                                          <p:attrName>ppt_y</p:attrName>
                                        </p:attrNameLst>
                                      </p:cBhvr>
                                      <p:tavLst>
                                        <p:tav tm="0">
                                          <p:val>
                                            <p:strVal val="#ppt_y"/>
                                          </p:val>
                                        </p:tav>
                                        <p:tav tm="100000">
                                          <p:val>
                                            <p:strVal val="#ppt_y"/>
                                          </p:val>
                                        </p:tav>
                                      </p:tavLst>
                                    </p:anim>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ppt_x</p:attrName>
                                        </p:attrNameLst>
                                      </p:cBhvr>
                                      <p:tavLst>
                                        <p:tav tm="0">
                                          <p:val>
                                            <p:strVal val="#ppt_x-#ppt_w/2"/>
                                          </p:val>
                                        </p:tav>
                                        <p:tav tm="100000">
                                          <p:val>
                                            <p:strVal val="#ppt_x"/>
                                          </p:val>
                                        </p:tav>
                                      </p:tavLst>
                                    </p:anim>
                                    <p:anim calcmode="lin" valueType="num">
                                      <p:cBhvr>
                                        <p:cTn id="59" dur="500" fill="hold"/>
                                        <p:tgtEl>
                                          <p:spTgt spid="16"/>
                                        </p:tgtEl>
                                        <p:attrNameLst>
                                          <p:attrName>ppt_y</p:attrName>
                                        </p:attrNameLst>
                                      </p:cBhvr>
                                      <p:tavLst>
                                        <p:tav tm="0">
                                          <p:val>
                                            <p:strVal val="#ppt_y"/>
                                          </p:val>
                                        </p:tav>
                                        <p:tav tm="100000">
                                          <p:val>
                                            <p:strVal val="#ppt_y"/>
                                          </p:val>
                                        </p:tav>
                                      </p:tavLst>
                                    </p:anim>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strVal val="#ppt_h"/>
                                          </p:val>
                                        </p:tav>
                                        <p:tav tm="100000">
                                          <p:val>
                                            <p:strVal val="#ppt_h"/>
                                          </p:val>
                                        </p:tav>
                                      </p:tavLst>
                                    </p:anim>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8"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ppt_x</p:attrName>
                                        </p:attrNameLst>
                                      </p:cBhvr>
                                      <p:tavLst>
                                        <p:tav tm="0">
                                          <p:val>
                                            <p:strVal val="#ppt_x-#ppt_w/2"/>
                                          </p:val>
                                        </p:tav>
                                        <p:tav tm="100000">
                                          <p:val>
                                            <p:strVal val="#ppt_x"/>
                                          </p:val>
                                        </p:tav>
                                      </p:tavLst>
                                    </p:anim>
                                    <p:anim calcmode="lin" valueType="num">
                                      <p:cBhvr>
                                        <p:cTn id="71" dur="500" fill="hold"/>
                                        <p:tgtEl>
                                          <p:spTgt spid="21"/>
                                        </p:tgtEl>
                                        <p:attrNameLst>
                                          <p:attrName>ppt_y</p:attrName>
                                        </p:attrNameLst>
                                      </p:cBhvr>
                                      <p:tavLst>
                                        <p:tav tm="0">
                                          <p:val>
                                            <p:strVal val="#ppt_y"/>
                                          </p:val>
                                        </p:tav>
                                        <p:tav tm="100000">
                                          <p:val>
                                            <p:strVal val="#ppt_y"/>
                                          </p:val>
                                        </p:tav>
                                      </p:tavLst>
                                    </p:anim>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strVal val="#ppt_h"/>
                                          </p:val>
                                        </p:tav>
                                        <p:tav tm="100000">
                                          <p:val>
                                            <p:strVal val="#ppt_h"/>
                                          </p:val>
                                        </p:tav>
                                      </p:tavLst>
                                    </p:anim>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wipe(left)">
                                      <p:cBhvr>
                                        <p:cTn id="77" dur="500"/>
                                        <p:tgtEl>
                                          <p:spTgt spid="2">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7" presetClass="entr" presetSubtype="8"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ppt_x</p:attrName>
                                        </p:attrNameLst>
                                      </p:cBhvr>
                                      <p:tavLst>
                                        <p:tav tm="0">
                                          <p:val>
                                            <p:strVal val="#ppt_x-#ppt_w/2"/>
                                          </p:val>
                                        </p:tav>
                                        <p:tav tm="100000">
                                          <p:val>
                                            <p:strVal val="#ppt_x"/>
                                          </p:val>
                                        </p:tav>
                                      </p:tavLst>
                                    </p:anim>
                                    <p:anim calcmode="lin" valueType="num">
                                      <p:cBhvr>
                                        <p:cTn id="83" dur="500" fill="hold"/>
                                        <p:tgtEl>
                                          <p:spTgt spid="18"/>
                                        </p:tgtEl>
                                        <p:attrNameLst>
                                          <p:attrName>ppt_y</p:attrName>
                                        </p:attrNameLst>
                                      </p:cBhvr>
                                      <p:tavLst>
                                        <p:tav tm="0">
                                          <p:val>
                                            <p:strVal val="#ppt_y"/>
                                          </p:val>
                                        </p:tav>
                                        <p:tav tm="100000">
                                          <p:val>
                                            <p:strVal val="#ppt_y"/>
                                          </p:val>
                                        </p:tav>
                                      </p:tavLst>
                                    </p:anim>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strVal val="#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9CE928C-9EB9-E8AD-59E2-C31A0B52B1AE}"/>
              </a:ext>
            </a:extLst>
          </p:cNvPr>
          <p:cNvSpPr>
            <a:spLocks noGrp="1" noRot="1" noMove="1" noResize="1" noEditPoints="1" noAdjustHandles="1" noChangeArrowheads="1" noChangeShapeType="1"/>
          </p:cNvSpPr>
          <p:nvPr/>
        </p:nvSpPr>
        <p:spPr>
          <a:xfrm>
            <a:off x="0" y="0"/>
            <a:ext cx="12191999" cy="1273308"/>
          </a:xfrm>
          <a:prstGeom prst="rect">
            <a:avLst/>
          </a:prstGeom>
          <a:blipFill dpi="0" rotWithShape="1">
            <a:blip r:embed="rId3" cstate="email">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64D07290-EF68-C9EF-5EE9-C6697885A4A3}"/>
              </a:ext>
            </a:extLst>
          </p:cNvPr>
          <p:cNvSpPr txBox="1"/>
          <p:nvPr/>
        </p:nvSpPr>
        <p:spPr>
          <a:xfrm>
            <a:off x="0" y="0"/>
            <a:ext cx="12192000" cy="769441"/>
          </a:xfrm>
          <a:prstGeom prst="rect">
            <a:avLst/>
          </a:prstGeom>
          <a:noFill/>
        </p:spPr>
        <p:txBody>
          <a:bodyPr wrap="square">
            <a:spAutoFit/>
          </a:bodyPr>
          <a:lstStyle/>
          <a:p>
            <a:pPr algn="ctr"/>
            <a:r>
              <a:rPr lang="sr-Latn-RS" sz="4400" b="1" spc="600" noProof="0" dirty="0">
                <a:ln w="6600">
                  <a:solidFill>
                    <a:schemeClr val="accent2"/>
                  </a:solidFill>
                  <a:prstDash val="solid"/>
                </a:ln>
                <a:solidFill>
                  <a:srgbClr val="FFFFFF"/>
                </a:solidFill>
                <a:effectLst>
                  <a:outerShdw dist="38100" dir="2700000" algn="tl" rotWithShape="0">
                    <a:schemeClr val="accent2"/>
                  </a:outerShdw>
                </a:effectLst>
              </a:rPr>
              <a:t>BOŽJA VERNOST</a:t>
            </a:r>
          </a:p>
        </p:txBody>
      </p:sp>
      <p:sp>
        <p:nvSpPr>
          <p:cNvPr id="5" name="CuadroTexto 4">
            <a:extLst>
              <a:ext uri="{FF2B5EF4-FFF2-40B4-BE49-F238E27FC236}">
                <a16:creationId xmlns:a16="http://schemas.microsoft.com/office/drawing/2014/main" id="{4908BDDB-D0E8-3300-418B-2F05E3F672AF}"/>
              </a:ext>
            </a:extLst>
          </p:cNvPr>
          <p:cNvSpPr txBox="1"/>
          <p:nvPr/>
        </p:nvSpPr>
        <p:spPr>
          <a:xfrm>
            <a:off x="733425" y="647997"/>
            <a:ext cx="10725150" cy="707886"/>
          </a:xfrm>
          <a:prstGeom prst="rect">
            <a:avLst/>
          </a:prstGeom>
          <a:noFill/>
        </p:spPr>
        <p:txBody>
          <a:bodyPr wrap="square">
            <a:spAutoFit/>
          </a:bodyPr>
          <a:lstStyle/>
          <a:p>
            <a:pPr algn="ctr"/>
            <a:r>
              <a:rPr lang="sr-Latn-RS" sz="2000" b="1" dirty="0">
                <a:solidFill>
                  <a:srgbClr val="FADFBE"/>
                </a:solidFill>
                <a:effectLst>
                  <a:outerShdw blurRad="38100" dist="38100" dir="2700000" algn="tl">
                    <a:srgbClr val="000000">
                      <a:alpha val="43137"/>
                    </a:srgbClr>
                  </a:outerShdw>
                </a:effectLst>
                <a:latin typeface="Comic Sans MS" panose="030F0702030302020204" pitchFamily="66" charset="0"/>
              </a:rPr>
              <a:t>„Ni jedno od svih dobrih obećanja koja je Gospod dao domu Izraelovu nije ostalo neizvršeno. Sve se ispunilo.“ </a:t>
            </a:r>
            <a:r>
              <a:rPr lang="sr-Latn-RS" sz="1600" b="1" noProof="0" dirty="0">
                <a:solidFill>
                  <a:srgbClr val="FADFBE"/>
                </a:solidFill>
                <a:effectLst>
                  <a:outerShdw blurRad="38100" dist="38100" dir="2700000" algn="tl">
                    <a:srgbClr val="000000">
                      <a:alpha val="43137"/>
                    </a:srgbClr>
                  </a:outerShdw>
                </a:effectLst>
                <a:latin typeface="Comic Sans MS" panose="030F0702030302020204" pitchFamily="66" charset="0"/>
              </a:rPr>
              <a:t>(</a:t>
            </a:r>
            <a:r>
              <a:rPr lang="sr-Latn-RS" sz="1600" b="1" noProof="0" dirty="0" err="1">
                <a:solidFill>
                  <a:srgbClr val="FADFBE"/>
                </a:solidFill>
                <a:effectLst>
                  <a:outerShdw blurRad="38100" dist="38100" dir="2700000" algn="tl">
                    <a:srgbClr val="000000">
                      <a:alpha val="43137"/>
                    </a:srgbClr>
                  </a:outerShdw>
                </a:effectLst>
                <a:latin typeface="Comic Sans MS" panose="030F0702030302020204" pitchFamily="66" charset="0"/>
              </a:rPr>
              <a:t>Jošua</a:t>
            </a:r>
            <a:r>
              <a:rPr lang="sr-Latn-RS" sz="1600" b="1" noProof="0" dirty="0">
                <a:solidFill>
                  <a:srgbClr val="FADFBE"/>
                </a:solidFill>
                <a:effectLst>
                  <a:outerShdw blurRad="38100" dist="38100" dir="2700000" algn="tl">
                    <a:srgbClr val="000000">
                      <a:alpha val="43137"/>
                    </a:srgbClr>
                  </a:outerShdw>
                </a:effectLst>
                <a:latin typeface="Comic Sans MS" panose="030F0702030302020204" pitchFamily="66" charset="0"/>
              </a:rPr>
              <a:t> 21,45)</a:t>
            </a:r>
          </a:p>
        </p:txBody>
      </p:sp>
      <p:sp>
        <p:nvSpPr>
          <p:cNvPr id="6" name="CuadroTexto 5">
            <a:extLst>
              <a:ext uri="{FF2B5EF4-FFF2-40B4-BE49-F238E27FC236}">
                <a16:creationId xmlns:a16="http://schemas.microsoft.com/office/drawing/2014/main" id="{C9E225F0-C299-60A6-B7AE-4C8F11772913}"/>
              </a:ext>
            </a:extLst>
          </p:cNvPr>
          <p:cNvSpPr txBox="1"/>
          <p:nvPr/>
        </p:nvSpPr>
        <p:spPr>
          <a:xfrm>
            <a:off x="126311" y="1301826"/>
            <a:ext cx="12065688" cy="769441"/>
          </a:xfrm>
          <a:prstGeom prst="rect">
            <a:avLst/>
          </a:prstGeom>
          <a:noFill/>
        </p:spPr>
        <p:txBody>
          <a:bodyPr wrap="square" rtlCol="0">
            <a:spAutoFit/>
          </a:bodyPr>
          <a:lstStyle/>
          <a:p>
            <a:pPr>
              <a:spcBef>
                <a:spcPts val="600"/>
              </a:spcBef>
            </a:pPr>
            <a:r>
              <a:rPr lang="sr-Latn-RS" sz="2200" b="1" noProof="0" dirty="0"/>
              <a:t>Bog je dao Izraelu „ </a:t>
            </a:r>
            <a:r>
              <a:rPr lang="sr-Latn-RS" sz="2200" i="1" noProof="0" dirty="0">
                <a:effectLst>
                  <a:outerShdw blurRad="38100" dist="38100" dir="2700000" algn="tl">
                    <a:srgbClr val="000000">
                      <a:alpha val="43137"/>
                    </a:srgbClr>
                  </a:outerShdw>
                </a:effectLst>
              </a:rPr>
              <a:t>svu </a:t>
            </a:r>
            <a:r>
              <a:rPr lang="sr-Latn-RS" sz="2200" b="1" noProof="0" dirty="0"/>
              <a:t>zemlju“ (</a:t>
            </a:r>
            <a:r>
              <a:rPr lang="sr-Latn-RS" sz="2200" b="1" noProof="0" dirty="0" err="1"/>
              <a:t>Jošua</a:t>
            </a:r>
            <a:r>
              <a:rPr lang="sr-Latn-RS" sz="2200" b="1" noProof="0" dirty="0"/>
              <a:t> 21,43) i predao im u ruke „</a:t>
            </a:r>
            <a:r>
              <a:rPr lang="sr-Latn-RS" sz="2200" i="1" noProof="0" dirty="0">
                <a:effectLst>
                  <a:outerShdw blurRad="38100" dist="38100" dir="2700000" algn="tl">
                    <a:srgbClr val="000000">
                      <a:alpha val="43137"/>
                    </a:srgbClr>
                  </a:outerShdw>
                </a:effectLst>
              </a:rPr>
              <a:t>sve </a:t>
            </a:r>
            <a:r>
              <a:rPr lang="sr-Latn-RS" sz="2200" b="1" noProof="0" dirty="0"/>
              <a:t>njihove neprijatelje“ (</a:t>
            </a:r>
            <a:r>
              <a:rPr lang="sr-Latn-RS" sz="2200" b="1" noProof="0" dirty="0" err="1"/>
              <a:t>Jošua</a:t>
            </a:r>
            <a:r>
              <a:rPr lang="sr-Latn-RS" sz="2200" b="1" noProof="0" dirty="0"/>
              <a:t> 21,44), tako da se „ </a:t>
            </a:r>
            <a:r>
              <a:rPr lang="sr-Latn-RS" sz="2200" i="1" noProof="0" dirty="0">
                <a:effectLst>
                  <a:outerShdw blurRad="38100" dist="38100" dir="2700000" algn="tl">
                    <a:srgbClr val="000000">
                      <a:alpha val="43137"/>
                    </a:srgbClr>
                  </a:outerShdw>
                </a:effectLst>
              </a:rPr>
              <a:t>sve </a:t>
            </a:r>
            <a:r>
              <a:rPr lang="sr-Latn-RS" sz="2200" b="1" noProof="0" dirty="0"/>
              <a:t>ispunilo“ (</a:t>
            </a:r>
            <a:r>
              <a:rPr lang="sr-Latn-RS" sz="2200" b="1" noProof="0" dirty="0" err="1"/>
              <a:t>Jošua</a:t>
            </a:r>
            <a:r>
              <a:rPr lang="sr-Latn-RS" sz="2200" b="1" noProof="0" dirty="0"/>
              <a:t> 21,45).</a:t>
            </a:r>
          </a:p>
        </p:txBody>
      </p:sp>
      <p:pic>
        <p:nvPicPr>
          <p:cNvPr id="4" name="Imagen 3" descr="Una manada de vacas en el campo&#10;&#10;El contenido generado por IA puede ser incorrecto.">
            <a:extLst>
              <a:ext uri="{FF2B5EF4-FFF2-40B4-BE49-F238E27FC236}">
                <a16:creationId xmlns:a16="http://schemas.microsoft.com/office/drawing/2014/main" id="{BB96CE4E-9044-EFC7-38EE-32F85472A7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1977" y="2038230"/>
            <a:ext cx="6416407" cy="3427149"/>
          </a:xfrm>
          <a:prstGeom prst="rect">
            <a:avLst/>
          </a:prstGeom>
          <a:solidFill>
            <a:srgbClr val="FFFFFF">
              <a:shade val="85000"/>
            </a:srgbClr>
          </a:solidFill>
          <a:ln w="88900" cap="sq">
            <a:solidFill>
              <a:srgbClr val="F8CF9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738BE8E6-65F5-759E-CB4F-0CEAEE5740A7}"/>
              </a:ext>
            </a:extLst>
          </p:cNvPr>
          <p:cNvSpPr txBox="1"/>
          <p:nvPr/>
        </p:nvSpPr>
        <p:spPr>
          <a:xfrm>
            <a:off x="126310" y="2009712"/>
            <a:ext cx="5455665" cy="3139321"/>
          </a:xfrm>
          <a:prstGeom prst="rect">
            <a:avLst/>
          </a:prstGeom>
          <a:noFill/>
        </p:spPr>
        <p:txBody>
          <a:bodyPr wrap="square">
            <a:spAutoFit/>
          </a:bodyPr>
          <a:lstStyle/>
          <a:p>
            <a:pPr>
              <a:spcBef>
                <a:spcPts val="600"/>
              </a:spcBef>
            </a:pPr>
            <a:r>
              <a:rPr lang="sr-Latn-RS" sz="2200" b="1" noProof="0" dirty="0"/>
              <a:t>Ponavljana upotreba reči „svi“ naglašava Božju vernost u ispunjavanju Svojih obećanja. Njegovi neprijatelji su bili poraženi od Boga. Mogli su nastaniti zemlju jer ju je Bog posedovao. Mogli su biti sigurni da će dovršiti proterivanje </a:t>
            </a:r>
            <a:r>
              <a:rPr lang="sr-Latn-RS" sz="2200" b="1" noProof="0" dirty="0" err="1"/>
              <a:t>Hananaca</a:t>
            </a:r>
            <a:r>
              <a:rPr lang="sr-Latn-RS" sz="2200" b="1" noProof="0" dirty="0"/>
              <a:t> koji su još uvek živeli u zemlji jer je Bog do sada održao svoja obećanja i nastaviće da ih održava u budućnosti.</a:t>
            </a:r>
          </a:p>
        </p:txBody>
      </p:sp>
      <p:sp>
        <p:nvSpPr>
          <p:cNvPr id="10" name="CuadroTexto 9">
            <a:extLst>
              <a:ext uri="{FF2B5EF4-FFF2-40B4-BE49-F238E27FC236}">
                <a16:creationId xmlns:a16="http://schemas.microsoft.com/office/drawing/2014/main" id="{159BA1D1-2B58-25CF-FBEF-903E84580D57}"/>
              </a:ext>
            </a:extLst>
          </p:cNvPr>
          <p:cNvSpPr txBox="1"/>
          <p:nvPr/>
        </p:nvSpPr>
        <p:spPr>
          <a:xfrm>
            <a:off x="5581976" y="5526357"/>
            <a:ext cx="6610023" cy="1446550"/>
          </a:xfrm>
          <a:prstGeom prst="rect">
            <a:avLst/>
          </a:prstGeom>
          <a:noFill/>
        </p:spPr>
        <p:txBody>
          <a:bodyPr wrap="square">
            <a:spAutoFit/>
          </a:bodyPr>
          <a:lstStyle/>
          <a:p>
            <a:pPr>
              <a:spcBef>
                <a:spcPts val="600"/>
              </a:spcBef>
            </a:pPr>
            <a:r>
              <a:rPr lang="sr-Latn-RS" sz="2200" b="1" noProof="0" dirty="0"/>
              <a:t>Sve nam je to na dobro. Bog ostaje veran (</a:t>
            </a:r>
            <a:r>
              <a:rPr lang="sr-Latn-RS" sz="2200" b="1" noProof="0" dirty="0" err="1"/>
              <a:t>Pnz</a:t>
            </a:r>
            <a:r>
              <a:rPr lang="sr-Latn-RS" sz="2200" b="1" noProof="0" dirty="0"/>
              <a:t> 7,9; </a:t>
            </a:r>
            <a:r>
              <a:rPr lang="sr-Latn-RS" sz="2200" b="1" noProof="0" dirty="0" err="1"/>
              <a:t>Ps</a:t>
            </a:r>
            <a:r>
              <a:rPr lang="sr-Latn-RS" sz="2200" b="1" noProof="0" dirty="0"/>
              <a:t>. 117,2; Plač 3,22-23). Obećao je da će nas spasiti i dati nam Zemlju u nasledstvo i ispuniće to obećanje (Fil. 1,6; 1. </a:t>
            </a:r>
            <a:r>
              <a:rPr lang="sr-Latn-RS" sz="2200" b="1" noProof="0" dirty="0" err="1"/>
              <a:t>Pt</a:t>
            </a:r>
            <a:r>
              <a:rPr lang="sr-Latn-RS" sz="2200" b="1" noProof="0" dirty="0"/>
              <a:t> 1,5; </a:t>
            </a:r>
            <a:r>
              <a:rPr lang="sr-Latn-RS" sz="2200" b="1" noProof="0" dirty="0" err="1"/>
              <a:t>Ps</a:t>
            </a:r>
            <a:r>
              <a:rPr lang="sr-Latn-RS" sz="2200" b="1" noProof="0" dirty="0"/>
              <a:t>. 37,29).</a:t>
            </a:r>
          </a:p>
        </p:txBody>
      </p:sp>
      <p:pic>
        <p:nvPicPr>
          <p:cNvPr id="12" name="Imagen 11" descr="Un grupo de personas en medio de varios árboles&#10;&#10;El contenido generado por IA puede ser incorrecto.">
            <a:extLst>
              <a:ext uri="{FF2B5EF4-FFF2-40B4-BE49-F238E27FC236}">
                <a16:creationId xmlns:a16="http://schemas.microsoft.com/office/drawing/2014/main" id="{ECB243C1-F030-D0E7-B7CB-AC0490FB088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84089" y="5149032"/>
            <a:ext cx="5175518" cy="1535547"/>
          </a:xfrm>
          <a:prstGeom prst="rect">
            <a:avLst/>
          </a:prstGeom>
          <a:ln w="38100" cap="sq">
            <a:solidFill>
              <a:srgbClr val="FFFF66"/>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439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900" decel="100000" fill="hold"/>
                                        <p:tgtEl>
                                          <p:spTgt spid="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F0D3213-80EB-CAA2-F9B0-7CB7B88183B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C130B37-8B02-79D2-C7AE-A9C676BF0501}"/>
              </a:ext>
            </a:extLst>
          </p:cNvPr>
          <p:cNvSpPr txBox="1"/>
          <p:nvPr/>
        </p:nvSpPr>
        <p:spPr>
          <a:xfrm>
            <a:off x="0" y="-31530"/>
            <a:ext cx="12192000" cy="769441"/>
          </a:xfrm>
          <a:prstGeom prst="rect">
            <a:avLst/>
          </a:prstGeom>
          <a:noFill/>
        </p:spPr>
        <p:txBody>
          <a:bodyPr wrap="square">
            <a:spAutoFit/>
          </a:bodyPr>
          <a:lstStyle/>
          <a:p>
            <a:pPr algn="ctr"/>
            <a:r>
              <a:rPr lang="sr-Latn-RS" sz="44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ŠTA JE BOG UČINIO I ŠTA ĆE UČINITI</a:t>
            </a:r>
          </a:p>
        </p:txBody>
      </p:sp>
      <p:sp>
        <p:nvSpPr>
          <p:cNvPr id="4" name="CuadroTexto 3">
            <a:extLst>
              <a:ext uri="{FF2B5EF4-FFF2-40B4-BE49-F238E27FC236}">
                <a16:creationId xmlns:a16="http://schemas.microsoft.com/office/drawing/2014/main" id="{0ECC794A-128B-FD1F-AAAB-D4C588B0305D}"/>
              </a:ext>
            </a:extLst>
          </p:cNvPr>
          <p:cNvSpPr txBox="1"/>
          <p:nvPr/>
        </p:nvSpPr>
        <p:spPr>
          <a:xfrm>
            <a:off x="0" y="704736"/>
            <a:ext cx="12192000" cy="707886"/>
          </a:xfrm>
          <a:prstGeom prst="rect">
            <a:avLst/>
          </a:prstGeom>
          <a:solidFill>
            <a:schemeClr val="accent1">
              <a:lumMod val="20000"/>
              <a:lumOff val="80000"/>
            </a:schemeClr>
          </a:solidFill>
        </p:spPr>
        <p:txBody>
          <a:bodyPr wrap="square">
            <a:spAutoFit/>
            <a:scene3d>
              <a:camera prst="orthographicFront"/>
              <a:lightRig rig="threePt" dir="t"/>
            </a:scene3d>
            <a:sp3d extrusionH="57150">
              <a:bevelT w="38100" h="38100"/>
            </a:sp3d>
          </a:bodyPr>
          <a:lstStyle/>
          <a:p>
            <a:pPr algn="ctr"/>
            <a:r>
              <a:rPr lang="sr-Latn-RS" sz="2000" b="1" noProof="0" dirty="0">
                <a:solidFill>
                  <a:schemeClr val="accent1">
                    <a:lumMod val="50000"/>
                  </a:schemeClr>
                </a:solidFill>
                <a:latin typeface="Comic Sans MS" panose="030F0702030302020204" pitchFamily="66" charset="0"/>
              </a:rPr>
              <a:t>„I videli ste sve što je Gospod, Bog vaš, učinio svim tim narodima zbog vas; jer Gospod, Bog vaš, On se borio za vas“ </a:t>
            </a:r>
            <a:r>
              <a:rPr lang="sr-Latn-RS" sz="1600" b="1" noProof="0" dirty="0">
                <a:solidFill>
                  <a:schemeClr val="accent1">
                    <a:lumMod val="50000"/>
                  </a:schemeClr>
                </a:solidFill>
                <a:latin typeface="Comic Sans MS" panose="030F0702030302020204" pitchFamily="66" charset="0"/>
              </a:rPr>
              <a:t>(</a:t>
            </a:r>
            <a:r>
              <a:rPr lang="sr-Latn-RS" sz="1600" b="1" noProof="0" dirty="0" err="1">
                <a:solidFill>
                  <a:schemeClr val="accent1">
                    <a:lumMod val="50000"/>
                  </a:schemeClr>
                </a:solidFill>
                <a:latin typeface="Comic Sans MS" panose="030F0702030302020204" pitchFamily="66" charset="0"/>
              </a:rPr>
              <a:t>Jošua</a:t>
            </a:r>
            <a:r>
              <a:rPr lang="sr-Latn-RS" sz="1600" b="1" noProof="0" dirty="0">
                <a:solidFill>
                  <a:schemeClr val="accent1">
                    <a:lumMod val="50000"/>
                  </a:schemeClr>
                </a:solidFill>
                <a:latin typeface="Comic Sans MS" panose="030F0702030302020204" pitchFamily="66" charset="0"/>
              </a:rPr>
              <a:t> 23,3)</a:t>
            </a:r>
          </a:p>
        </p:txBody>
      </p:sp>
      <p:sp>
        <p:nvSpPr>
          <p:cNvPr id="5" name="CuadroTexto 4">
            <a:extLst>
              <a:ext uri="{FF2B5EF4-FFF2-40B4-BE49-F238E27FC236}">
                <a16:creationId xmlns:a16="http://schemas.microsoft.com/office/drawing/2014/main" id="{0E846D96-FE68-AE4C-6A71-1C86F2994B4A}"/>
              </a:ext>
            </a:extLst>
          </p:cNvPr>
          <p:cNvSpPr txBox="1"/>
          <p:nvPr/>
        </p:nvSpPr>
        <p:spPr>
          <a:xfrm>
            <a:off x="182119" y="1474177"/>
            <a:ext cx="3095602" cy="1785104"/>
          </a:xfrm>
          <a:prstGeom prst="rect">
            <a:avLst/>
          </a:prstGeom>
          <a:noFill/>
        </p:spPr>
        <p:txBody>
          <a:bodyPr wrap="square" rtlCol="0">
            <a:spAutoFit/>
          </a:bodyPr>
          <a:lstStyle/>
          <a:p>
            <a:pPr>
              <a:spcBef>
                <a:spcPts val="600"/>
              </a:spcBef>
            </a:pPr>
            <a:r>
              <a:rPr lang="sr-Latn-RS" sz="2200" b="1" noProof="0" dirty="0"/>
              <a:t>U svom govoru starešinama, </a:t>
            </a:r>
            <a:r>
              <a:rPr lang="sr-Latn-RS" sz="2200" b="1" noProof="0" dirty="0" err="1"/>
              <a:t>Jošua</a:t>
            </a:r>
            <a:r>
              <a:rPr lang="sr-Latn-RS" sz="2200" b="1" noProof="0" dirty="0"/>
              <a:t> započinje govoreći im šta je Bog već učinio i šta će tek da učini:</a:t>
            </a:r>
          </a:p>
        </p:txBody>
      </p:sp>
      <p:sp>
        <p:nvSpPr>
          <p:cNvPr id="8" name="Rectángulo: esquinas redondeadas 7">
            <a:extLst>
              <a:ext uri="{FF2B5EF4-FFF2-40B4-BE49-F238E27FC236}">
                <a16:creationId xmlns:a16="http://schemas.microsoft.com/office/drawing/2014/main" id="{77A09CBC-F59F-6FB7-7BBB-184644D50600}"/>
              </a:ext>
            </a:extLst>
          </p:cNvPr>
          <p:cNvSpPr/>
          <p:nvPr/>
        </p:nvSpPr>
        <p:spPr>
          <a:xfrm>
            <a:off x="3506472" y="1497395"/>
            <a:ext cx="1825937" cy="1220390"/>
          </a:xfrm>
          <a:prstGeom prst="roundRect">
            <a:avLst>
              <a:gd name="adj" fmla="val 10000"/>
            </a:avLst>
          </a:prstGeom>
          <a: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t="-6000" b="-6000"/>
            </a:stretch>
          </a:blipFill>
          <a:scene3d>
            <a:camera prst="orthographicFront"/>
            <a:lightRig rig="threePt" dir="t">
              <a:rot lat="0" lon="0" rev="7500000"/>
            </a:lightRig>
          </a:scene3d>
          <a:sp3d z="-152400" extrusionH="63500" contourW="25400" prstMaterial="matte">
            <a:bevelT w="152400" h="50800" prst="softRound"/>
            <a:contourClr>
              <a:schemeClr val="accent6"/>
            </a:contourClr>
          </a:sp3d>
        </p:spPr>
        <p:style>
          <a:lnRef idx="0">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sr-Latn-RS" sz="2200" noProof="0" dirty="0"/>
          </a:p>
        </p:txBody>
      </p:sp>
      <p:sp>
        <p:nvSpPr>
          <p:cNvPr id="10" name="Forma libre: forma 9">
            <a:extLst>
              <a:ext uri="{FF2B5EF4-FFF2-40B4-BE49-F238E27FC236}">
                <a16:creationId xmlns:a16="http://schemas.microsoft.com/office/drawing/2014/main" id="{2A4BB6D0-6B06-C3A2-1A49-8A18E9A69F58}"/>
              </a:ext>
            </a:extLst>
          </p:cNvPr>
          <p:cNvSpPr/>
          <p:nvPr/>
        </p:nvSpPr>
        <p:spPr>
          <a:xfrm>
            <a:off x="3603157" y="2620451"/>
            <a:ext cx="2227059" cy="95487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4324" tIns="104324" rIns="104324" bIns="104324" numCol="1" spcCol="1270" anchor="ctr" anchorCtr="0">
            <a:noAutofit/>
          </a:bodyPr>
          <a:lstStyle/>
          <a:p>
            <a:pPr marL="0" lvl="0" indent="0" algn="ctr" defTabSz="8001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Ratovao je protiv naroda </a:t>
            </a:r>
            <a:br>
              <a:rPr lang="sr-Latn-RS" sz="2200" b="1" kern="1200" noProof="0" dirty="0">
                <a:effectLst>
                  <a:outerShdw blurRad="38100" dist="38100" dir="2700000" algn="tl">
                    <a:srgbClr val="000000">
                      <a:alpha val="43137"/>
                    </a:srgbClr>
                  </a:outerShdw>
                </a:effectLst>
              </a:rPr>
            </a:br>
            <a:r>
              <a:rPr lang="sr-Latn-RS" sz="2200" b="1" kern="1200" noProof="0" dirty="0">
                <a:effectLst>
                  <a:outerShdw blurRad="38100" dist="38100" dir="2700000" algn="tl">
                    <a:srgbClr val="000000">
                      <a:alpha val="43137"/>
                    </a:srgbClr>
                  </a:outerShdw>
                </a:effectLst>
              </a:rPr>
              <a:t>(</a:t>
            </a:r>
            <a:r>
              <a:rPr lang="sr-Latn-RS" sz="2200" b="1" kern="1200" noProof="0" dirty="0" err="1">
                <a:effectLst>
                  <a:outerShdw blurRad="38100" dist="38100" dir="2700000" algn="tl">
                    <a:srgbClr val="000000">
                      <a:alpha val="43137"/>
                    </a:srgbClr>
                  </a:outerShdw>
                </a:effectLst>
              </a:rPr>
              <a:t>Jošua</a:t>
            </a:r>
            <a:r>
              <a:rPr lang="sr-Latn-RS" sz="2200" b="1" kern="1200" noProof="0" dirty="0">
                <a:effectLst>
                  <a:outerShdw blurRad="38100" dist="38100" dir="2700000" algn="tl">
                    <a:srgbClr val="000000">
                      <a:alpha val="43137"/>
                    </a:srgbClr>
                  </a:outerShdw>
                </a:effectLst>
              </a:rPr>
              <a:t> 23,3)</a:t>
            </a:r>
            <a:endParaRPr lang="sr-Latn-RS" sz="2200" kern="1200" noProof="0" dirty="0">
              <a:effectLst>
                <a:outerShdw blurRad="38100" dist="38100" dir="2700000" algn="tl">
                  <a:srgbClr val="000000">
                    <a:alpha val="43137"/>
                  </a:srgbClr>
                </a:outerShdw>
              </a:effectLst>
            </a:endParaRPr>
          </a:p>
        </p:txBody>
      </p:sp>
      <p:sp>
        <p:nvSpPr>
          <p:cNvPr id="12" name="Forma libre: forma 11">
            <a:extLst>
              <a:ext uri="{FF2B5EF4-FFF2-40B4-BE49-F238E27FC236}">
                <a16:creationId xmlns:a16="http://schemas.microsoft.com/office/drawing/2014/main" id="{69F8A6A2-C920-425D-D1D1-DA4FDE7283BD}"/>
              </a:ext>
            </a:extLst>
          </p:cNvPr>
          <p:cNvSpPr/>
          <p:nvPr/>
        </p:nvSpPr>
        <p:spPr>
          <a:xfrm>
            <a:off x="5754322" y="1888216"/>
            <a:ext cx="421912" cy="438747"/>
          </a:xfrm>
          <a:custGeom>
            <a:avLst/>
            <a:gdLst>
              <a:gd name="connsiteX0" fmla="*/ 0 w 421912"/>
              <a:gd name="connsiteY0" fmla="*/ 87749 h 438747"/>
              <a:gd name="connsiteX1" fmla="*/ 210956 w 421912"/>
              <a:gd name="connsiteY1" fmla="*/ 87749 h 438747"/>
              <a:gd name="connsiteX2" fmla="*/ 210956 w 421912"/>
              <a:gd name="connsiteY2" fmla="*/ 0 h 438747"/>
              <a:gd name="connsiteX3" fmla="*/ 421912 w 421912"/>
              <a:gd name="connsiteY3" fmla="*/ 219374 h 438747"/>
              <a:gd name="connsiteX4" fmla="*/ 210956 w 421912"/>
              <a:gd name="connsiteY4" fmla="*/ 438747 h 438747"/>
              <a:gd name="connsiteX5" fmla="*/ 210956 w 421912"/>
              <a:gd name="connsiteY5" fmla="*/ 350998 h 438747"/>
              <a:gd name="connsiteX6" fmla="*/ 0 w 421912"/>
              <a:gd name="connsiteY6" fmla="*/ 350998 h 438747"/>
              <a:gd name="connsiteX7" fmla="*/ 0 w 421912"/>
              <a:gd name="connsiteY7" fmla="*/ 87749 h 4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12" h="438747">
                <a:moveTo>
                  <a:pt x="0" y="87749"/>
                </a:moveTo>
                <a:lnTo>
                  <a:pt x="210956" y="87749"/>
                </a:lnTo>
                <a:lnTo>
                  <a:pt x="210956" y="0"/>
                </a:lnTo>
                <a:lnTo>
                  <a:pt x="421912" y="219374"/>
                </a:lnTo>
                <a:lnTo>
                  <a:pt x="210956" y="438747"/>
                </a:lnTo>
                <a:lnTo>
                  <a:pt x="210956" y="350998"/>
                </a:lnTo>
                <a:lnTo>
                  <a:pt x="0" y="350998"/>
                </a:lnTo>
                <a:lnTo>
                  <a:pt x="0" y="87749"/>
                </a:lnTo>
                <a:close/>
              </a:path>
            </a:pathLst>
          </a:custGeom>
          <a:solidFill>
            <a:schemeClr val="accent6"/>
          </a:solidFill>
          <a:scene3d>
            <a:camera prst="orthographicFront"/>
            <a:lightRig rig="threePt" dir="t">
              <a:rot lat="0" lon="0" rev="7500000"/>
            </a:lightRig>
          </a:scene3d>
          <a:sp3d z="-70000" extrusionH="63500" prstMaterial="matte">
            <a:bevelT w="88900" h="6350" prst="artDeco"/>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0" tIns="87749" rIns="126574" bIns="87749" numCol="1" spcCol="1270" anchor="ctr" anchorCtr="0">
            <a:noAutofit/>
          </a:bodyPr>
          <a:lstStyle/>
          <a:p>
            <a:pPr marL="0" lvl="0" indent="0" algn="ctr" defTabSz="622300">
              <a:lnSpc>
                <a:spcPct val="90000"/>
              </a:lnSpc>
              <a:spcBef>
                <a:spcPct val="0"/>
              </a:spcBef>
              <a:spcAft>
                <a:spcPct val="35000"/>
              </a:spcAft>
              <a:buNone/>
            </a:pPr>
            <a:endParaRPr lang="sr-Latn-RS" sz="2200" kern="1200" noProof="0" dirty="0"/>
          </a:p>
        </p:txBody>
      </p:sp>
      <p:sp>
        <p:nvSpPr>
          <p:cNvPr id="13" name="Rectángulo: esquinas redondeadas 12">
            <a:extLst>
              <a:ext uri="{FF2B5EF4-FFF2-40B4-BE49-F238E27FC236}">
                <a16:creationId xmlns:a16="http://schemas.microsoft.com/office/drawing/2014/main" id="{FEBC1F79-A66F-BA83-2E60-E1C1824B847B}"/>
              </a:ext>
            </a:extLst>
          </p:cNvPr>
          <p:cNvSpPr/>
          <p:nvPr/>
        </p:nvSpPr>
        <p:spPr>
          <a:xfrm>
            <a:off x="6537874" y="1497395"/>
            <a:ext cx="1825937" cy="1220390"/>
          </a:xfrm>
          <a:prstGeom prst="roundRect">
            <a:avLst>
              <a:gd name="adj" fmla="val 10000"/>
            </a:avLst>
          </a:prstGeom>
          <a:blipFill dpi="0" rotWithShape="1">
            <a:blip r:embed="rId5" cstate="email">
              <a:extLst>
                <a:ext uri="{28A0092B-C50C-407E-A947-70E740481C1C}">
                  <a14:useLocalDpi xmlns:a14="http://schemas.microsoft.com/office/drawing/2010/main"/>
                </a:ext>
              </a:extLst>
            </a:blip>
            <a:srcRect/>
            <a:stretch>
              <a:fillRect b="789"/>
            </a:stretch>
          </a:blipFill>
          <a:scene3d>
            <a:camera prst="orthographicFront"/>
            <a:lightRig rig="threePt" dir="t">
              <a:rot lat="0" lon="0" rev="7500000"/>
            </a:lightRig>
          </a:scene3d>
          <a:sp3d z="-152400" extrusionH="63500" contourW="25400" prstMaterial="matte">
            <a:bevelT w="152400" h="50800" prst="softRound"/>
            <a:contourClr>
              <a:schemeClr val="accent1">
                <a:lumMod val="75000"/>
              </a:schemeClr>
            </a:contourClr>
          </a:sp3d>
        </p:spPr>
        <p:style>
          <a:lnRef idx="0">
            <a:schemeClr val="lt1">
              <a:hueOff val="0"/>
              <a:satOff val="0"/>
              <a:lumOff val="0"/>
              <a:alphaOff val="0"/>
            </a:schemeClr>
          </a:lnRef>
          <a:fillRef idx="1">
            <a:scrgbClr r="0" g="0" b="0"/>
          </a:fillRef>
          <a:effectRef idx="0">
            <a:schemeClr val="accent3">
              <a:tint val="50000"/>
              <a:hueOff val="-6150115"/>
              <a:satOff val="-27578"/>
              <a:lumOff val="2329"/>
              <a:alphaOff val="0"/>
            </a:schemeClr>
          </a:effectRef>
          <a:fontRef idx="minor">
            <a:schemeClr val="lt1">
              <a:hueOff val="0"/>
              <a:satOff val="0"/>
              <a:lumOff val="0"/>
              <a:alphaOff val="0"/>
            </a:schemeClr>
          </a:fontRef>
        </p:style>
        <p:txBody>
          <a:bodyPr/>
          <a:lstStyle/>
          <a:p>
            <a:endParaRPr lang="sr-Latn-RS" sz="2200" noProof="0" dirty="0"/>
          </a:p>
        </p:txBody>
      </p:sp>
      <p:sp>
        <p:nvSpPr>
          <p:cNvPr id="14" name="Forma libre: forma 13">
            <a:extLst>
              <a:ext uri="{FF2B5EF4-FFF2-40B4-BE49-F238E27FC236}">
                <a16:creationId xmlns:a16="http://schemas.microsoft.com/office/drawing/2014/main" id="{E6F515DC-C6C0-9C7D-F33F-DC947BBED5CD}"/>
              </a:ext>
            </a:extLst>
          </p:cNvPr>
          <p:cNvSpPr/>
          <p:nvPr/>
        </p:nvSpPr>
        <p:spPr>
          <a:xfrm>
            <a:off x="6634558" y="2644414"/>
            <a:ext cx="2283845" cy="11813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1">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5999998"/>
              <a:satOff val="0"/>
              <a:lumOff val="-15000"/>
              <a:alphaOff val="0"/>
            </a:schemeClr>
          </a:fillRef>
          <a:effectRef idx="2">
            <a:schemeClr val="accent3">
              <a:hueOff val="-5999998"/>
              <a:satOff val="0"/>
              <a:lumOff val="-15000"/>
              <a:alphaOff val="0"/>
            </a:schemeClr>
          </a:effectRef>
          <a:fontRef idx="minor">
            <a:schemeClr val="lt1"/>
          </a:fontRef>
        </p:style>
        <p:txBody>
          <a:bodyPr spcFirstLastPara="0" vert="horz" wrap="square" lIns="104324" tIns="104324" rIns="104324" bIns="104324" numCol="1" spcCol="1270" anchor="ctr" anchorCtr="0">
            <a:noAutofit/>
          </a:bodyPr>
          <a:lstStyle/>
          <a:p>
            <a:pPr marL="0" lvl="0" indent="0" algn="ctr" defTabSz="8001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Podelio je zemlju među plemenima (</a:t>
            </a:r>
            <a:r>
              <a:rPr lang="sr-Latn-RS" sz="2200" b="1" kern="1200" noProof="0" dirty="0" err="1">
                <a:effectLst>
                  <a:outerShdw blurRad="38100" dist="38100" dir="2700000" algn="tl">
                    <a:srgbClr val="000000">
                      <a:alpha val="43137"/>
                    </a:srgbClr>
                  </a:outerShdw>
                </a:effectLst>
              </a:rPr>
              <a:t>Jošua</a:t>
            </a:r>
            <a:r>
              <a:rPr lang="sr-Latn-RS" sz="2200" b="1" kern="1200" noProof="0" dirty="0">
                <a:effectLst>
                  <a:outerShdw blurRad="38100" dist="38100" dir="2700000" algn="tl">
                    <a:srgbClr val="000000">
                      <a:alpha val="43137"/>
                    </a:srgbClr>
                  </a:outerShdw>
                </a:effectLst>
              </a:rPr>
              <a:t> 23,4)</a:t>
            </a:r>
            <a:endParaRPr lang="sr-Latn-RS" sz="2200" kern="1200" noProof="0" dirty="0">
              <a:effectLst>
                <a:outerShdw blurRad="38100" dist="38100" dir="2700000" algn="tl">
                  <a:srgbClr val="000000">
                    <a:alpha val="43137"/>
                  </a:srgbClr>
                </a:outerShdw>
              </a:effectLst>
            </a:endParaRPr>
          </a:p>
        </p:txBody>
      </p:sp>
      <p:sp>
        <p:nvSpPr>
          <p:cNvPr id="15" name="Forma libre: forma 14">
            <a:extLst>
              <a:ext uri="{FF2B5EF4-FFF2-40B4-BE49-F238E27FC236}">
                <a16:creationId xmlns:a16="http://schemas.microsoft.com/office/drawing/2014/main" id="{280289D4-B437-281D-CB36-D2ED148344FB}"/>
              </a:ext>
            </a:extLst>
          </p:cNvPr>
          <p:cNvSpPr/>
          <p:nvPr/>
        </p:nvSpPr>
        <p:spPr>
          <a:xfrm>
            <a:off x="8785724" y="1888216"/>
            <a:ext cx="421912" cy="438747"/>
          </a:xfrm>
          <a:custGeom>
            <a:avLst/>
            <a:gdLst>
              <a:gd name="connsiteX0" fmla="*/ 0 w 421912"/>
              <a:gd name="connsiteY0" fmla="*/ 87749 h 438747"/>
              <a:gd name="connsiteX1" fmla="*/ 210956 w 421912"/>
              <a:gd name="connsiteY1" fmla="*/ 87749 h 438747"/>
              <a:gd name="connsiteX2" fmla="*/ 210956 w 421912"/>
              <a:gd name="connsiteY2" fmla="*/ 0 h 438747"/>
              <a:gd name="connsiteX3" fmla="*/ 421912 w 421912"/>
              <a:gd name="connsiteY3" fmla="*/ 219374 h 438747"/>
              <a:gd name="connsiteX4" fmla="*/ 210956 w 421912"/>
              <a:gd name="connsiteY4" fmla="*/ 438747 h 438747"/>
              <a:gd name="connsiteX5" fmla="*/ 210956 w 421912"/>
              <a:gd name="connsiteY5" fmla="*/ 350998 h 438747"/>
              <a:gd name="connsiteX6" fmla="*/ 0 w 421912"/>
              <a:gd name="connsiteY6" fmla="*/ 350998 h 438747"/>
              <a:gd name="connsiteX7" fmla="*/ 0 w 421912"/>
              <a:gd name="connsiteY7" fmla="*/ 87749 h 4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12" h="438747">
                <a:moveTo>
                  <a:pt x="0" y="87749"/>
                </a:moveTo>
                <a:lnTo>
                  <a:pt x="210956" y="87749"/>
                </a:lnTo>
                <a:lnTo>
                  <a:pt x="210956" y="0"/>
                </a:lnTo>
                <a:lnTo>
                  <a:pt x="421912" y="219374"/>
                </a:lnTo>
                <a:lnTo>
                  <a:pt x="210956" y="438747"/>
                </a:lnTo>
                <a:lnTo>
                  <a:pt x="210956" y="350998"/>
                </a:lnTo>
                <a:lnTo>
                  <a:pt x="0" y="350998"/>
                </a:lnTo>
                <a:lnTo>
                  <a:pt x="0" y="87749"/>
                </a:lnTo>
                <a:close/>
              </a:path>
            </a:pathLst>
          </a:custGeom>
          <a:solidFill>
            <a:schemeClr val="accent1">
              <a:lumMod val="75000"/>
            </a:schemeClr>
          </a:solidFill>
          <a:scene3d>
            <a:camera prst="orthographicFront"/>
            <a:lightRig rig="threePt" dir="t">
              <a:rot lat="0" lon="0" rev="7500000"/>
            </a:lightRig>
          </a:scene3d>
          <a:sp3d z="-70000" extrusionH="63500" prstMaterial="matte">
            <a:bevelT w="88900" h="6350" prst="artDeco"/>
            <a:contourClr>
              <a:schemeClr val="bg1"/>
            </a:contourClr>
          </a:sp3d>
        </p:spPr>
        <p:style>
          <a:lnRef idx="0">
            <a:schemeClr val="lt1">
              <a:hueOff val="0"/>
              <a:satOff val="0"/>
              <a:lumOff val="0"/>
              <a:alphaOff val="0"/>
            </a:schemeClr>
          </a:lnRef>
          <a:fillRef idx="1">
            <a:schemeClr val="accent3">
              <a:hueOff val="-11999996"/>
              <a:satOff val="0"/>
              <a:lumOff val="-30000"/>
              <a:alphaOff val="0"/>
            </a:schemeClr>
          </a:fillRef>
          <a:effectRef idx="2">
            <a:schemeClr val="accent3">
              <a:hueOff val="-11999996"/>
              <a:satOff val="0"/>
              <a:lumOff val="-30000"/>
              <a:alphaOff val="0"/>
            </a:schemeClr>
          </a:effectRef>
          <a:fontRef idx="minor">
            <a:schemeClr val="lt1"/>
          </a:fontRef>
        </p:style>
        <p:txBody>
          <a:bodyPr spcFirstLastPara="0" vert="horz" wrap="square" lIns="0" tIns="87749" rIns="126574" bIns="87749" numCol="1" spcCol="1270" anchor="ctr" anchorCtr="0">
            <a:noAutofit/>
          </a:bodyPr>
          <a:lstStyle/>
          <a:p>
            <a:pPr marL="0" lvl="0" indent="0" algn="ctr" defTabSz="622300">
              <a:lnSpc>
                <a:spcPct val="90000"/>
              </a:lnSpc>
              <a:spcBef>
                <a:spcPct val="0"/>
              </a:spcBef>
              <a:spcAft>
                <a:spcPct val="35000"/>
              </a:spcAft>
              <a:buNone/>
            </a:pPr>
            <a:endParaRPr lang="sr-Latn-RS" sz="2200" kern="1200" noProof="0" dirty="0"/>
          </a:p>
        </p:txBody>
      </p:sp>
      <p:sp>
        <p:nvSpPr>
          <p:cNvPr id="16" name="Rectángulo: esquinas redondeadas 15">
            <a:extLst>
              <a:ext uri="{FF2B5EF4-FFF2-40B4-BE49-F238E27FC236}">
                <a16:creationId xmlns:a16="http://schemas.microsoft.com/office/drawing/2014/main" id="{9B6031A6-7D32-AE0D-48ED-972CD83669D6}"/>
              </a:ext>
            </a:extLst>
          </p:cNvPr>
          <p:cNvSpPr/>
          <p:nvPr/>
        </p:nvSpPr>
        <p:spPr>
          <a:xfrm>
            <a:off x="9569275" y="1497395"/>
            <a:ext cx="1825937" cy="1220390"/>
          </a:xfrm>
          <a:prstGeom prst="roundRect">
            <a:avLst>
              <a:gd name="adj" fmla="val 10000"/>
            </a:avLst>
          </a:prstGeom>
          <a:blipFill rotWithShape="1">
            <a:blip r:embed="rId6" cstate="email">
              <a:extLst>
                <a:ext uri="{28A0092B-C50C-407E-A947-70E740481C1C}">
                  <a14:useLocalDpi xmlns:a14="http://schemas.microsoft.com/office/drawing/2010/main"/>
                </a:ext>
              </a:extLst>
            </a:blip>
            <a:srcRect/>
            <a:stretch>
              <a:fillRect/>
            </a:stretch>
          </a:blipFill>
          <a:scene3d>
            <a:camera prst="orthographicFront"/>
            <a:lightRig rig="threePt" dir="t">
              <a:rot lat="0" lon="0" rev="7500000"/>
            </a:lightRig>
          </a:scene3d>
          <a:sp3d z="-152400" extrusionH="63500" contourW="25400" prstMaterial="matte">
            <a:bevelT w="152400" h="50800" prst="softRound"/>
            <a:contourClr>
              <a:schemeClr val="accent4">
                <a:lumMod val="75000"/>
              </a:schemeClr>
            </a:contourClr>
          </a:sp3d>
        </p:spPr>
        <p:style>
          <a:lnRef idx="0">
            <a:schemeClr val="lt1">
              <a:hueOff val="0"/>
              <a:satOff val="0"/>
              <a:lumOff val="0"/>
              <a:alphaOff val="0"/>
            </a:schemeClr>
          </a:lnRef>
          <a:fillRef idx="1">
            <a:scrgbClr r="0" g="0" b="0"/>
          </a:fillRef>
          <a:effectRef idx="0">
            <a:schemeClr val="accent3">
              <a:tint val="50000"/>
              <a:hueOff val="-12300231"/>
              <a:satOff val="-55156"/>
              <a:lumOff val="4657"/>
              <a:alphaOff val="0"/>
            </a:schemeClr>
          </a:effectRef>
          <a:fontRef idx="minor">
            <a:schemeClr val="lt1">
              <a:hueOff val="0"/>
              <a:satOff val="0"/>
              <a:lumOff val="0"/>
              <a:alphaOff val="0"/>
            </a:schemeClr>
          </a:fontRef>
        </p:style>
        <p:txBody>
          <a:bodyPr/>
          <a:lstStyle/>
          <a:p>
            <a:endParaRPr lang="sr-Latn-RS" sz="2200" noProof="0" dirty="0"/>
          </a:p>
        </p:txBody>
      </p:sp>
      <p:sp>
        <p:nvSpPr>
          <p:cNvPr id="17" name="Forma libre: forma 16">
            <a:extLst>
              <a:ext uri="{FF2B5EF4-FFF2-40B4-BE49-F238E27FC236}">
                <a16:creationId xmlns:a16="http://schemas.microsoft.com/office/drawing/2014/main" id="{3B321278-62A8-2545-C34C-4625EBEA2C46}"/>
              </a:ext>
            </a:extLst>
          </p:cNvPr>
          <p:cNvSpPr/>
          <p:nvPr/>
        </p:nvSpPr>
        <p:spPr>
          <a:xfrm>
            <a:off x="9569276" y="2620451"/>
            <a:ext cx="2476808" cy="1078160"/>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4">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11999996"/>
              <a:satOff val="0"/>
              <a:lumOff val="-30000"/>
              <a:alphaOff val="0"/>
            </a:schemeClr>
          </a:fillRef>
          <a:effectRef idx="2">
            <a:schemeClr val="accent3">
              <a:hueOff val="-11999996"/>
              <a:satOff val="0"/>
              <a:lumOff val="-30000"/>
              <a:alphaOff val="0"/>
            </a:schemeClr>
          </a:effectRef>
          <a:fontRef idx="minor">
            <a:schemeClr val="lt1"/>
          </a:fontRef>
        </p:style>
        <p:txBody>
          <a:bodyPr spcFirstLastPara="0" vert="horz" wrap="square" lIns="104324" tIns="104324" rIns="104324" bIns="104324" numCol="1" spcCol="1270" anchor="ctr" anchorCtr="0">
            <a:noAutofit/>
          </a:bodyPr>
          <a:lstStyle/>
          <a:p>
            <a:pPr marL="0" lvl="0" indent="0" algn="ctr" defTabSz="8001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On će proterati preostale narode (</a:t>
            </a:r>
            <a:r>
              <a:rPr lang="sr-Latn-RS" sz="2200" b="1" kern="1200" noProof="0" dirty="0" err="1">
                <a:effectLst>
                  <a:outerShdw blurRad="38100" dist="38100" dir="2700000" algn="tl">
                    <a:srgbClr val="000000">
                      <a:alpha val="43137"/>
                    </a:srgbClr>
                  </a:outerShdw>
                </a:effectLst>
              </a:rPr>
              <a:t>Jošua</a:t>
            </a:r>
            <a:r>
              <a:rPr lang="sr-Latn-RS" sz="2200" b="1" kern="1200" noProof="0" dirty="0">
                <a:effectLst>
                  <a:outerShdw blurRad="38100" dist="38100" dir="2700000" algn="tl">
                    <a:srgbClr val="000000">
                      <a:alpha val="43137"/>
                    </a:srgbClr>
                  </a:outerShdw>
                </a:effectLst>
              </a:rPr>
              <a:t> 23,5)</a:t>
            </a:r>
            <a:endParaRPr lang="sr-Latn-RS" sz="2200" kern="1200" noProof="0" dirty="0">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AF9ED16B-1F3C-B54C-8152-A82EB2D68D4C}"/>
              </a:ext>
            </a:extLst>
          </p:cNvPr>
          <p:cNvSpPr txBox="1"/>
          <p:nvPr/>
        </p:nvSpPr>
        <p:spPr>
          <a:xfrm>
            <a:off x="5738531" y="3698611"/>
            <a:ext cx="6449438" cy="1107996"/>
          </a:xfrm>
          <a:prstGeom prst="rect">
            <a:avLst/>
          </a:prstGeom>
          <a:noFill/>
        </p:spPr>
        <p:txBody>
          <a:bodyPr wrap="square" rtlCol="0">
            <a:spAutoFit/>
          </a:bodyPr>
          <a:lstStyle/>
          <a:p>
            <a:pPr>
              <a:spcBef>
                <a:spcPts val="600"/>
              </a:spcBef>
            </a:pPr>
            <a:r>
              <a:rPr lang="sr-Latn-RS" sz="2200" b="1" noProof="0" dirty="0"/>
              <a:t>Sve to (ono što je već bilo učinjeno i ono što je tek trebalo biti učinjeno) bilo je podložno jednom uslovu od strane Izraela: poslušnosti (</a:t>
            </a:r>
            <a:r>
              <a:rPr lang="sr-Latn-RS" sz="2200" b="1" noProof="0" dirty="0" err="1"/>
              <a:t>Jošua</a:t>
            </a:r>
            <a:r>
              <a:rPr lang="sr-Latn-RS" sz="2200" b="1" noProof="0" dirty="0"/>
              <a:t> 23,6).</a:t>
            </a:r>
          </a:p>
        </p:txBody>
      </p:sp>
      <p:pic>
        <p:nvPicPr>
          <p:cNvPr id="9" name="Imagen 8">
            <a:extLst>
              <a:ext uri="{FF2B5EF4-FFF2-40B4-BE49-F238E27FC236}">
                <a16:creationId xmlns:a16="http://schemas.microsoft.com/office/drawing/2014/main" id="{83A9E87D-E475-B43C-87D4-6DE3E196A48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45915" y="3575328"/>
            <a:ext cx="2237521" cy="3200399"/>
          </a:xfrm>
          <a:prstGeom prst="rect">
            <a:avLst/>
          </a:prstGeom>
          <a:ln w="38100" cap="sq">
            <a:solidFill>
              <a:srgbClr val="805824"/>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803805E7-ACF3-C453-82D7-6FBAEC4B7439}"/>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553923" y="3575328"/>
            <a:ext cx="3095603" cy="3200399"/>
          </a:xfrm>
          <a:prstGeom prst="roundRect">
            <a:avLst>
              <a:gd name="adj" fmla="val 550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id="{8D7C1793-564E-EF0F-F470-FD2AB84D8F22}"/>
              </a:ext>
            </a:extLst>
          </p:cNvPr>
          <p:cNvSpPr txBox="1"/>
          <p:nvPr/>
        </p:nvSpPr>
        <p:spPr>
          <a:xfrm>
            <a:off x="5754322" y="5817816"/>
            <a:ext cx="6437678" cy="1107996"/>
          </a:xfrm>
          <a:prstGeom prst="rect">
            <a:avLst/>
          </a:prstGeom>
          <a:noFill/>
        </p:spPr>
        <p:txBody>
          <a:bodyPr wrap="square">
            <a:spAutoFit/>
          </a:bodyPr>
          <a:lstStyle/>
          <a:p>
            <a:pPr>
              <a:spcBef>
                <a:spcPts val="600"/>
              </a:spcBef>
            </a:pPr>
            <a:r>
              <a:rPr lang="sr-Latn-RS" sz="2200" b="1" noProof="0" dirty="0"/>
              <a:t>Na nama je da nastavimo bitku i da se uzdamo u Duha Svetoga kako bismo živeli pobedonosnim životom (2. Kor. 10,3-5; </a:t>
            </a:r>
            <a:r>
              <a:rPr lang="sr-Latn-RS" sz="2200" b="1" noProof="0" dirty="0" err="1"/>
              <a:t>Ef</a:t>
            </a:r>
            <a:r>
              <a:rPr lang="sr-Latn-RS" sz="2200" b="1" noProof="0" dirty="0"/>
              <a:t>. 6,11-18).</a:t>
            </a:r>
          </a:p>
        </p:txBody>
      </p:sp>
      <p:sp>
        <p:nvSpPr>
          <p:cNvPr id="21" name="CuadroTexto 20">
            <a:extLst>
              <a:ext uri="{FF2B5EF4-FFF2-40B4-BE49-F238E27FC236}">
                <a16:creationId xmlns:a16="http://schemas.microsoft.com/office/drawing/2014/main" id="{D0F7B93B-23B9-F12A-3AA9-8F678E8B3FE1}"/>
              </a:ext>
            </a:extLst>
          </p:cNvPr>
          <p:cNvSpPr txBox="1"/>
          <p:nvPr/>
        </p:nvSpPr>
        <p:spPr>
          <a:xfrm>
            <a:off x="5754322" y="4806607"/>
            <a:ext cx="6433647" cy="1107996"/>
          </a:xfrm>
          <a:prstGeom prst="rect">
            <a:avLst/>
          </a:prstGeom>
          <a:noFill/>
        </p:spPr>
        <p:txBody>
          <a:bodyPr wrap="square">
            <a:spAutoFit/>
          </a:bodyPr>
          <a:lstStyle/>
          <a:p>
            <a:pPr>
              <a:spcBef>
                <a:spcPts val="600"/>
              </a:spcBef>
            </a:pPr>
            <a:r>
              <a:rPr lang="sr-Latn-RS" sz="2200" b="1" noProof="0" dirty="0"/>
              <a:t>Istorija Izraela je pouka za nas danas. Bog je već pobedio greh i dao nam je sigurnost spasenja kroz Isusovu žrtvu (Kol. 2,15).</a:t>
            </a:r>
          </a:p>
        </p:txBody>
      </p:sp>
    </p:spTree>
    <p:extLst>
      <p:ext uri="{BB962C8B-B14F-4D97-AF65-F5344CB8AC3E}">
        <p14:creationId xmlns:p14="http://schemas.microsoft.com/office/powerpoint/2010/main" val="269953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800" decel="100000"/>
                                        <p:tgtEl>
                                          <p:spTgt spid="8"/>
                                        </p:tgtEl>
                                      </p:cBhvr>
                                    </p:animEffect>
                                    <p:anim calcmode="lin" valueType="num">
                                      <p:cBhvr>
                                        <p:cTn id="27" dur="800" decel="100000" fill="hold"/>
                                        <p:tgtEl>
                                          <p:spTgt spid="8"/>
                                        </p:tgtEl>
                                        <p:attrNameLst>
                                          <p:attrName>style.rotation</p:attrName>
                                        </p:attrNameLst>
                                      </p:cBhvr>
                                      <p:tavLst>
                                        <p:tav tm="0">
                                          <p:val>
                                            <p:fltVal val="-90"/>
                                          </p:val>
                                        </p:tav>
                                        <p:tav tm="100000">
                                          <p:val>
                                            <p:fltVal val="0"/>
                                          </p:val>
                                        </p:tav>
                                      </p:tavLst>
                                    </p:anim>
                                    <p:anim calcmode="lin" valueType="num">
                                      <p:cBhvr>
                                        <p:cTn id="28" dur="800" decel="100000" fill="hold"/>
                                        <p:tgtEl>
                                          <p:spTgt spid="8"/>
                                        </p:tgtEl>
                                        <p:attrNameLst>
                                          <p:attrName>ppt_x</p:attrName>
                                        </p:attrNameLst>
                                      </p:cBhvr>
                                      <p:tavLst>
                                        <p:tav tm="0">
                                          <p:val>
                                            <p:strVal val="#ppt_x+0.4"/>
                                          </p:val>
                                        </p:tav>
                                        <p:tav tm="100000">
                                          <p:val>
                                            <p:strVal val="#ppt_x-0.05"/>
                                          </p:val>
                                        </p:tav>
                                      </p:tavLst>
                                    </p:anim>
                                    <p:anim calcmode="lin" valueType="num">
                                      <p:cBhvr>
                                        <p:cTn id="29" dur="800" decel="100000" fill="hold"/>
                                        <p:tgtEl>
                                          <p:spTgt spid="8"/>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32" presetID="3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800" decel="100000"/>
                                        <p:tgtEl>
                                          <p:spTgt spid="10"/>
                                        </p:tgtEl>
                                      </p:cBhvr>
                                    </p:animEffect>
                                    <p:anim calcmode="lin" valueType="num">
                                      <p:cBhvr>
                                        <p:cTn id="35" dur="800" decel="100000" fill="hold"/>
                                        <p:tgtEl>
                                          <p:spTgt spid="10"/>
                                        </p:tgtEl>
                                        <p:attrNameLst>
                                          <p:attrName>style.rotation</p:attrName>
                                        </p:attrNameLst>
                                      </p:cBhvr>
                                      <p:tavLst>
                                        <p:tav tm="0">
                                          <p:val>
                                            <p:fltVal val="-90"/>
                                          </p:val>
                                        </p:tav>
                                        <p:tav tm="100000">
                                          <p:val>
                                            <p:fltVal val="0"/>
                                          </p:val>
                                        </p:tav>
                                      </p:tavLst>
                                    </p:anim>
                                    <p:anim calcmode="lin" valueType="num">
                                      <p:cBhvr>
                                        <p:cTn id="36" dur="800" decel="100000" fill="hold"/>
                                        <p:tgtEl>
                                          <p:spTgt spid="10"/>
                                        </p:tgtEl>
                                        <p:attrNameLst>
                                          <p:attrName>ppt_x</p:attrName>
                                        </p:attrNameLst>
                                      </p:cBhvr>
                                      <p:tavLst>
                                        <p:tav tm="0">
                                          <p:val>
                                            <p:strVal val="#ppt_x+0.4"/>
                                          </p:val>
                                        </p:tav>
                                        <p:tav tm="100000">
                                          <p:val>
                                            <p:strVal val="#ppt_x-0.05"/>
                                          </p:val>
                                        </p:tav>
                                      </p:tavLst>
                                    </p:anim>
                                    <p:anim calcmode="lin" valueType="num">
                                      <p:cBhvr>
                                        <p:cTn id="37" dur="800" decel="100000" fill="hold"/>
                                        <p:tgtEl>
                                          <p:spTgt spid="1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par>
                          <p:cTn id="45" fill="hold">
                            <p:stCondLst>
                              <p:cond delay="500"/>
                            </p:stCondLst>
                            <p:childTnLst>
                              <p:par>
                                <p:cTn id="46" presetID="3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800" decel="100000"/>
                                        <p:tgtEl>
                                          <p:spTgt spid="13"/>
                                        </p:tgtEl>
                                      </p:cBhvr>
                                    </p:animEffect>
                                    <p:anim calcmode="lin" valueType="num">
                                      <p:cBhvr>
                                        <p:cTn id="49" dur="800" decel="100000" fill="hold"/>
                                        <p:tgtEl>
                                          <p:spTgt spid="13"/>
                                        </p:tgtEl>
                                        <p:attrNameLst>
                                          <p:attrName>style.rotation</p:attrName>
                                        </p:attrNameLst>
                                      </p:cBhvr>
                                      <p:tavLst>
                                        <p:tav tm="0">
                                          <p:val>
                                            <p:fltVal val="-90"/>
                                          </p:val>
                                        </p:tav>
                                        <p:tav tm="100000">
                                          <p:val>
                                            <p:fltVal val="0"/>
                                          </p:val>
                                        </p:tav>
                                      </p:tavLst>
                                    </p:anim>
                                    <p:anim calcmode="lin" valueType="num">
                                      <p:cBhvr>
                                        <p:cTn id="50" dur="800" decel="100000" fill="hold"/>
                                        <p:tgtEl>
                                          <p:spTgt spid="13"/>
                                        </p:tgtEl>
                                        <p:attrNameLst>
                                          <p:attrName>ppt_x</p:attrName>
                                        </p:attrNameLst>
                                      </p:cBhvr>
                                      <p:tavLst>
                                        <p:tav tm="0">
                                          <p:val>
                                            <p:strVal val="#ppt_x+0.4"/>
                                          </p:val>
                                        </p:tav>
                                        <p:tav tm="100000">
                                          <p:val>
                                            <p:strVal val="#ppt_x-0.05"/>
                                          </p:val>
                                        </p:tav>
                                      </p:tavLst>
                                    </p:anim>
                                    <p:anim calcmode="lin" valueType="num">
                                      <p:cBhvr>
                                        <p:cTn id="51" dur="800" decel="100000" fill="hold"/>
                                        <p:tgtEl>
                                          <p:spTgt spid="13"/>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54" presetID="3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800" decel="100000"/>
                                        <p:tgtEl>
                                          <p:spTgt spid="14"/>
                                        </p:tgtEl>
                                      </p:cBhvr>
                                    </p:animEffect>
                                    <p:anim calcmode="lin" valueType="num">
                                      <p:cBhvr>
                                        <p:cTn id="57" dur="800" decel="100000" fill="hold"/>
                                        <p:tgtEl>
                                          <p:spTgt spid="14"/>
                                        </p:tgtEl>
                                        <p:attrNameLst>
                                          <p:attrName>style.rotation</p:attrName>
                                        </p:attrNameLst>
                                      </p:cBhvr>
                                      <p:tavLst>
                                        <p:tav tm="0">
                                          <p:val>
                                            <p:fltVal val="-90"/>
                                          </p:val>
                                        </p:tav>
                                        <p:tav tm="100000">
                                          <p:val>
                                            <p:fltVal val="0"/>
                                          </p:val>
                                        </p:tav>
                                      </p:tavLst>
                                    </p:anim>
                                    <p:anim calcmode="lin" valueType="num">
                                      <p:cBhvr>
                                        <p:cTn id="58" dur="800" decel="100000" fill="hold"/>
                                        <p:tgtEl>
                                          <p:spTgt spid="14"/>
                                        </p:tgtEl>
                                        <p:attrNameLst>
                                          <p:attrName>ppt_x</p:attrName>
                                        </p:attrNameLst>
                                      </p:cBhvr>
                                      <p:tavLst>
                                        <p:tav tm="0">
                                          <p:val>
                                            <p:strVal val="#ppt_x+0.4"/>
                                          </p:val>
                                        </p:tav>
                                        <p:tav tm="100000">
                                          <p:val>
                                            <p:strVal val="#ppt_x-0.05"/>
                                          </p:val>
                                        </p:tav>
                                      </p:tavLst>
                                    </p:anim>
                                    <p:anim calcmode="lin" valueType="num">
                                      <p:cBhvr>
                                        <p:cTn id="59" dur="800" decel="100000" fill="hold"/>
                                        <p:tgtEl>
                                          <p:spTgt spid="14"/>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par>
                          <p:cTn id="67" fill="hold">
                            <p:stCondLst>
                              <p:cond delay="500"/>
                            </p:stCondLst>
                            <p:childTnLst>
                              <p:par>
                                <p:cTn id="68" presetID="30" presetClass="entr" presetSubtype="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800" decel="100000"/>
                                        <p:tgtEl>
                                          <p:spTgt spid="16"/>
                                        </p:tgtEl>
                                      </p:cBhvr>
                                    </p:animEffect>
                                    <p:anim calcmode="lin" valueType="num">
                                      <p:cBhvr>
                                        <p:cTn id="71" dur="800" decel="100000" fill="hold"/>
                                        <p:tgtEl>
                                          <p:spTgt spid="16"/>
                                        </p:tgtEl>
                                        <p:attrNameLst>
                                          <p:attrName>style.rotation</p:attrName>
                                        </p:attrNameLst>
                                      </p:cBhvr>
                                      <p:tavLst>
                                        <p:tav tm="0">
                                          <p:val>
                                            <p:fltVal val="-90"/>
                                          </p:val>
                                        </p:tav>
                                        <p:tav tm="100000">
                                          <p:val>
                                            <p:fltVal val="0"/>
                                          </p:val>
                                        </p:tav>
                                      </p:tavLst>
                                    </p:anim>
                                    <p:anim calcmode="lin" valueType="num">
                                      <p:cBhvr>
                                        <p:cTn id="72" dur="800" decel="100000" fill="hold"/>
                                        <p:tgtEl>
                                          <p:spTgt spid="16"/>
                                        </p:tgtEl>
                                        <p:attrNameLst>
                                          <p:attrName>ppt_x</p:attrName>
                                        </p:attrNameLst>
                                      </p:cBhvr>
                                      <p:tavLst>
                                        <p:tav tm="0">
                                          <p:val>
                                            <p:strVal val="#ppt_x+0.4"/>
                                          </p:val>
                                        </p:tav>
                                        <p:tav tm="100000">
                                          <p:val>
                                            <p:strVal val="#ppt_x-0.05"/>
                                          </p:val>
                                        </p:tav>
                                      </p:tavLst>
                                    </p:anim>
                                    <p:anim calcmode="lin" valueType="num">
                                      <p:cBhvr>
                                        <p:cTn id="73" dur="800" decel="100000" fill="hold"/>
                                        <p:tgtEl>
                                          <p:spTgt spid="16"/>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76" presetID="30"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800" decel="100000"/>
                                        <p:tgtEl>
                                          <p:spTgt spid="17"/>
                                        </p:tgtEl>
                                      </p:cBhvr>
                                    </p:animEffect>
                                    <p:anim calcmode="lin" valueType="num">
                                      <p:cBhvr>
                                        <p:cTn id="79" dur="800" decel="100000" fill="hold"/>
                                        <p:tgtEl>
                                          <p:spTgt spid="17"/>
                                        </p:tgtEl>
                                        <p:attrNameLst>
                                          <p:attrName>style.rotation</p:attrName>
                                        </p:attrNameLst>
                                      </p:cBhvr>
                                      <p:tavLst>
                                        <p:tav tm="0">
                                          <p:val>
                                            <p:fltVal val="-90"/>
                                          </p:val>
                                        </p:tav>
                                        <p:tav tm="100000">
                                          <p:val>
                                            <p:fltVal val="0"/>
                                          </p:val>
                                        </p:tav>
                                      </p:tavLst>
                                    </p:anim>
                                    <p:anim calcmode="lin" valueType="num">
                                      <p:cBhvr>
                                        <p:cTn id="80" dur="800" decel="100000" fill="hold"/>
                                        <p:tgtEl>
                                          <p:spTgt spid="17"/>
                                        </p:tgtEl>
                                        <p:attrNameLst>
                                          <p:attrName>ppt_x</p:attrName>
                                        </p:attrNameLst>
                                      </p:cBhvr>
                                      <p:tavLst>
                                        <p:tav tm="0">
                                          <p:val>
                                            <p:strVal val="#ppt_x+0.4"/>
                                          </p:val>
                                        </p:tav>
                                        <p:tav tm="100000">
                                          <p:val>
                                            <p:strVal val="#ppt_x-0.05"/>
                                          </p:val>
                                        </p:tav>
                                      </p:tavLst>
                                    </p:anim>
                                    <p:anim calcmode="lin" valueType="num">
                                      <p:cBhvr>
                                        <p:cTn id="81" dur="800" decel="100000" fill="hold"/>
                                        <p:tgtEl>
                                          <p:spTgt spid="17"/>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left)">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50" presetClass="entr" presetSubtype="0" decel="100000"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p:cTn id="93" dur="1000" fill="hold"/>
                                        <p:tgtEl>
                                          <p:spTgt spid="9"/>
                                        </p:tgtEl>
                                        <p:attrNameLst>
                                          <p:attrName>ppt_w</p:attrName>
                                        </p:attrNameLst>
                                      </p:cBhvr>
                                      <p:tavLst>
                                        <p:tav tm="0">
                                          <p:val>
                                            <p:strVal val="#ppt_w+.3"/>
                                          </p:val>
                                        </p:tav>
                                        <p:tav tm="100000">
                                          <p:val>
                                            <p:strVal val="#ppt_w"/>
                                          </p:val>
                                        </p:tav>
                                      </p:tavLst>
                                    </p:anim>
                                    <p:anim calcmode="lin" valueType="num">
                                      <p:cBhvr>
                                        <p:cTn id="94" dur="1000" fill="hold"/>
                                        <p:tgtEl>
                                          <p:spTgt spid="9"/>
                                        </p:tgtEl>
                                        <p:attrNameLst>
                                          <p:attrName>ppt_h</p:attrName>
                                        </p:attrNameLst>
                                      </p:cBhvr>
                                      <p:tavLst>
                                        <p:tav tm="0">
                                          <p:val>
                                            <p:strVal val="#ppt_h"/>
                                          </p:val>
                                        </p:tav>
                                        <p:tav tm="100000">
                                          <p:val>
                                            <p:strVal val="#ppt_h"/>
                                          </p:val>
                                        </p:tav>
                                      </p:tavLst>
                                    </p:anim>
                                    <p:animEffect transition="in" filter="fade">
                                      <p:cBhvr>
                                        <p:cTn id="95" dur="1000"/>
                                        <p:tgtEl>
                                          <p:spTgt spid="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left)">
                                      <p:cBhvr>
                                        <p:cTn id="99" dur="500"/>
                                        <p:tgtEl>
                                          <p:spTgt spid="21"/>
                                        </p:tgtEl>
                                      </p:cBhvr>
                                    </p:animEffect>
                                  </p:childTnLst>
                                </p:cTn>
                              </p:par>
                            </p:childTnLst>
                          </p:cTn>
                        </p:par>
                      </p:childTnLst>
                    </p:cTn>
                  </p:par>
                  <p:par>
                    <p:cTn id="100" fill="hold">
                      <p:stCondLst>
                        <p:cond delay="indefinite"/>
                      </p:stCondLst>
                      <p:childTnLst>
                        <p:par>
                          <p:cTn id="101" fill="hold">
                            <p:stCondLst>
                              <p:cond delay="0"/>
                            </p:stCondLst>
                            <p:childTnLst>
                              <p:par>
                                <p:cTn id="102" presetID="21" presetClass="entr" presetSubtype="1" fill="hold" nodeType="click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wheel(1)">
                                      <p:cBhvr>
                                        <p:cTn id="104" dur="750"/>
                                        <p:tgtEl>
                                          <p:spTgt spid="11"/>
                                        </p:tgtEl>
                                      </p:cBhvr>
                                    </p:animEffect>
                                  </p:childTnLst>
                                </p:cTn>
                              </p:par>
                            </p:childTnLst>
                          </p:cTn>
                        </p:par>
                        <p:par>
                          <p:cTn id="105" fill="hold">
                            <p:stCondLst>
                              <p:cond delay="750"/>
                            </p:stCondLst>
                            <p:childTnLst>
                              <p:par>
                                <p:cTn id="106" presetID="22" presetClass="entr" presetSubtype="8" fill="hold" grpId="0" nodeType="afterEffect">
                                  <p:stCondLst>
                                    <p:cond delay="0"/>
                                  </p:stCondLst>
                                  <p:childTnLst>
                                    <p:set>
                                      <p:cBhvr>
                                        <p:cTn id="107" dur="1" fill="hold">
                                          <p:stCondLst>
                                            <p:cond delay="0"/>
                                          </p:stCondLst>
                                        </p:cTn>
                                        <p:tgtEl>
                                          <p:spTgt spid="6"/>
                                        </p:tgtEl>
                                        <p:attrNameLst>
                                          <p:attrName>style.visibility</p:attrName>
                                        </p:attrNameLst>
                                      </p:cBhvr>
                                      <p:to>
                                        <p:strVal val="visible"/>
                                      </p:to>
                                    </p:set>
                                    <p:animEffect transition="in" filter="wipe(left)">
                                      <p:cBhvr>
                                        <p:cTn id="10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8" grpId="0" animBg="1"/>
      <p:bldP spid="10" grpId="0" animBg="1"/>
      <p:bldP spid="12" grpId="0" animBg="1"/>
      <p:bldP spid="13" grpId="0" animBg="1"/>
      <p:bldP spid="14" grpId="0" animBg="1"/>
      <p:bldP spid="15" grpId="0" animBg="1"/>
      <p:bldP spid="16" grpId="0" animBg="1"/>
      <p:bldP spid="17" grpId="0" animBg="1"/>
      <p:bldP spid="7" grpId="0"/>
      <p:bldP spid="6"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B231021-8DDC-739E-9F35-14E0487705FA}"/>
              </a:ext>
            </a:extLst>
          </p:cNvPr>
          <p:cNvSpPr txBox="1"/>
          <p:nvPr/>
        </p:nvSpPr>
        <p:spPr>
          <a:xfrm>
            <a:off x="2438291" y="0"/>
            <a:ext cx="7217901" cy="769441"/>
          </a:xfrm>
          <a:prstGeom prst="rect">
            <a:avLst/>
          </a:prstGeom>
          <a:noFill/>
        </p:spPr>
        <p:txBody>
          <a:bodyPr wrap="square">
            <a:spAutoFit/>
          </a:bodyPr>
          <a:lstStyle/>
          <a:p>
            <a:pPr algn="ctr"/>
            <a:r>
              <a:rPr lang="sr-Latn-RS" sz="4400" b="1" spc="50" noProof="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NAGRADA ZA VERNOST</a:t>
            </a:r>
          </a:p>
        </p:txBody>
      </p:sp>
      <p:sp>
        <p:nvSpPr>
          <p:cNvPr id="4" name="CuadroTexto 3">
            <a:extLst>
              <a:ext uri="{FF2B5EF4-FFF2-40B4-BE49-F238E27FC236}">
                <a16:creationId xmlns:a16="http://schemas.microsoft.com/office/drawing/2014/main" id="{BE9F49BA-AA94-566F-B478-A9A3044D40E7}"/>
              </a:ext>
            </a:extLst>
          </p:cNvPr>
          <p:cNvSpPr txBox="1"/>
          <p:nvPr/>
        </p:nvSpPr>
        <p:spPr>
          <a:xfrm>
            <a:off x="2419982" y="662285"/>
            <a:ext cx="7217901" cy="707886"/>
          </a:xfrm>
          <a:prstGeom prst="rect">
            <a:avLst/>
          </a:prstGeom>
          <a:noFill/>
        </p:spPr>
        <p:txBody>
          <a:bodyPr wrap="square">
            <a:spAutoFit/>
          </a:bodyPr>
          <a:lstStyle/>
          <a:p>
            <a:pPr algn="ctr"/>
            <a:r>
              <a:rPr lang="sr-Latn-RS" sz="2000" b="1" noProof="0"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„Jedan će od vas progoniti tisuću, jer </a:t>
            </a:r>
            <a:r>
              <a:rPr lang="sr-Latn-RS" sz="2000" b="1" noProof="0"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Jahve</a:t>
            </a:r>
            <a:r>
              <a:rPr lang="sr-Latn-RS" sz="2000" b="1" noProof="0"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Bog vaš, on se bori za vas, kao što vam je obećao.“ </a:t>
            </a:r>
            <a:r>
              <a:rPr lang="sr-Latn-RS" sz="1600" b="1" noProof="0"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sr-Latn-RS" sz="1600" b="1" noProof="0"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Jošua</a:t>
            </a:r>
            <a:r>
              <a:rPr lang="sr-Latn-RS" sz="1600" b="1" noProof="0"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23,10)</a:t>
            </a:r>
          </a:p>
        </p:txBody>
      </p:sp>
      <p:sp>
        <p:nvSpPr>
          <p:cNvPr id="5" name="CuadroTexto 4">
            <a:extLst>
              <a:ext uri="{FF2B5EF4-FFF2-40B4-BE49-F238E27FC236}">
                <a16:creationId xmlns:a16="http://schemas.microsoft.com/office/drawing/2014/main" id="{59117FBC-401C-48DF-4AFA-464794D5299A}"/>
              </a:ext>
            </a:extLst>
          </p:cNvPr>
          <p:cNvSpPr txBox="1"/>
          <p:nvPr/>
        </p:nvSpPr>
        <p:spPr>
          <a:xfrm>
            <a:off x="2535807" y="1272466"/>
            <a:ext cx="7120385" cy="1016881"/>
          </a:xfrm>
          <a:prstGeom prst="rect">
            <a:avLst/>
          </a:prstGeom>
          <a:noFill/>
        </p:spPr>
        <p:txBody>
          <a:bodyPr wrap="square" rtlCol="0">
            <a:spAutoFit/>
          </a:bodyPr>
          <a:lstStyle/>
          <a:p>
            <a:pPr>
              <a:lnSpc>
                <a:spcPts val="2300"/>
              </a:lnSpc>
              <a:spcBef>
                <a:spcPts val="600"/>
              </a:spcBef>
            </a:pPr>
            <a:r>
              <a:rPr lang="sr-Latn-RS" sz="2200" b="1" noProof="0" dirty="0"/>
              <a:t>Nagrada za Izraelovu vernost bila bi potpuna i apsolutna pobeda nad svim njegovim neprijateljima (</a:t>
            </a:r>
            <a:r>
              <a:rPr lang="sr-Latn-RS" sz="2200" b="1" noProof="0" dirty="0" err="1"/>
              <a:t>Jošua</a:t>
            </a:r>
            <a:r>
              <a:rPr lang="sr-Latn-RS" sz="2200" b="1" noProof="0" dirty="0"/>
              <a:t> 23,6.10).</a:t>
            </a:r>
          </a:p>
        </p:txBody>
      </p:sp>
      <p:graphicFrame>
        <p:nvGraphicFramePr>
          <p:cNvPr id="18" name="Diagrama 17">
            <a:extLst>
              <a:ext uri="{FF2B5EF4-FFF2-40B4-BE49-F238E27FC236}">
                <a16:creationId xmlns:a16="http://schemas.microsoft.com/office/drawing/2014/main" id="{1579B0EE-6D4F-B1C3-1CEA-819D0D5E3C02}"/>
              </a:ext>
            </a:extLst>
          </p:cNvPr>
          <p:cNvGraphicFramePr/>
          <p:nvPr>
            <p:extLst>
              <p:ext uri="{D42A27DB-BD31-4B8C-83A1-F6EECF244321}">
                <p14:modId xmlns:p14="http://schemas.microsoft.com/office/powerpoint/2010/main" val="770370887"/>
              </p:ext>
            </p:extLst>
          </p:nvPr>
        </p:nvGraphicFramePr>
        <p:xfrm>
          <a:off x="2505498" y="2764843"/>
          <a:ext cx="5582463" cy="2467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C263135-8936-AB4A-C0F8-E8B279AA3968}"/>
              </a:ext>
            </a:extLst>
          </p:cNvPr>
          <p:cNvSpPr txBox="1"/>
          <p:nvPr/>
        </p:nvSpPr>
        <p:spPr>
          <a:xfrm>
            <a:off x="0" y="6136208"/>
            <a:ext cx="8636676" cy="709105"/>
          </a:xfrm>
          <a:prstGeom prst="rect">
            <a:avLst/>
          </a:prstGeom>
          <a:noFill/>
        </p:spPr>
        <p:txBody>
          <a:bodyPr wrap="square" rtlCol="0">
            <a:spAutoFit/>
          </a:bodyPr>
          <a:lstStyle/>
          <a:p>
            <a:pPr>
              <a:lnSpc>
                <a:spcPts val="2300"/>
              </a:lnSpc>
              <a:spcBef>
                <a:spcPts val="600"/>
              </a:spcBef>
            </a:pPr>
            <a:r>
              <a:rPr lang="sr-Latn-RS" sz="2200" b="1" noProof="0" dirty="0"/>
              <a:t>Zato se nama </a:t>
            </a:r>
            <a:r>
              <a:rPr lang="sr-Latn-RS" sz="2200" b="1" dirty="0"/>
              <a:t>hrišćanima</a:t>
            </a:r>
            <a:r>
              <a:rPr lang="sr-Latn-RS" sz="2200" b="1" noProof="0" dirty="0"/>
              <a:t> savetuje da sledimo iste preporuke i da se ne ženimo nevernicima (2. Kor. 6,14-16).</a:t>
            </a:r>
          </a:p>
        </p:txBody>
      </p:sp>
      <p:pic>
        <p:nvPicPr>
          <p:cNvPr id="8" name="Imagen 7" descr="Imagen que contiene persona, tabla, mujer, hombre&#10;&#10;El contenido generado por IA puede ser incorrecto.">
            <a:extLst>
              <a:ext uri="{FF2B5EF4-FFF2-40B4-BE49-F238E27FC236}">
                <a16:creationId xmlns:a16="http://schemas.microsoft.com/office/drawing/2014/main" id="{4CA1221C-BBF5-6D01-19AC-330F2A6CC3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40474" y="187446"/>
            <a:ext cx="2310384" cy="2743200"/>
          </a:xfrm>
          <a:prstGeom prst="rect">
            <a:avLst/>
          </a:prstGeom>
          <a:ln w="88900" cap="sq" cmpd="thickThin">
            <a:solidFill>
              <a:schemeClr val="bg2">
                <a:lumMod val="25000"/>
              </a:schemeClr>
            </a:solidFill>
            <a:prstDash val="solid"/>
            <a:miter lim="800000"/>
          </a:ln>
          <a:effectLst>
            <a:innerShdw blurRad="76200">
              <a:srgbClr val="000000"/>
            </a:innerShdw>
          </a:effectLst>
        </p:spPr>
      </p:pic>
      <p:grpSp>
        <p:nvGrpSpPr>
          <p:cNvPr id="15" name="Grupo 14">
            <a:extLst>
              <a:ext uri="{FF2B5EF4-FFF2-40B4-BE49-F238E27FC236}">
                <a16:creationId xmlns:a16="http://schemas.microsoft.com/office/drawing/2014/main" id="{495F626A-65EC-3FE5-09F2-7DBE45F13783}"/>
              </a:ext>
            </a:extLst>
          </p:cNvPr>
          <p:cNvGrpSpPr/>
          <p:nvPr/>
        </p:nvGrpSpPr>
        <p:grpSpPr>
          <a:xfrm>
            <a:off x="8206539" y="3156473"/>
            <a:ext cx="3888828" cy="3602023"/>
            <a:chOff x="8131722" y="3288310"/>
            <a:chExt cx="3888828" cy="3602023"/>
          </a:xfrm>
          <a:effectLst>
            <a:outerShdw blurRad="63500" sx="102000" sy="102000" algn="ctr" rotWithShape="0">
              <a:prstClr val="black">
                <a:alpha val="40000"/>
              </a:prstClr>
            </a:outerShdw>
          </a:effectLst>
        </p:grpSpPr>
        <p:pic>
          <p:nvPicPr>
            <p:cNvPr id="10" name="Imagen 9" descr="Imagen que contiene persona, ropa, parado, mujer&#10;&#10;El contenido generado por IA puede ser incorrecto.">
              <a:extLst>
                <a:ext uri="{FF2B5EF4-FFF2-40B4-BE49-F238E27FC236}">
                  <a16:creationId xmlns:a16="http://schemas.microsoft.com/office/drawing/2014/main" id="{F453269C-7BD4-F17C-72DF-4F661037C70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31722" y="3288310"/>
              <a:ext cx="3888828" cy="2916621"/>
            </a:xfrm>
            <a:prstGeom prst="rect">
              <a:avLst/>
            </a:prstGeom>
          </p:spPr>
        </p:pic>
        <p:pic>
          <p:nvPicPr>
            <p:cNvPr id="14" name="Imagen 13">
              <a:extLst>
                <a:ext uri="{FF2B5EF4-FFF2-40B4-BE49-F238E27FC236}">
                  <a16:creationId xmlns:a16="http://schemas.microsoft.com/office/drawing/2014/main" id="{30F20389-FE6B-7827-5395-FFD7624ADC2C}"/>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8614624" y="5363689"/>
              <a:ext cx="3118782" cy="1526644"/>
            </a:xfrm>
            <a:prstGeom prst="rect">
              <a:avLst/>
            </a:prstGeom>
          </p:spPr>
        </p:pic>
      </p:grpSp>
      <p:pic>
        <p:nvPicPr>
          <p:cNvPr id="17" name="Imagen 16" descr="Imagen que contiene exterior, pasto, mujer, hombre&#10;&#10;El contenido generado por IA puede ser incorrecto.">
            <a:extLst>
              <a:ext uri="{FF2B5EF4-FFF2-40B4-BE49-F238E27FC236}">
                <a16:creationId xmlns:a16="http://schemas.microsoft.com/office/drawing/2014/main" id="{908B34CE-B4D6-EF59-5632-03370BDD184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86811" y="122004"/>
            <a:ext cx="2314862" cy="4968740"/>
          </a:xfrm>
          <a:prstGeom prst="rect">
            <a:avLst/>
          </a:prstGeom>
          <a:solidFill>
            <a:srgbClr val="FFFFFF">
              <a:shade val="85000"/>
            </a:srgbClr>
          </a:solidFill>
          <a:ln w="88900" cap="sq">
            <a:solidFill>
              <a:srgbClr val="FFFFFF"/>
            </a:solidFill>
            <a:miter lim="800000"/>
          </a:ln>
          <a:effectLst>
            <a:outerShdw blurRad="63500" sx="102000" sy="102000" algn="ctr" rotWithShape="0">
              <a:schemeClr val="accent1">
                <a:alpha val="40000"/>
              </a:schemeClr>
            </a:outerShdw>
          </a:effectLst>
          <a:scene3d>
            <a:camera prst="orthographicFront"/>
            <a:lightRig rig="twoPt" dir="t">
              <a:rot lat="0" lon="0" rev="7200000"/>
            </a:lightRig>
          </a:scene3d>
          <a:sp3d>
            <a:bevelT w="25400" h="19050"/>
            <a:contourClr>
              <a:srgbClr val="FFFFFF"/>
            </a:contourClr>
          </a:sp3d>
        </p:spPr>
      </p:pic>
      <p:sp>
        <p:nvSpPr>
          <p:cNvPr id="20" name="CuadroTexto 19">
            <a:extLst>
              <a:ext uri="{FF2B5EF4-FFF2-40B4-BE49-F238E27FC236}">
                <a16:creationId xmlns:a16="http://schemas.microsoft.com/office/drawing/2014/main" id="{7A8340F7-4E63-CF13-BFFD-54C1EDAC1E89}"/>
              </a:ext>
            </a:extLst>
          </p:cNvPr>
          <p:cNvSpPr txBox="1"/>
          <p:nvPr/>
        </p:nvSpPr>
        <p:spPr>
          <a:xfrm>
            <a:off x="0" y="5214100"/>
            <a:ext cx="8038681" cy="981615"/>
          </a:xfrm>
          <a:prstGeom prst="rect">
            <a:avLst/>
          </a:prstGeom>
          <a:noFill/>
        </p:spPr>
        <p:txBody>
          <a:bodyPr wrap="square">
            <a:spAutoFit/>
          </a:bodyPr>
          <a:lstStyle/>
          <a:p>
            <a:pPr>
              <a:lnSpc>
                <a:spcPts val="2300"/>
              </a:lnSpc>
              <a:spcBef>
                <a:spcPts val="600"/>
              </a:spcBef>
            </a:pPr>
            <a:r>
              <a:rPr lang="sr-Latn-RS" sz="2200" b="1" noProof="0" dirty="0"/>
              <a:t>Morali su održavati duhovnu čistoću. Ako bi se venčali sa stanovnicima, počeli bi govoriti o njihovim bogovima i na kraju bi ih obožavali. Tako je započeo Solomonov otpad (1. car 11,4).</a:t>
            </a:r>
          </a:p>
        </p:txBody>
      </p:sp>
      <p:sp>
        <p:nvSpPr>
          <p:cNvPr id="6" name="CuadroTexto 5">
            <a:extLst>
              <a:ext uri="{FF2B5EF4-FFF2-40B4-BE49-F238E27FC236}">
                <a16:creationId xmlns:a16="http://schemas.microsoft.com/office/drawing/2014/main" id="{43542E81-8128-4018-EAF7-8BEF33172B9B}"/>
              </a:ext>
            </a:extLst>
          </p:cNvPr>
          <p:cNvSpPr txBox="1"/>
          <p:nvPr/>
        </p:nvSpPr>
        <p:spPr>
          <a:xfrm>
            <a:off x="2554116" y="2135715"/>
            <a:ext cx="7102076" cy="709105"/>
          </a:xfrm>
          <a:prstGeom prst="rect">
            <a:avLst/>
          </a:prstGeom>
          <a:noFill/>
        </p:spPr>
        <p:txBody>
          <a:bodyPr wrap="square">
            <a:spAutoFit/>
          </a:bodyPr>
          <a:lstStyle/>
          <a:p>
            <a:pPr>
              <a:lnSpc>
                <a:spcPts val="2300"/>
              </a:lnSpc>
              <a:spcBef>
                <a:spcPts val="600"/>
              </a:spcBef>
            </a:pPr>
            <a:r>
              <a:rPr lang="sr-Latn-RS" sz="2200" b="1" noProof="0" dirty="0"/>
              <a:t>U vezi sa osvajanja </a:t>
            </a:r>
            <a:r>
              <a:rPr lang="sr-Latn-RS" sz="2200" b="1" noProof="0" dirty="0" err="1"/>
              <a:t>Hanana</a:t>
            </a:r>
            <a:r>
              <a:rPr lang="sr-Latn-RS" sz="2200" b="1" noProof="0" dirty="0"/>
              <a:t>, vernost Bogu morala se pokazati na tri vrlo specifična načina:</a:t>
            </a:r>
          </a:p>
        </p:txBody>
      </p:sp>
    </p:spTree>
    <p:extLst>
      <p:ext uri="{BB962C8B-B14F-4D97-AF65-F5344CB8AC3E}">
        <p14:creationId xmlns:p14="http://schemas.microsoft.com/office/powerpoint/2010/main" val="329115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900" decel="100000" fill="hold"/>
                                        <p:tgtEl>
                                          <p:spTgt spid="1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8">
                                            <p:graphicEl>
                                              <a:dgm id="{04504CCF-E609-403F-BDD7-9DC328702048}"/>
                                            </p:graphicEl>
                                          </p:spTgt>
                                        </p:tgtEl>
                                        <p:attrNameLst>
                                          <p:attrName>style.visibility</p:attrName>
                                        </p:attrNameLst>
                                      </p:cBhvr>
                                      <p:to>
                                        <p:strVal val="visible"/>
                                      </p:to>
                                    </p:set>
                                    <p:animEffect transition="in" filter="fade">
                                      <p:cBhvr>
                                        <p:cTn id="40" dur="1000"/>
                                        <p:tgtEl>
                                          <p:spTgt spid="18">
                                            <p:graphicEl>
                                              <a:dgm id="{04504CCF-E609-403F-BDD7-9DC328702048}"/>
                                            </p:graphicEl>
                                          </p:spTgt>
                                        </p:tgtEl>
                                      </p:cBhvr>
                                    </p:animEffect>
                                    <p:anim calcmode="lin" valueType="num">
                                      <p:cBhvr>
                                        <p:cTn id="41" dur="1000" fill="hold"/>
                                        <p:tgtEl>
                                          <p:spTgt spid="18">
                                            <p:graphicEl>
                                              <a:dgm id="{04504CCF-E609-403F-BDD7-9DC328702048}"/>
                                            </p:graphicEl>
                                          </p:spTgt>
                                        </p:tgtEl>
                                        <p:attrNameLst>
                                          <p:attrName>ppt_x</p:attrName>
                                        </p:attrNameLst>
                                      </p:cBhvr>
                                      <p:tavLst>
                                        <p:tav tm="0">
                                          <p:val>
                                            <p:strVal val="#ppt_x"/>
                                          </p:val>
                                        </p:tav>
                                        <p:tav tm="100000">
                                          <p:val>
                                            <p:strVal val="#ppt_x"/>
                                          </p:val>
                                        </p:tav>
                                      </p:tavLst>
                                    </p:anim>
                                    <p:anim calcmode="lin" valueType="num">
                                      <p:cBhvr>
                                        <p:cTn id="42" dur="1000" fill="hold"/>
                                        <p:tgtEl>
                                          <p:spTgt spid="18">
                                            <p:graphicEl>
                                              <a:dgm id="{04504CCF-E609-403F-BDD7-9DC328702048}"/>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8">
                                            <p:graphicEl>
                                              <a:dgm id="{4A2981D8-ED82-4DD0-9931-C7C413BEB15C}"/>
                                            </p:graphicEl>
                                          </p:spTgt>
                                        </p:tgtEl>
                                        <p:attrNameLst>
                                          <p:attrName>style.visibility</p:attrName>
                                        </p:attrNameLst>
                                      </p:cBhvr>
                                      <p:to>
                                        <p:strVal val="visible"/>
                                      </p:to>
                                    </p:set>
                                    <p:animEffect transition="in" filter="fade">
                                      <p:cBhvr>
                                        <p:cTn id="47" dur="1000"/>
                                        <p:tgtEl>
                                          <p:spTgt spid="18">
                                            <p:graphicEl>
                                              <a:dgm id="{4A2981D8-ED82-4DD0-9931-C7C413BEB15C}"/>
                                            </p:graphicEl>
                                          </p:spTgt>
                                        </p:tgtEl>
                                      </p:cBhvr>
                                    </p:animEffect>
                                    <p:anim calcmode="lin" valueType="num">
                                      <p:cBhvr>
                                        <p:cTn id="48" dur="1000" fill="hold"/>
                                        <p:tgtEl>
                                          <p:spTgt spid="18">
                                            <p:graphicEl>
                                              <a:dgm id="{4A2981D8-ED82-4DD0-9931-C7C413BEB15C}"/>
                                            </p:graphicEl>
                                          </p:spTgt>
                                        </p:tgtEl>
                                        <p:attrNameLst>
                                          <p:attrName>ppt_x</p:attrName>
                                        </p:attrNameLst>
                                      </p:cBhvr>
                                      <p:tavLst>
                                        <p:tav tm="0">
                                          <p:val>
                                            <p:strVal val="#ppt_x"/>
                                          </p:val>
                                        </p:tav>
                                        <p:tav tm="100000">
                                          <p:val>
                                            <p:strVal val="#ppt_x"/>
                                          </p:val>
                                        </p:tav>
                                      </p:tavLst>
                                    </p:anim>
                                    <p:anim calcmode="lin" valueType="num">
                                      <p:cBhvr>
                                        <p:cTn id="49" dur="1000" fill="hold"/>
                                        <p:tgtEl>
                                          <p:spTgt spid="18">
                                            <p:graphicEl>
                                              <a:dgm id="{4A2981D8-ED82-4DD0-9931-C7C413BEB15C}"/>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8">
                                            <p:graphicEl>
                                              <a:dgm id="{DE78BB78-5502-475E-AEAA-5E57266ABC73}"/>
                                            </p:graphicEl>
                                          </p:spTgt>
                                        </p:tgtEl>
                                        <p:attrNameLst>
                                          <p:attrName>style.visibility</p:attrName>
                                        </p:attrNameLst>
                                      </p:cBhvr>
                                      <p:to>
                                        <p:strVal val="visible"/>
                                      </p:to>
                                    </p:set>
                                    <p:animEffect transition="in" filter="fade">
                                      <p:cBhvr>
                                        <p:cTn id="54" dur="1000"/>
                                        <p:tgtEl>
                                          <p:spTgt spid="18">
                                            <p:graphicEl>
                                              <a:dgm id="{DE78BB78-5502-475E-AEAA-5E57266ABC73}"/>
                                            </p:graphicEl>
                                          </p:spTgt>
                                        </p:tgtEl>
                                      </p:cBhvr>
                                    </p:animEffect>
                                    <p:anim calcmode="lin" valueType="num">
                                      <p:cBhvr>
                                        <p:cTn id="55" dur="1000" fill="hold"/>
                                        <p:tgtEl>
                                          <p:spTgt spid="18">
                                            <p:graphicEl>
                                              <a:dgm id="{DE78BB78-5502-475E-AEAA-5E57266ABC73}"/>
                                            </p:graphicEl>
                                          </p:spTgt>
                                        </p:tgtEl>
                                        <p:attrNameLst>
                                          <p:attrName>ppt_x</p:attrName>
                                        </p:attrNameLst>
                                      </p:cBhvr>
                                      <p:tavLst>
                                        <p:tav tm="0">
                                          <p:val>
                                            <p:strVal val="#ppt_x"/>
                                          </p:val>
                                        </p:tav>
                                        <p:tav tm="100000">
                                          <p:val>
                                            <p:strVal val="#ppt_x"/>
                                          </p:val>
                                        </p:tav>
                                      </p:tavLst>
                                    </p:anim>
                                    <p:anim calcmode="lin" valueType="num">
                                      <p:cBhvr>
                                        <p:cTn id="56" dur="1000" fill="hold"/>
                                        <p:tgtEl>
                                          <p:spTgt spid="18">
                                            <p:graphicEl>
                                              <a:dgm id="{DE78BB78-5502-475E-AEAA-5E57266ABC7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randombar(vertical)">
                                      <p:cBhvr>
                                        <p:cTn id="71" dur="500"/>
                                        <p:tgtEl>
                                          <p:spTgt spid="15"/>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left)">
                                      <p:cBhvr>
                                        <p:cTn id="7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8" grpId="0">
        <p:bldSub>
          <a:bldDgm bld="one"/>
        </p:bldSub>
      </p:bldGraphic>
      <p:bldP spid="7" grpId="0"/>
      <p:bldP spid="20"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F3D2C390-649F-E2B1-C904-A058881F4E8B}"/>
              </a:ext>
            </a:extLst>
          </p:cNvPr>
          <p:cNvSpPr>
            <a:spLocks noGrp="1" noRot="1" noMove="1" noResize="1" noEditPoints="1" noAdjustHandles="1" noChangeArrowheads="1" noChangeShapeType="1"/>
          </p:cNvSpPr>
          <p:nvPr/>
        </p:nvSpPr>
        <p:spPr>
          <a:xfrm>
            <a:off x="0" y="-3868"/>
            <a:ext cx="12192000" cy="126936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r-Latn-RS" noProof="0" dirty="0"/>
          </a:p>
        </p:txBody>
      </p:sp>
      <p:sp>
        <p:nvSpPr>
          <p:cNvPr id="3" name="CuadroTexto 2">
            <a:extLst>
              <a:ext uri="{FF2B5EF4-FFF2-40B4-BE49-F238E27FC236}">
                <a16:creationId xmlns:a16="http://schemas.microsoft.com/office/drawing/2014/main" id="{0F9C5EC9-ADC8-3EE0-1B65-E4401BBFC404}"/>
              </a:ext>
            </a:extLst>
          </p:cNvPr>
          <p:cNvSpPr txBox="1"/>
          <p:nvPr/>
        </p:nvSpPr>
        <p:spPr>
          <a:xfrm>
            <a:off x="3668110" y="-56418"/>
            <a:ext cx="8523890" cy="646331"/>
          </a:xfrm>
          <a:prstGeom prst="rect">
            <a:avLst/>
          </a:prstGeom>
          <a:noFill/>
        </p:spPr>
        <p:txBody>
          <a:bodyPr wrap="square">
            <a:spAutoFit/>
          </a:bodyPr>
          <a:lstStyle/>
          <a:p>
            <a:pPr algn="ctr"/>
            <a:r>
              <a:rPr lang="sr-Latn-RS" sz="3600" b="1" spc="50" noProof="0" dirty="0">
                <a:ln w="0"/>
                <a:solidFill>
                  <a:schemeClr val="bg2"/>
                </a:solidFill>
                <a:effectLst>
                  <a:innerShdw blurRad="63500" dist="50800" dir="13500000">
                    <a:srgbClr val="000000">
                      <a:alpha val="50000"/>
                    </a:srgbClr>
                  </a:innerShdw>
                </a:effectLst>
              </a:rPr>
              <a:t>ŠTA MORAMO DA UČINIMO</a:t>
            </a:r>
          </a:p>
        </p:txBody>
      </p:sp>
      <p:sp>
        <p:nvSpPr>
          <p:cNvPr id="4" name="CuadroTexto 3">
            <a:extLst>
              <a:ext uri="{FF2B5EF4-FFF2-40B4-BE49-F238E27FC236}">
                <a16:creationId xmlns:a16="http://schemas.microsoft.com/office/drawing/2014/main" id="{9493BB83-5FA1-6CF8-161C-AF66AFDA872B}"/>
              </a:ext>
            </a:extLst>
          </p:cNvPr>
          <p:cNvSpPr txBox="1"/>
          <p:nvPr/>
        </p:nvSpPr>
        <p:spPr>
          <a:xfrm>
            <a:off x="4199112" y="580460"/>
            <a:ext cx="7992888" cy="707886"/>
          </a:xfrm>
          <a:prstGeom prst="rect">
            <a:avLst/>
          </a:prstGeom>
          <a:noFill/>
        </p:spPr>
        <p:txBody>
          <a:bodyPr wrap="square">
            <a:spAutoFit/>
          </a:bodyPr>
          <a:lstStyle/>
          <a:p>
            <a:pPr algn="ctr"/>
            <a:r>
              <a:rPr lang="sr-Latn-RS" sz="2000" b="1" noProof="0" dirty="0">
                <a:solidFill>
                  <a:schemeClr val="accent6">
                    <a:lumMod val="75000"/>
                  </a:schemeClr>
                </a:solidFill>
                <a:latin typeface="Comic Sans MS" panose="030F0702030302020204" pitchFamily="66" charset="0"/>
              </a:rPr>
              <a:t>„Zato čini sve što je u tvojoj moći da ljubiš Gospoda, Boga svoga“ </a:t>
            </a:r>
            <a:r>
              <a:rPr lang="sr-Latn-RS" sz="1600" b="1" noProof="0" dirty="0">
                <a:solidFill>
                  <a:schemeClr val="accent6">
                    <a:lumMod val="75000"/>
                  </a:schemeClr>
                </a:solidFill>
                <a:latin typeface="Comic Sans MS" panose="030F0702030302020204" pitchFamily="66" charset="0"/>
              </a:rPr>
              <a:t>(</a:t>
            </a:r>
            <a:r>
              <a:rPr lang="sr-Latn-RS" sz="1600" b="1" noProof="0" dirty="0" err="1">
                <a:solidFill>
                  <a:schemeClr val="accent6">
                    <a:lumMod val="75000"/>
                  </a:schemeClr>
                </a:solidFill>
                <a:latin typeface="Comic Sans MS" panose="030F0702030302020204" pitchFamily="66" charset="0"/>
              </a:rPr>
              <a:t>Jošua</a:t>
            </a:r>
            <a:r>
              <a:rPr lang="sr-Latn-RS" sz="1600" b="1" noProof="0" dirty="0">
                <a:solidFill>
                  <a:schemeClr val="accent6">
                    <a:lumMod val="75000"/>
                  </a:schemeClr>
                </a:solidFill>
                <a:latin typeface="Comic Sans MS" panose="030F0702030302020204" pitchFamily="66" charset="0"/>
              </a:rPr>
              <a:t> 23,11)</a:t>
            </a:r>
            <a:endParaRPr lang="sr-Latn-RS" sz="2000" b="1" noProof="0" dirty="0">
              <a:solidFill>
                <a:schemeClr val="accent6">
                  <a:lumMod val="75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BA646E4D-1D58-007A-E9CE-2C4F6E5453BB}"/>
              </a:ext>
            </a:extLst>
          </p:cNvPr>
          <p:cNvSpPr txBox="1"/>
          <p:nvPr/>
        </p:nvSpPr>
        <p:spPr>
          <a:xfrm>
            <a:off x="4275668" y="1265758"/>
            <a:ext cx="5584153" cy="1107996"/>
          </a:xfrm>
          <a:prstGeom prst="rect">
            <a:avLst/>
          </a:prstGeom>
          <a:noFill/>
        </p:spPr>
        <p:txBody>
          <a:bodyPr wrap="square" rtlCol="0">
            <a:spAutoFit/>
          </a:bodyPr>
          <a:lstStyle/>
          <a:p>
            <a:pPr>
              <a:spcBef>
                <a:spcPts val="600"/>
              </a:spcBef>
            </a:pPr>
            <a:r>
              <a:rPr lang="sr-Latn-RS" sz="2200" b="1" noProof="0" dirty="0"/>
              <a:t>Bez sumnje možemo reći da se glavna misao </a:t>
            </a:r>
            <a:r>
              <a:rPr lang="sr-Latn-RS" sz="2200" b="1" noProof="0" dirty="0" err="1"/>
              <a:t>Jošuinog</a:t>
            </a:r>
            <a:r>
              <a:rPr lang="sr-Latn-RS" sz="2200" b="1" noProof="0" dirty="0"/>
              <a:t> govora nalazi u stihu 11. -ljubiti Boga.</a:t>
            </a:r>
          </a:p>
        </p:txBody>
      </p:sp>
      <p:pic>
        <p:nvPicPr>
          <p:cNvPr id="12" name="Imagen 11" descr="Imagen que contiene Interfaz de usuario gráfica&#10;&#10;El contenido generado por IA puede ser incorrecto.">
            <a:extLst>
              <a:ext uri="{FF2B5EF4-FFF2-40B4-BE49-F238E27FC236}">
                <a16:creationId xmlns:a16="http://schemas.microsoft.com/office/drawing/2014/main" id="{C0422705-8083-6622-472D-09D2F06E14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819" y="2961428"/>
            <a:ext cx="2983552" cy="3796840"/>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par de personas de pie sobre pasto&#10;&#10;El contenido generado por IA puede ser incorrecto.">
            <a:extLst>
              <a:ext uri="{FF2B5EF4-FFF2-40B4-BE49-F238E27FC236}">
                <a16:creationId xmlns:a16="http://schemas.microsoft.com/office/drawing/2014/main" id="{EE414ED2-1935-E41F-A7ED-29F11F82CFE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819" y="112524"/>
            <a:ext cx="4099796" cy="2694340"/>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90FE6017-1A94-7B77-498D-2EF620E6C7D7}"/>
              </a:ext>
            </a:extLst>
          </p:cNvPr>
          <p:cNvSpPr txBox="1"/>
          <p:nvPr/>
        </p:nvSpPr>
        <p:spPr>
          <a:xfrm>
            <a:off x="3247842" y="3297602"/>
            <a:ext cx="6611979" cy="769441"/>
          </a:xfrm>
          <a:prstGeom prst="rect">
            <a:avLst/>
          </a:prstGeom>
          <a:noFill/>
        </p:spPr>
        <p:txBody>
          <a:bodyPr wrap="square">
            <a:spAutoFit/>
          </a:bodyPr>
          <a:lstStyle/>
          <a:p>
            <a:pPr>
              <a:spcBef>
                <a:spcPts val="600"/>
              </a:spcBef>
            </a:pPr>
            <a:r>
              <a:rPr lang="sr-Latn-RS" sz="2200" b="1" noProof="0" dirty="0"/>
              <a:t>Osim toga, </a:t>
            </a:r>
            <a:r>
              <a:rPr lang="sr-Latn-RS" sz="2200" b="1" noProof="0" dirty="0" err="1"/>
              <a:t>Jošua</a:t>
            </a:r>
            <a:r>
              <a:rPr lang="sr-Latn-RS" sz="2200" b="1" noProof="0" dirty="0"/>
              <a:t> predlaže podsticaj za negovanje te ljubavi: Božju vernost (</a:t>
            </a:r>
            <a:r>
              <a:rPr lang="sr-Latn-RS" sz="2200" b="1" noProof="0" dirty="0" err="1"/>
              <a:t>Jošua</a:t>
            </a:r>
            <a:r>
              <a:rPr lang="sr-Latn-RS" sz="2200" b="1" noProof="0" dirty="0"/>
              <a:t> 23,14).</a:t>
            </a:r>
          </a:p>
        </p:txBody>
      </p:sp>
      <p:sp>
        <p:nvSpPr>
          <p:cNvPr id="18" name="CuadroTexto 17">
            <a:extLst>
              <a:ext uri="{FF2B5EF4-FFF2-40B4-BE49-F238E27FC236}">
                <a16:creationId xmlns:a16="http://schemas.microsoft.com/office/drawing/2014/main" id="{A6787A70-9098-FF32-4880-55E2976E2732}"/>
              </a:ext>
            </a:extLst>
          </p:cNvPr>
          <p:cNvSpPr txBox="1"/>
          <p:nvPr/>
        </p:nvSpPr>
        <p:spPr>
          <a:xfrm>
            <a:off x="3247842" y="4005747"/>
            <a:ext cx="6611979" cy="769441"/>
          </a:xfrm>
          <a:prstGeom prst="rect">
            <a:avLst/>
          </a:prstGeom>
          <a:noFill/>
        </p:spPr>
        <p:txBody>
          <a:bodyPr wrap="square">
            <a:spAutoFit/>
          </a:bodyPr>
          <a:lstStyle/>
          <a:p>
            <a:pPr>
              <a:spcBef>
                <a:spcPts val="600"/>
              </a:spcBef>
            </a:pPr>
            <a:r>
              <a:rPr lang="sr-Latn-RS" sz="2200" b="1" noProof="0" dirty="0"/>
              <a:t>Danas imamo još veći podsticaj: Isusov primer (</a:t>
            </a:r>
            <a:r>
              <a:rPr lang="sr-Latn-RS" sz="2200" b="1" noProof="0" dirty="0" err="1"/>
              <a:t>Jn</a:t>
            </a:r>
            <a:r>
              <a:rPr lang="sr-Latn-RS" sz="2200" b="1" noProof="0" dirty="0"/>
              <a:t> 13,34).</a:t>
            </a:r>
          </a:p>
        </p:txBody>
      </p:sp>
      <p:sp>
        <p:nvSpPr>
          <p:cNvPr id="20" name="CuadroTexto 19">
            <a:extLst>
              <a:ext uri="{FF2B5EF4-FFF2-40B4-BE49-F238E27FC236}">
                <a16:creationId xmlns:a16="http://schemas.microsoft.com/office/drawing/2014/main" id="{8BBD9EB7-2781-53FA-A6C1-5E609C254642}"/>
              </a:ext>
            </a:extLst>
          </p:cNvPr>
          <p:cNvSpPr txBox="1"/>
          <p:nvPr/>
        </p:nvSpPr>
        <p:spPr>
          <a:xfrm>
            <a:off x="3246761" y="4713892"/>
            <a:ext cx="6454723" cy="769441"/>
          </a:xfrm>
          <a:prstGeom prst="rect">
            <a:avLst/>
          </a:prstGeom>
          <a:noFill/>
        </p:spPr>
        <p:txBody>
          <a:bodyPr wrap="square">
            <a:spAutoFit/>
          </a:bodyPr>
          <a:lstStyle/>
          <a:p>
            <a:pPr>
              <a:spcBef>
                <a:spcPts val="600"/>
              </a:spcBef>
            </a:pPr>
            <a:r>
              <a:rPr lang="sr-Latn-RS" sz="2200" b="1" noProof="0" dirty="0"/>
              <a:t>Bog želi da stupi u blizak i ličan odnos sa svakom osobom koja odgovori na Njegovu ljubav.</a:t>
            </a:r>
          </a:p>
        </p:txBody>
      </p:sp>
      <p:sp>
        <p:nvSpPr>
          <p:cNvPr id="22" name="CuadroTexto 21">
            <a:extLst>
              <a:ext uri="{FF2B5EF4-FFF2-40B4-BE49-F238E27FC236}">
                <a16:creationId xmlns:a16="http://schemas.microsoft.com/office/drawing/2014/main" id="{F2CC6260-BFE9-59C0-3EE1-90C95AA305D9}"/>
              </a:ext>
            </a:extLst>
          </p:cNvPr>
          <p:cNvSpPr txBox="1"/>
          <p:nvPr/>
        </p:nvSpPr>
        <p:spPr>
          <a:xfrm>
            <a:off x="4270735" y="2281680"/>
            <a:ext cx="5584153" cy="1107996"/>
          </a:xfrm>
          <a:prstGeom prst="rect">
            <a:avLst/>
          </a:prstGeom>
          <a:noFill/>
        </p:spPr>
        <p:txBody>
          <a:bodyPr wrap="square">
            <a:spAutoFit/>
          </a:bodyPr>
          <a:lstStyle/>
          <a:p>
            <a:pPr>
              <a:spcBef>
                <a:spcPts val="600"/>
              </a:spcBef>
            </a:pPr>
            <a:r>
              <a:rPr lang="sr-Latn-RS" sz="2200" b="1" noProof="0" dirty="0"/>
              <a:t>Izrael je morao pokazati svoju ljubav time što nije voleo druge bogove, što bi im nanelo ozbiljnu štetu (</a:t>
            </a:r>
            <a:r>
              <a:rPr lang="sr-Latn-RS" sz="2200" b="1" noProof="0" dirty="0" err="1"/>
              <a:t>Jošua</a:t>
            </a:r>
            <a:r>
              <a:rPr lang="sr-Latn-RS" sz="2200" b="1" noProof="0" dirty="0"/>
              <a:t> 23,12-13).</a:t>
            </a:r>
          </a:p>
        </p:txBody>
      </p:sp>
      <p:pic>
        <p:nvPicPr>
          <p:cNvPr id="24" name="Imagen 23" descr="Un dibujo de una persona&#10;&#10;El contenido generado por IA puede ser incorrecto.">
            <a:extLst>
              <a:ext uri="{FF2B5EF4-FFF2-40B4-BE49-F238E27FC236}">
                <a16:creationId xmlns:a16="http://schemas.microsoft.com/office/drawing/2014/main" id="{69F3C2DD-FC23-EA2D-7DDE-933FCB731C8F}"/>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849955" y="1407872"/>
            <a:ext cx="2226226" cy="3780889"/>
          </a:xfrm>
          <a:prstGeom prst="round2DiagRect">
            <a:avLst>
              <a:gd name="adj1" fmla="val 16667"/>
              <a:gd name="adj2" fmla="val 0"/>
            </a:avLst>
          </a:prstGeom>
          <a:ln w="38100" cap="sq">
            <a:solidFill>
              <a:srgbClr val="F1E2B9"/>
            </a:solidFill>
            <a:miter lim="800000"/>
          </a:ln>
          <a:effectLst>
            <a:outerShdw blurRad="254000" algn="tl" rotWithShape="0">
              <a:srgbClr val="000000">
                <a:alpha val="43000"/>
              </a:srgbClr>
            </a:outerShdw>
          </a:effectLst>
        </p:spPr>
      </p:pic>
      <p:sp>
        <p:nvSpPr>
          <p:cNvPr id="26" name="CuadroTexto 25">
            <a:extLst>
              <a:ext uri="{FF2B5EF4-FFF2-40B4-BE49-F238E27FC236}">
                <a16:creationId xmlns:a16="http://schemas.microsoft.com/office/drawing/2014/main" id="{55D5C661-8211-E7E4-9717-CC2A6BE39482}"/>
              </a:ext>
            </a:extLst>
          </p:cNvPr>
          <p:cNvSpPr txBox="1"/>
          <p:nvPr/>
        </p:nvSpPr>
        <p:spPr>
          <a:xfrm>
            <a:off x="3246760" y="5422037"/>
            <a:ext cx="4278301" cy="1446550"/>
          </a:xfrm>
          <a:prstGeom prst="rect">
            <a:avLst/>
          </a:prstGeom>
          <a:noFill/>
        </p:spPr>
        <p:txBody>
          <a:bodyPr wrap="square">
            <a:spAutoFit/>
          </a:bodyPr>
          <a:lstStyle/>
          <a:p>
            <a:pPr>
              <a:spcBef>
                <a:spcPts val="600"/>
              </a:spcBef>
            </a:pPr>
            <a:r>
              <a:rPr lang="sr-Latn-RS" sz="2200" b="1" noProof="0" dirty="0"/>
              <a:t>Posledično, Njegova ljubav prema svima predstavlja okvir za pokazivanje naše dobrovoljne i uzajamne ljubavi.</a:t>
            </a:r>
          </a:p>
        </p:txBody>
      </p:sp>
      <p:pic>
        <p:nvPicPr>
          <p:cNvPr id="28" name="Imagen 27" descr="Dibujo de una persona&#10;&#10;El contenido generado por IA puede ser incorrecto.">
            <a:extLst>
              <a:ext uri="{FF2B5EF4-FFF2-40B4-BE49-F238E27FC236}">
                <a16:creationId xmlns:a16="http://schemas.microsoft.com/office/drawing/2014/main" id="{EF1F7324-C17E-7CBF-C255-B1FA9979919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7312326" y="5421778"/>
            <a:ext cx="4763855" cy="1337476"/>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6369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par>
                                <p:cTn id="20" presetID="31"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fltVal val="0"/>
                                          </p:val>
                                        </p:tav>
                                        <p:tav tm="100000">
                                          <p:val>
                                            <p:strVal val="#ppt_w"/>
                                          </p:val>
                                        </p:tav>
                                      </p:tavLst>
                                    </p:anim>
                                    <p:anim calcmode="lin" valueType="num">
                                      <p:cBhvr>
                                        <p:cTn id="23" dur="1000" fill="hold"/>
                                        <p:tgtEl>
                                          <p:spTgt spid="24"/>
                                        </p:tgtEl>
                                        <p:attrNameLst>
                                          <p:attrName>ppt_h</p:attrName>
                                        </p:attrNameLst>
                                      </p:cBhvr>
                                      <p:tavLst>
                                        <p:tav tm="0">
                                          <p:val>
                                            <p:fltVal val="0"/>
                                          </p:val>
                                        </p:tav>
                                        <p:tav tm="100000">
                                          <p:val>
                                            <p:strVal val="#ppt_h"/>
                                          </p:val>
                                        </p:tav>
                                      </p:tavLst>
                                    </p:anim>
                                    <p:anim calcmode="lin" valueType="num">
                                      <p:cBhvr>
                                        <p:cTn id="24" dur="1000" fill="hold"/>
                                        <p:tgtEl>
                                          <p:spTgt spid="24"/>
                                        </p:tgtEl>
                                        <p:attrNameLst>
                                          <p:attrName>style.rotation</p:attrName>
                                        </p:attrNameLst>
                                      </p:cBhvr>
                                      <p:tavLst>
                                        <p:tav tm="0">
                                          <p:val>
                                            <p:fltVal val="90"/>
                                          </p:val>
                                        </p:tav>
                                        <p:tav tm="100000">
                                          <p:val>
                                            <p:fltVal val="0"/>
                                          </p:val>
                                        </p:tav>
                                      </p:tavLst>
                                    </p:anim>
                                    <p:animEffect transition="in" filter="fade">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heel(8)">
                                      <p:cBhvr>
                                        <p:cTn id="45" dur="750"/>
                                        <p:tgtEl>
                                          <p:spTgt spid="14"/>
                                        </p:tgtEl>
                                      </p:cBhvr>
                                    </p:animEffect>
                                  </p:childTnLst>
                                </p:cTn>
                              </p:par>
                            </p:childTnLst>
                          </p:cTn>
                        </p:par>
                        <p:par>
                          <p:cTn id="46" fill="hold">
                            <p:stCondLst>
                              <p:cond delay="75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7" dur="1000" fill="hold"/>
                                        <p:tgtEl>
                                          <p:spTgt spid="12"/>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2"/>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37"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outVertical)">
                                      <p:cBhvr>
                                        <p:cTn id="70" dur="500"/>
                                        <p:tgtEl>
                                          <p:spTgt spid="28"/>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18" grpId="0"/>
      <p:bldP spid="20" grpId="0"/>
      <p:bldP spid="22" grpId="0"/>
      <p:bldP spid="26"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810</TotalTime>
  <Words>2127</Words>
  <Application>Microsoft Office PowerPoint</Application>
  <PresentationFormat>Panorámica</PresentationFormat>
  <Paragraphs>104</Paragraphs>
  <Slides>16</Slides>
  <Notes>7</Notes>
  <HiddenSlides>0</HiddenSlides>
  <MMClips>0</MMClips>
  <ScaleCrop>false</ScaleCrop>
  <HeadingPairs>
    <vt:vector size="6" baseType="variant">
      <vt:variant>
        <vt:lpstr>Fuentes usadas</vt:lpstr>
      </vt:variant>
      <vt:variant>
        <vt:i4>12</vt:i4>
      </vt:variant>
      <vt:variant>
        <vt:lpstr>Tema</vt:lpstr>
      </vt:variant>
      <vt:variant>
        <vt:i4>5</vt:i4>
      </vt:variant>
      <vt:variant>
        <vt:lpstr>Títulos de diapositiva</vt:lpstr>
      </vt:variant>
      <vt:variant>
        <vt:i4>16</vt:i4>
      </vt:variant>
    </vt:vector>
  </HeadingPairs>
  <TitlesOfParts>
    <vt:vector size="33" baseType="lpstr">
      <vt:lpstr>Arial</vt:lpstr>
      <vt:lpstr>Aptos</vt:lpstr>
      <vt:lpstr>Britannic Bold</vt:lpstr>
      <vt:lpstr>Bodoni MT Poster Compressed</vt:lpstr>
      <vt:lpstr>Constantia</vt:lpstr>
      <vt:lpstr>Impact</vt:lpstr>
      <vt:lpstr>Gill Sans MT Ext Condensed Bold</vt:lpstr>
      <vt:lpstr>Comic Sans MS</vt:lpstr>
      <vt:lpstr>Times New Roman</vt:lpstr>
      <vt:lpstr>Arial Narrow</vt:lpstr>
      <vt:lpstr>Aptos Display</vt:lpstr>
      <vt:lpstr>Calibri</vt:lpstr>
      <vt:lpstr>Tema de Office</vt:lpstr>
      <vt:lpstr>1_Tema de Office</vt:lpstr>
      <vt:lpstr>3_Default Design</vt:lpstr>
      <vt:lpstr>5_Default Design</vt:lpstr>
      <vt:lpstr>6_Default Design</vt:lpstr>
      <vt:lpstr>Presentación de PowerPoint</vt:lpstr>
      <vt:lpstr>Upamtite stih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66</cp:revision>
  <dcterms:created xsi:type="dcterms:W3CDTF">2025-11-21T08:17:24Z</dcterms:created>
  <dcterms:modified xsi:type="dcterms:W3CDTF">2025-12-02T20:40:02Z</dcterms:modified>
</cp:coreProperties>
</file>