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396" r:id="rId6"/>
    <p:sldId id="388" r:id="rId7"/>
    <p:sldId id="478" r:id="rId8"/>
    <p:sldId id="321" r:id="rId9"/>
    <p:sldId id="257" r:id="rId10"/>
    <p:sldId id="258" r:id="rId11"/>
    <p:sldId id="259" r:id="rId12"/>
    <p:sldId id="260" r:id="rId13"/>
    <p:sldId id="320" r:id="rId14"/>
    <p:sldId id="318" r:id="rId15"/>
    <p:sldId id="263" r:id="rId16"/>
    <p:sldId id="264" r:id="rId17"/>
    <p:sldId id="317" r:id="rId18"/>
    <p:sldId id="479" r:id="rId19"/>
    <p:sldId id="408" r:id="rId20"/>
    <p:sldId id="390" r:id="rId21"/>
    <p:sldId id="480"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00E668"/>
    <a:srgbClr val="00D25F"/>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31" autoAdjust="0"/>
  </p:normalViewPr>
  <p:slideViewPr>
    <p:cSldViewPr snapToGrid="0">
      <p:cViewPr varScale="1">
        <p:scale>
          <a:sx n="31" d="100"/>
          <a:sy n="31" d="100"/>
        </p:scale>
        <p:origin x="126" y="15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sr-Latn-RS" sz="2200" b="1" noProof="0" dirty="0">
              <a:solidFill>
                <a:schemeClr val="bg1"/>
              </a:solidFill>
              <a:effectLst>
                <a:outerShdw blurRad="38100" dist="38100" dir="2700000" algn="tl">
                  <a:srgbClr val="000000">
                    <a:alpha val="43137"/>
                  </a:srgbClr>
                </a:outerShdw>
              </a:effectLst>
            </a:rPr>
            <a:t>Otići</a:t>
          </a:r>
        </a:p>
      </dgm:t>
    </dgm:pt>
    <dgm:pt modelId="{51D7B3A9-D3B4-46E0-A9BD-AA0E168EECB8}" type="parTrans" cxnId="{B14C3F3F-9BF0-4277-8A2C-FE258C3BC057}">
      <dgm:prSet/>
      <dgm:spPr/>
      <dgm:t>
        <a:bodyPr/>
        <a:lstStyle/>
        <a:p>
          <a:endParaRPr lang="es-ES" sz="22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sr-Latn-RS" sz="2200" b="1" noProof="0" dirty="0">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sr-Latn-RS" sz="2200" b="1" noProof="0" dirty="0">
              <a:solidFill>
                <a:schemeClr val="tx1"/>
              </a:solidFill>
            </a:rPr>
            <a:t>Biti s Hristom</a:t>
          </a:r>
        </a:p>
      </dgm:t>
    </dgm:pt>
    <dgm:pt modelId="{5E2FBC21-14F9-4AF7-A3DC-65AF3BAFE9C4}" type="parTrans" cxnId="{20B5B77C-24AC-4823-B096-ADF10D3502B6}">
      <dgm:prSet/>
      <dgm:spPr/>
      <dgm:t>
        <a:bodyPr/>
        <a:lstStyle/>
        <a:p>
          <a:endParaRPr lang="es-ES" sz="2200" b="1">
            <a:solidFill>
              <a:schemeClr val="tx1"/>
            </a:solidFill>
          </a:endParaRPr>
        </a:p>
      </dgm:t>
    </dgm:pt>
    <dgm:pt modelId="{C93B6163-EDF2-4FCA-AC0A-4BBDDF77FD4B}" type="sibTrans" cxnId="{20B5B77C-24AC-4823-B096-ADF10D3502B6}">
      <dgm:prSet custT="1"/>
      <dgm:spPr/>
      <dgm:t>
        <a:bodyPr/>
        <a:lstStyle/>
        <a:p>
          <a:endParaRPr lang="es-ES" sz="22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sr-Latn-RS" sz="2200" b="1" noProof="0" dirty="0">
              <a:solidFill>
                <a:schemeClr val="bg1"/>
              </a:solidFill>
              <a:effectLst>
                <a:outerShdw blurRad="38100" dist="38100" dir="2700000" algn="tl">
                  <a:srgbClr val="000000">
                    <a:alpha val="43137"/>
                  </a:srgbClr>
                </a:outerShdw>
              </a:effectLst>
            </a:rPr>
            <a:t>Ostati</a:t>
          </a:r>
        </a:p>
      </dgm:t>
    </dgm:pt>
    <dgm:pt modelId="{51D7B3A9-D3B4-46E0-A9BD-AA0E168EECB8}" type="parTrans" cxnId="{B14C3F3F-9BF0-4277-8A2C-FE258C3BC057}">
      <dgm:prSet/>
      <dgm:spPr/>
      <dgm:t>
        <a:bodyPr/>
        <a:lstStyle/>
        <a:p>
          <a:endParaRPr lang="es-ES" sz="22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sr-Latn-RS" sz="2200" b="1" noProof="0" dirty="0">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sr-Latn-RS" sz="2200" b="1" noProof="0" dirty="0">
              <a:solidFill>
                <a:schemeClr val="tx1"/>
              </a:solidFill>
            </a:rPr>
            <a:t>U korist crkve</a:t>
          </a:r>
        </a:p>
      </dgm:t>
    </dgm:pt>
    <dgm:pt modelId="{5E2FBC21-14F9-4AF7-A3DC-65AF3BAFE9C4}" type="parTrans" cxnId="{20B5B77C-24AC-4823-B096-ADF10D3502B6}">
      <dgm:prSet/>
      <dgm:spPr/>
      <dgm:t>
        <a:bodyPr/>
        <a:lstStyle/>
        <a:p>
          <a:endParaRPr lang="es-ES" sz="2200" b="1">
            <a:solidFill>
              <a:schemeClr val="tx1"/>
            </a:solidFill>
          </a:endParaRPr>
        </a:p>
      </dgm:t>
    </dgm:pt>
    <dgm:pt modelId="{C93B6163-EDF2-4FCA-AC0A-4BBDDF77FD4B}" type="sibTrans" cxnId="{20B5B77C-24AC-4823-B096-ADF10D3502B6}">
      <dgm:prSet custT="1"/>
      <dgm:spPr/>
      <dgm:t>
        <a:bodyPr/>
        <a:lstStyle/>
        <a:p>
          <a:endParaRPr lang="es-ES" sz="22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sr-Latn-RS" sz="2200" b="1" noProof="0" dirty="0"/>
            <a:t>Siromašni duhom</a:t>
          </a:r>
        </a:p>
      </dgm:t>
    </dgm:pt>
    <dgm:pt modelId="{BC65A720-0404-4A25-9D85-24D34C97B14D}" type="parTrans" cxnId="{85020EF7-1496-40CF-9716-610702B17C12}">
      <dgm:prSet/>
      <dgm:spPr/>
      <dgm:t>
        <a:bodyPr/>
        <a:lstStyle/>
        <a:p>
          <a:pPr algn="ctr"/>
          <a:endParaRPr lang="es-ES" sz="2200" b="1"/>
        </a:p>
      </dgm:t>
    </dgm:pt>
    <dgm:pt modelId="{5453CCD2-38B8-46B0-897E-6EDF6D6C4C96}" type="sibTrans" cxnId="{85020EF7-1496-40CF-9716-610702B17C12}">
      <dgm:prSet/>
      <dgm:spPr/>
      <dgm:t>
        <a:bodyPr/>
        <a:lstStyle/>
        <a:p>
          <a:pPr algn="ctr"/>
          <a:endParaRPr lang="es-ES" sz="2200" b="1"/>
        </a:p>
      </dgm:t>
    </dgm:pt>
    <dgm:pt modelId="{D605189D-BA28-4D95-B0D4-FAEA89698C6F}">
      <dgm:prSet custT="1"/>
      <dgm:spPr/>
      <dgm:t>
        <a:bodyPr/>
        <a:lstStyle/>
        <a:p>
          <a:pPr algn="ctr"/>
          <a:r>
            <a:rPr lang="sr-Latn-RS" sz="2200" b="1" noProof="0" dirty="0"/>
            <a:t>Krotki</a:t>
          </a:r>
        </a:p>
      </dgm:t>
    </dgm:pt>
    <dgm:pt modelId="{F7205F0F-C09D-45B8-A090-1D9CF58D8401}" type="parTrans" cxnId="{C3864CC5-8BCD-44A0-895A-E7E454A5673F}">
      <dgm:prSet/>
      <dgm:spPr/>
      <dgm:t>
        <a:bodyPr/>
        <a:lstStyle/>
        <a:p>
          <a:pPr algn="ctr"/>
          <a:endParaRPr lang="es-ES" sz="2200" b="1"/>
        </a:p>
      </dgm:t>
    </dgm:pt>
    <dgm:pt modelId="{71FF53E8-22D3-4146-8EF5-0EA74779D3BD}" type="sibTrans" cxnId="{C3864CC5-8BCD-44A0-895A-E7E454A5673F}">
      <dgm:prSet/>
      <dgm:spPr/>
      <dgm:t>
        <a:bodyPr/>
        <a:lstStyle/>
        <a:p>
          <a:pPr algn="ctr"/>
          <a:endParaRPr lang="es-ES" sz="2200" b="1"/>
        </a:p>
      </dgm:t>
    </dgm:pt>
    <dgm:pt modelId="{7DF6EDBB-D664-4DC8-BF4E-2E32B04511AD}">
      <dgm:prSet custT="1"/>
      <dgm:spPr/>
      <dgm:t>
        <a:bodyPr/>
        <a:lstStyle/>
        <a:p>
          <a:pPr algn="ctr"/>
          <a:r>
            <a:rPr lang="sr-Latn-RS" sz="2200" b="1" noProof="0" dirty="0"/>
            <a:t>Gladni i žedni pravde</a:t>
          </a:r>
        </a:p>
      </dgm:t>
    </dgm:pt>
    <dgm:pt modelId="{C5B11A01-51AE-47BD-9E62-2477FC472E28}" type="parTrans" cxnId="{5B9D177F-44F0-48B3-A866-B2E7B67E1744}">
      <dgm:prSet/>
      <dgm:spPr/>
      <dgm:t>
        <a:bodyPr/>
        <a:lstStyle/>
        <a:p>
          <a:pPr algn="ctr"/>
          <a:endParaRPr lang="es-ES" sz="2200" b="1"/>
        </a:p>
      </dgm:t>
    </dgm:pt>
    <dgm:pt modelId="{B6F5BE15-E2BA-46EF-A36D-3511AAEE5383}" type="sibTrans" cxnId="{5B9D177F-44F0-48B3-A866-B2E7B67E1744}">
      <dgm:prSet/>
      <dgm:spPr/>
      <dgm:t>
        <a:bodyPr/>
        <a:lstStyle/>
        <a:p>
          <a:pPr algn="ctr"/>
          <a:endParaRPr lang="es-ES" sz="2200" b="1"/>
        </a:p>
      </dgm:t>
    </dgm:pt>
    <dgm:pt modelId="{0C77043D-B92D-4613-9434-AD71AA278509}">
      <dgm:prSet custT="1"/>
      <dgm:spPr/>
      <dgm:t>
        <a:bodyPr/>
        <a:lstStyle/>
        <a:p>
          <a:pPr algn="ctr"/>
          <a:r>
            <a:rPr lang="sr-Latn-RS" sz="2200" b="1" noProof="0" dirty="0"/>
            <a:t>Milosrdni</a:t>
          </a:r>
        </a:p>
      </dgm:t>
    </dgm:pt>
    <dgm:pt modelId="{507C165F-88C2-4507-8FD1-51B6D5EE46AD}" type="parTrans" cxnId="{B1410D78-69C8-41BD-9AEA-A9686F053657}">
      <dgm:prSet/>
      <dgm:spPr/>
      <dgm:t>
        <a:bodyPr/>
        <a:lstStyle/>
        <a:p>
          <a:pPr algn="ctr"/>
          <a:endParaRPr lang="es-ES" sz="2200" b="1"/>
        </a:p>
      </dgm:t>
    </dgm:pt>
    <dgm:pt modelId="{02D51A73-BD9A-46A8-90C6-CF8785A85DBF}" type="sibTrans" cxnId="{B1410D78-69C8-41BD-9AEA-A9686F053657}">
      <dgm:prSet/>
      <dgm:spPr/>
      <dgm:t>
        <a:bodyPr/>
        <a:lstStyle/>
        <a:p>
          <a:pPr algn="ctr"/>
          <a:endParaRPr lang="es-ES" sz="2200" b="1"/>
        </a:p>
      </dgm:t>
    </dgm:pt>
    <dgm:pt modelId="{DF9B35FD-7D71-49CE-8CFC-5F90B261DD32}">
      <dgm:prSet custT="1"/>
      <dgm:spPr/>
      <dgm:t>
        <a:bodyPr/>
        <a:lstStyle/>
        <a:p>
          <a:pPr algn="ctr"/>
          <a:r>
            <a:rPr lang="sr-Latn-RS" sz="2200" b="1" noProof="0" dirty="0"/>
            <a:t>Čistog srca</a:t>
          </a:r>
        </a:p>
      </dgm:t>
    </dgm:pt>
    <dgm:pt modelId="{97BC9C92-5AB0-40E2-8AEA-048EE30420C6}" type="parTrans" cxnId="{4C2B8294-9DBC-46A6-AEA3-6AB5ACC4C76C}">
      <dgm:prSet/>
      <dgm:spPr/>
      <dgm:t>
        <a:bodyPr/>
        <a:lstStyle/>
        <a:p>
          <a:pPr algn="ctr"/>
          <a:endParaRPr lang="es-ES" sz="2200" b="1"/>
        </a:p>
      </dgm:t>
    </dgm:pt>
    <dgm:pt modelId="{3088DD00-82DF-4425-980A-8CAC4800BD61}" type="sibTrans" cxnId="{4C2B8294-9DBC-46A6-AEA3-6AB5ACC4C76C}">
      <dgm:prSet/>
      <dgm:spPr/>
      <dgm:t>
        <a:bodyPr/>
        <a:lstStyle/>
        <a:p>
          <a:pPr algn="ctr"/>
          <a:endParaRPr lang="es-ES" sz="2200" b="1"/>
        </a:p>
      </dgm:t>
    </dgm:pt>
    <dgm:pt modelId="{A40E33E1-D6BA-4F36-8C08-B30F4D704593}">
      <dgm:prSet custT="1"/>
      <dgm:spPr/>
      <dgm:t>
        <a:bodyPr/>
        <a:lstStyle/>
        <a:p>
          <a:pPr algn="ctr"/>
          <a:r>
            <a:rPr lang="sr-Latn-RS" sz="2200" b="1" noProof="0" dirty="0"/>
            <a:t>Mirotvorci</a:t>
          </a:r>
        </a:p>
      </dgm:t>
    </dgm:pt>
    <dgm:pt modelId="{483EB769-6997-45AA-AC8F-9989A1DEF1CC}" type="parTrans" cxnId="{546F5CF6-2191-4798-9A44-818E6A460A79}">
      <dgm:prSet/>
      <dgm:spPr/>
      <dgm:t>
        <a:bodyPr/>
        <a:lstStyle/>
        <a:p>
          <a:pPr algn="ctr"/>
          <a:endParaRPr lang="es-ES" sz="2200" b="1"/>
        </a:p>
      </dgm:t>
    </dgm:pt>
    <dgm:pt modelId="{21994283-99FB-4B3E-A592-14F14C32FA1E}" type="sibTrans" cxnId="{546F5CF6-2191-4798-9A44-818E6A460A79}">
      <dgm:prSet/>
      <dgm:spPr/>
      <dgm:t>
        <a:bodyPr/>
        <a:lstStyle/>
        <a:p>
          <a:pPr algn="ctr"/>
          <a:endParaRPr lang="es-ES" sz="2200" b="1"/>
        </a:p>
      </dgm:t>
    </dgm:pt>
    <dgm:pt modelId="{FC9541EA-09D3-4B4D-B6D3-D4AAA0988E95}">
      <dgm:prSet custT="1"/>
      <dgm:spPr/>
      <dgm:t>
        <a:bodyPr/>
        <a:lstStyle/>
        <a:p>
          <a:pPr algn="ctr"/>
          <a:r>
            <a:rPr lang="sr-Latn-RS" sz="2200" b="1" noProof="0" dirty="0"/>
            <a:t>Spremni okrenuti drugi obraz</a:t>
          </a:r>
        </a:p>
      </dgm:t>
    </dgm:pt>
    <dgm:pt modelId="{ED5F9B2C-A389-4D6B-9148-E614532A087C}" type="parTrans" cxnId="{6B5953C9-F52B-452E-8EC9-D84D55DC71FE}">
      <dgm:prSet/>
      <dgm:spPr/>
      <dgm:t>
        <a:bodyPr/>
        <a:lstStyle/>
        <a:p>
          <a:pPr algn="ctr"/>
          <a:endParaRPr lang="es-ES" sz="2200" b="1"/>
        </a:p>
      </dgm:t>
    </dgm:pt>
    <dgm:pt modelId="{FCFAB097-2C8E-43CD-9F37-7D21FAA7EADF}" type="sibTrans" cxnId="{6B5953C9-F52B-452E-8EC9-D84D55DC71FE}">
      <dgm:prSet/>
      <dgm:spPr/>
      <dgm:t>
        <a:bodyPr/>
        <a:lstStyle/>
        <a:p>
          <a:pPr algn="ctr"/>
          <a:endParaRPr lang="es-ES" sz="2200" b="1"/>
        </a:p>
      </dgm:t>
    </dgm:pt>
    <dgm:pt modelId="{88C2659B-16AC-4B2D-ACED-7BFB6255A381}">
      <dgm:prSet custT="1"/>
      <dgm:spPr/>
      <dgm:t>
        <a:bodyPr/>
        <a:lstStyle/>
        <a:p>
          <a:pPr algn="ctr"/>
          <a:r>
            <a:rPr lang="sr-Latn-RS" sz="2200" b="1" noProof="0" dirty="0"/>
            <a:t>Ljubiti svoje neprijatelje</a:t>
          </a:r>
        </a:p>
      </dgm:t>
    </dgm:pt>
    <dgm:pt modelId="{5195A564-F9BB-44A2-A962-23880D5CABA3}" type="parTrans" cxnId="{EEEF31AC-EF37-4285-B6D8-725F77B39EC1}">
      <dgm:prSet/>
      <dgm:spPr/>
      <dgm:t>
        <a:bodyPr/>
        <a:lstStyle/>
        <a:p>
          <a:pPr algn="ctr"/>
          <a:endParaRPr lang="es-ES" sz="2200" b="1"/>
        </a:p>
      </dgm:t>
    </dgm:pt>
    <dgm:pt modelId="{313D6F82-1B20-4EC5-BE3A-D8CB4923DC62}" type="sibTrans" cxnId="{EEEF31AC-EF37-4285-B6D8-725F77B39EC1}">
      <dgm:prSet/>
      <dgm:spPr/>
      <dgm:t>
        <a:bodyPr/>
        <a:lstStyle/>
        <a:p>
          <a:pPr algn="ctr"/>
          <a:endParaRPr lang="es-ES" sz="2200" b="1"/>
        </a:p>
      </dgm:t>
    </dgm:pt>
    <dgm:pt modelId="{65AB6D04-64CF-4933-ABF1-17D72569A0A2}">
      <dgm:prSet custT="1"/>
      <dgm:spPr/>
      <dgm:t>
        <a:bodyPr/>
        <a:lstStyle/>
        <a:p>
          <a:pPr algn="ctr"/>
          <a:r>
            <a:rPr lang="sr-Latn-RS" sz="2200" b="1" noProof="0" dirty="0"/>
            <a:t>Blagosiljatione koji nas proklinju</a:t>
          </a:r>
        </a:p>
      </dgm:t>
    </dgm:pt>
    <dgm:pt modelId="{9F2EB5F9-770E-4E39-9F20-B2F6B8EDECFD}" type="parTrans" cxnId="{9EA4A4DE-CAF2-4B3B-9E60-2CC28482E203}">
      <dgm:prSet/>
      <dgm:spPr/>
      <dgm:t>
        <a:bodyPr/>
        <a:lstStyle/>
        <a:p>
          <a:pPr algn="ctr"/>
          <a:endParaRPr lang="es-ES" sz="2200" b="1"/>
        </a:p>
      </dgm:t>
    </dgm:pt>
    <dgm:pt modelId="{CE8210AD-BEEE-415A-B09A-3ED1E6471210}" type="sibTrans" cxnId="{9EA4A4DE-CAF2-4B3B-9E60-2CC28482E203}">
      <dgm:prSet/>
      <dgm:spPr/>
      <dgm:t>
        <a:bodyPr/>
        <a:lstStyle/>
        <a:p>
          <a:pPr algn="ctr"/>
          <a:endParaRPr lang="es-ES" sz="2200" b="1"/>
        </a:p>
      </dgm:t>
    </dgm:pt>
    <dgm:pt modelId="{71415572-3F06-43FD-AF3A-62F0268DAE82}">
      <dgm:prSet custT="1"/>
      <dgm:spPr/>
      <dgm:t>
        <a:bodyPr/>
        <a:lstStyle/>
        <a:p>
          <a:pPr algn="ctr"/>
          <a:r>
            <a:rPr lang="sr-Latn-RS" sz="2200" b="1" noProof="0" dirty="0"/>
            <a:t>Činiti dobro onima koji nas mrze</a:t>
          </a:r>
        </a:p>
      </dgm:t>
    </dgm:pt>
    <dgm:pt modelId="{168EC5DC-AB6A-4162-825E-E8B6CB07170B}" type="parTrans" cxnId="{35BCEE4B-0E69-4132-8DD7-79884799304C}">
      <dgm:prSet/>
      <dgm:spPr/>
      <dgm:t>
        <a:bodyPr/>
        <a:lstStyle/>
        <a:p>
          <a:pPr algn="ctr"/>
          <a:endParaRPr lang="es-ES" sz="2200" b="1"/>
        </a:p>
      </dgm:t>
    </dgm:pt>
    <dgm:pt modelId="{7A66C399-C624-4476-91F6-C10806C8273B}" type="sibTrans" cxnId="{35BCEE4B-0E69-4132-8DD7-79884799304C}">
      <dgm:prSet/>
      <dgm:spPr/>
      <dgm:t>
        <a:bodyPr/>
        <a:lstStyle/>
        <a:p>
          <a:pPr algn="ctr"/>
          <a:endParaRPr lang="es-ES" sz="2200" b="1"/>
        </a:p>
      </dgm:t>
    </dgm:pt>
    <dgm:pt modelId="{D2F464B4-954F-4219-94F5-21662D79ED25}">
      <dgm:prSet custT="1"/>
      <dgm:spPr/>
      <dgm:t>
        <a:bodyPr/>
        <a:lstStyle/>
        <a:p>
          <a:pPr algn="ctr"/>
          <a:r>
            <a:rPr lang="sr-Latn-RS" sz="2200" b="1" noProof="0" dirty="0"/>
            <a:t>Puni ljubavi i velikodušni</a:t>
          </a:r>
        </a:p>
      </dgm:t>
    </dgm:pt>
    <dgm:pt modelId="{18B8846A-6DC5-464A-A5C1-B9AC6E856FE1}" type="parTrans" cxnId="{6C86464C-5D2C-4003-892E-04044E01599E}">
      <dgm:prSet/>
      <dgm:spPr/>
      <dgm:t>
        <a:bodyPr/>
        <a:lstStyle/>
        <a:p>
          <a:pPr algn="ctr"/>
          <a:endParaRPr lang="es-ES" sz="2200" b="1"/>
        </a:p>
      </dgm:t>
    </dgm:pt>
    <dgm:pt modelId="{247481BE-38DA-469F-B226-48D02587187D}" type="sibTrans" cxnId="{6C86464C-5D2C-4003-892E-04044E01599E}">
      <dgm:prSet/>
      <dgm:spPr/>
      <dgm:t>
        <a:bodyPr/>
        <a:lstStyle/>
        <a:p>
          <a:pPr algn="ctr"/>
          <a:endParaRPr lang="es-ES" sz="2200" b="1"/>
        </a:p>
      </dgm:t>
    </dgm:pt>
    <dgm:pt modelId="{682FCB04-7312-4496-A84F-C363591B97C4}">
      <dgm:prSet custT="1"/>
      <dgm:spPr/>
      <dgm:t>
        <a:bodyPr/>
        <a:lstStyle/>
        <a:p>
          <a:pPr algn="ctr"/>
          <a:r>
            <a:rPr lang="sr-Latn-RS" sz="2200" b="1" noProof="0" dirty="0"/>
            <a:t>Milosrdni i ponizni</a:t>
          </a:r>
        </a:p>
      </dgm:t>
    </dgm:pt>
    <dgm:pt modelId="{4D87F9FE-2313-48D4-AE76-0F40C09F5CD0}" type="parTrans" cxnId="{B7928130-F3A0-4334-87AB-66B9E9343237}">
      <dgm:prSet/>
      <dgm:spPr/>
      <dgm:t>
        <a:bodyPr/>
        <a:lstStyle/>
        <a:p>
          <a:pPr algn="ctr"/>
          <a:endParaRPr lang="es-ES" sz="2200" b="1"/>
        </a:p>
      </dgm:t>
    </dgm:pt>
    <dgm:pt modelId="{458A540D-2C31-4884-ACA8-242E7B538E6F}" type="sibTrans" cxnId="{B7928130-F3A0-4334-87AB-66B9E9343237}">
      <dgm:prSet/>
      <dgm:spPr/>
      <dgm:t>
        <a:bodyPr/>
        <a:lstStyle/>
        <a:p>
          <a:pPr algn="ctr"/>
          <a:endParaRPr lang="es-ES" sz="2200" b="1"/>
        </a:p>
      </dgm:t>
    </dgm:pt>
    <dgm:pt modelId="{FB1E1859-8FBE-4DD6-82E8-81B64BEEDDA5}">
      <dgm:prSet custT="1"/>
      <dgm:spPr/>
      <dgm:t>
        <a:bodyPr/>
        <a:lstStyle/>
        <a:p>
          <a:pPr algn="ctr"/>
          <a:r>
            <a:rPr lang="sr-Latn-RS" sz="2200" b="1" noProof="0" dirty="0"/>
            <a:t>I tako dalje.</a:t>
          </a:r>
        </a:p>
      </dgm:t>
    </dgm:pt>
    <dgm:pt modelId="{728FBF30-8970-4281-A383-8EA77F45ABEE}" type="parTrans" cxnId="{6D9CBE62-A2CE-4840-B5C6-39C5994598A8}">
      <dgm:prSet/>
      <dgm:spPr/>
      <dgm:t>
        <a:bodyPr/>
        <a:lstStyle/>
        <a:p>
          <a:pPr algn="ctr"/>
          <a:endParaRPr lang="es-ES" sz="2200" b="1"/>
        </a:p>
      </dgm:t>
    </dgm:pt>
    <dgm:pt modelId="{EDB0BE47-1340-4E6F-90F5-74C689C324AF}" type="sibTrans" cxnId="{6D9CBE62-A2CE-4840-B5C6-39C5994598A8}">
      <dgm:prSet/>
      <dgm:spPr/>
      <dgm:t>
        <a:bodyPr/>
        <a:lstStyle/>
        <a:p>
          <a:pPr algn="ctr"/>
          <a:endParaRPr lang="es-ES" sz="22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Otići</a:t>
          </a: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Biti s Hristom</a:t>
          </a: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bg1"/>
              </a:solidFill>
              <a:effectLst>
                <a:outerShdw blurRad="38100" dist="38100" dir="2700000" algn="tl">
                  <a:srgbClr val="000000">
                    <a:alpha val="43137"/>
                  </a:srgbClr>
                </a:outerShdw>
              </a:effectLst>
            </a:rPr>
            <a:t>Ostati</a:t>
          </a: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sr-Latn-RS" sz="2200" b="1" kern="1200" noProof="0" dirty="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U korist crkve</a:t>
          </a: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512"/>
          <a:ext cx="4552336" cy="415287"/>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Siromašni duhom</a:t>
          </a:r>
        </a:p>
      </dsp:txBody>
      <dsp:txXfrm>
        <a:off x="20273" y="20785"/>
        <a:ext cx="4511790" cy="374741"/>
      </dsp:txXfrm>
    </dsp:sp>
    <dsp:sp modelId="{CF7405FA-29A5-4AC8-81EA-015E145AB192}">
      <dsp:nvSpPr>
        <dsp:cNvPr id="0" name=""/>
        <dsp:cNvSpPr/>
      </dsp:nvSpPr>
      <dsp:spPr>
        <a:xfrm>
          <a:off x="0" y="426881"/>
          <a:ext cx="4552336" cy="415287"/>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Krotki</a:t>
          </a:r>
        </a:p>
      </dsp:txBody>
      <dsp:txXfrm>
        <a:off x="20273" y="447154"/>
        <a:ext cx="4511790" cy="374741"/>
      </dsp:txXfrm>
    </dsp:sp>
    <dsp:sp modelId="{A79F61FF-67C8-4E94-A7F4-EF124B0472CE}">
      <dsp:nvSpPr>
        <dsp:cNvPr id="0" name=""/>
        <dsp:cNvSpPr/>
      </dsp:nvSpPr>
      <dsp:spPr>
        <a:xfrm>
          <a:off x="0" y="853249"/>
          <a:ext cx="4552336" cy="415287"/>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Gladni i žedni pravde</a:t>
          </a:r>
        </a:p>
      </dsp:txBody>
      <dsp:txXfrm>
        <a:off x="20273" y="873522"/>
        <a:ext cx="4511790" cy="374741"/>
      </dsp:txXfrm>
    </dsp:sp>
    <dsp:sp modelId="{1B20B733-CB77-40DA-9183-28D7BCA4FFD3}">
      <dsp:nvSpPr>
        <dsp:cNvPr id="0" name=""/>
        <dsp:cNvSpPr/>
      </dsp:nvSpPr>
      <dsp:spPr>
        <a:xfrm>
          <a:off x="0" y="1279618"/>
          <a:ext cx="4552336" cy="415287"/>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Milosrdni</a:t>
          </a:r>
        </a:p>
      </dsp:txBody>
      <dsp:txXfrm>
        <a:off x="20273" y="1299891"/>
        <a:ext cx="4511790" cy="374741"/>
      </dsp:txXfrm>
    </dsp:sp>
    <dsp:sp modelId="{11CD8606-9A25-41B4-BD22-9840D73DAD43}">
      <dsp:nvSpPr>
        <dsp:cNvPr id="0" name=""/>
        <dsp:cNvSpPr/>
      </dsp:nvSpPr>
      <dsp:spPr>
        <a:xfrm>
          <a:off x="0" y="1705986"/>
          <a:ext cx="4552336" cy="415287"/>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Čistog srca</a:t>
          </a:r>
        </a:p>
      </dsp:txBody>
      <dsp:txXfrm>
        <a:off x="20273" y="1726259"/>
        <a:ext cx="4511790" cy="374741"/>
      </dsp:txXfrm>
    </dsp:sp>
    <dsp:sp modelId="{0017A204-F19F-40B4-90D9-23A7DA14A727}">
      <dsp:nvSpPr>
        <dsp:cNvPr id="0" name=""/>
        <dsp:cNvSpPr/>
      </dsp:nvSpPr>
      <dsp:spPr>
        <a:xfrm>
          <a:off x="0" y="2132355"/>
          <a:ext cx="4552336" cy="415287"/>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Mirotvorci</a:t>
          </a:r>
        </a:p>
      </dsp:txBody>
      <dsp:txXfrm>
        <a:off x="20273" y="2152628"/>
        <a:ext cx="4511790" cy="374741"/>
      </dsp:txXfrm>
    </dsp:sp>
    <dsp:sp modelId="{C504EBED-2F60-4EB8-B9BD-90F2F5E8998B}">
      <dsp:nvSpPr>
        <dsp:cNvPr id="0" name=""/>
        <dsp:cNvSpPr/>
      </dsp:nvSpPr>
      <dsp:spPr>
        <a:xfrm>
          <a:off x="0" y="2558723"/>
          <a:ext cx="4552336" cy="415287"/>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Spremni okrenuti drugi obraz</a:t>
          </a:r>
        </a:p>
      </dsp:txBody>
      <dsp:txXfrm>
        <a:off x="20273" y="2578996"/>
        <a:ext cx="4511790" cy="374741"/>
      </dsp:txXfrm>
    </dsp:sp>
    <dsp:sp modelId="{FB3B242C-B012-4820-983A-469EDDD96845}">
      <dsp:nvSpPr>
        <dsp:cNvPr id="0" name=""/>
        <dsp:cNvSpPr/>
      </dsp:nvSpPr>
      <dsp:spPr>
        <a:xfrm>
          <a:off x="0" y="2985091"/>
          <a:ext cx="4552336" cy="415287"/>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Ljubiti svoje neprijatelje</a:t>
          </a:r>
        </a:p>
      </dsp:txBody>
      <dsp:txXfrm>
        <a:off x="20273" y="3005364"/>
        <a:ext cx="4511790" cy="374741"/>
      </dsp:txXfrm>
    </dsp:sp>
    <dsp:sp modelId="{A0131B4B-270C-496D-855B-7EA2741A0492}">
      <dsp:nvSpPr>
        <dsp:cNvPr id="0" name=""/>
        <dsp:cNvSpPr/>
      </dsp:nvSpPr>
      <dsp:spPr>
        <a:xfrm>
          <a:off x="0" y="3411460"/>
          <a:ext cx="4552336" cy="415287"/>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Blagosiljatione koji nas proklinju</a:t>
          </a:r>
        </a:p>
      </dsp:txBody>
      <dsp:txXfrm>
        <a:off x="20273" y="3431733"/>
        <a:ext cx="4511790" cy="374741"/>
      </dsp:txXfrm>
    </dsp:sp>
    <dsp:sp modelId="{CEAA776C-8B24-4DC1-B312-AB0E31048D47}">
      <dsp:nvSpPr>
        <dsp:cNvPr id="0" name=""/>
        <dsp:cNvSpPr/>
      </dsp:nvSpPr>
      <dsp:spPr>
        <a:xfrm>
          <a:off x="0" y="3837828"/>
          <a:ext cx="4552336" cy="415287"/>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Činiti dobro onima koji nas mrze</a:t>
          </a:r>
        </a:p>
      </dsp:txBody>
      <dsp:txXfrm>
        <a:off x="20273" y="3858101"/>
        <a:ext cx="4511790" cy="374741"/>
      </dsp:txXfrm>
    </dsp:sp>
    <dsp:sp modelId="{B4020DE7-C031-47F9-8BF7-26F150AE38EA}">
      <dsp:nvSpPr>
        <dsp:cNvPr id="0" name=""/>
        <dsp:cNvSpPr/>
      </dsp:nvSpPr>
      <dsp:spPr>
        <a:xfrm>
          <a:off x="0" y="4264197"/>
          <a:ext cx="4552336" cy="415287"/>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Puni ljubavi i velikodušni</a:t>
          </a:r>
        </a:p>
      </dsp:txBody>
      <dsp:txXfrm>
        <a:off x="20273" y="4284470"/>
        <a:ext cx="4511790" cy="374741"/>
      </dsp:txXfrm>
    </dsp:sp>
    <dsp:sp modelId="{1866F153-6C31-41A7-B10F-4C46FA2B11A6}">
      <dsp:nvSpPr>
        <dsp:cNvPr id="0" name=""/>
        <dsp:cNvSpPr/>
      </dsp:nvSpPr>
      <dsp:spPr>
        <a:xfrm>
          <a:off x="0" y="4690565"/>
          <a:ext cx="4552336" cy="415287"/>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Milosrdni i ponizni</a:t>
          </a:r>
        </a:p>
      </dsp:txBody>
      <dsp:txXfrm>
        <a:off x="20273" y="4710838"/>
        <a:ext cx="4511790" cy="374741"/>
      </dsp:txXfrm>
    </dsp:sp>
    <dsp:sp modelId="{9CAAA3BE-A63B-46CC-BAB5-05A28116553D}">
      <dsp:nvSpPr>
        <dsp:cNvPr id="0" name=""/>
        <dsp:cNvSpPr/>
      </dsp:nvSpPr>
      <dsp:spPr>
        <a:xfrm>
          <a:off x="0" y="5116933"/>
          <a:ext cx="4552336" cy="415287"/>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I tako dalje.</a:t>
          </a:r>
        </a:p>
      </dsp:txBody>
      <dsp:txXfrm>
        <a:off x="20273" y="5137206"/>
        <a:ext cx="4511790" cy="3747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45C4-80A4-4D7E-9CC1-9BF14F327604}"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DCC2A-D396-473A-AA6B-B3C538601DD4}" type="slidenum">
              <a:rPr lang="en-US" smtClean="0"/>
              <a:t>‹Nº›</a:t>
            </a:fld>
            <a:endParaRPr lang="en-US"/>
          </a:p>
        </p:txBody>
      </p:sp>
    </p:spTree>
    <p:extLst>
      <p:ext uri="{BB962C8B-B14F-4D97-AF65-F5344CB8AC3E}">
        <p14:creationId xmlns:p14="http://schemas.microsoft.com/office/powerpoint/2010/main" val="346680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20074165"/>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3958647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706273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1664978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88688301"/>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033310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8416313"/>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81794600"/>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59405331"/>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3401666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0473694"/>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707562"/>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21065888"/>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5463290"/>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72964703"/>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9702786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5194342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5633978"/>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386474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91560554"/>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532223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40538908"/>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636721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94062126"/>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8136526"/>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61246000"/>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5468226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65931048"/>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391445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66636224"/>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90634196"/>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928850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67407496"/>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31168413"/>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30521228"/>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11890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58252979"/>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44027209"/>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0655611"/>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09/01/2026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09/01/2026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72078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5398544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30051790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6.jpeg"/><Relationship Id="rId7" Type="http://schemas.openxmlformats.org/officeDocument/2006/relationships/diagramQuickStyle" Target="../diagrams/quickStyle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7.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6.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microsoft.com/office/2007/relationships/hdphoto" Target="../media/hdphoto4.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32.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33.jpe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17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januar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7AD817BF-BA2D-C115-DFE2-B6709D77EF13}"/>
              </a:ext>
            </a:extLst>
          </p:cNvPr>
          <p:cNvPicPr>
            <a:picLocks noChangeAspect="1"/>
          </p:cNvPicPr>
          <p:nvPr/>
        </p:nvPicPr>
        <p:blipFill>
          <a:blip r:embed="rId3"/>
          <a:stretch>
            <a:fillRect/>
          </a:stretch>
        </p:blipFill>
        <p:spPr>
          <a:xfrm>
            <a:off x="0" y="944880"/>
            <a:ext cx="12344400" cy="5329719"/>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5509200"/>
          </a:xfrm>
          <a:prstGeom prst="rect">
            <a:avLst/>
          </a:prstGeom>
          <a:noFill/>
        </p:spPr>
        <p:txBody>
          <a:bodyPr wrap="square">
            <a:spAutoFit/>
          </a:bodyPr>
          <a:lstStyle/>
          <a:p>
            <a:pPr algn="ctr"/>
            <a:r>
              <a:rPr lang="sr-Latn-RS" sz="8800" b="1" noProof="0" dirty="0">
                <a:ln w="22225">
                  <a:solidFill>
                    <a:srgbClr val="00766E"/>
                  </a:solidFill>
                  <a:prstDash val="solid"/>
                </a:ln>
                <a:solidFill>
                  <a:srgbClr val="E5A5E2"/>
                </a:solidFill>
                <a:effectLst>
                  <a:outerShdw blurRad="38100" dist="38100" dir="2700000" algn="tl">
                    <a:srgbClr val="000000">
                      <a:alpha val="43137"/>
                    </a:srgbClr>
                  </a:outerShdw>
                </a:effectLst>
              </a:rPr>
              <a:t>ŠTA ZNAČI ŽIVETI            ZA        HRISTA?</a:t>
            </a: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sr-Latn-RS" sz="4000" b="1" noProof="0" dirty="0">
                <a:ln w="22225">
                  <a:noFill/>
                  <a:prstDash val="solid"/>
                </a:ln>
                <a:solidFill>
                  <a:schemeClr val="accent2">
                    <a:lumMod val="40000"/>
                    <a:lumOff val="60000"/>
                  </a:schemeClr>
                </a:solidFill>
                <a:effectLst>
                  <a:outerShdw blurRad="38100" dist="38100" dir="2700000" algn="tl">
                    <a:srgbClr val="000000">
                      <a:alpha val="43137"/>
                    </a:srgbClr>
                  </a:outerShdw>
                </a:effectLst>
              </a:rPr>
              <a:t>PONAŠATI SE DOSTOJNO EVANĐELJA</a:t>
            </a: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21569"/>
            <a:ext cx="9848850" cy="400110"/>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sr-Latn-RS" sz="2000" b="1" noProof="0" dirty="0">
                <a:solidFill>
                  <a:srgbClr val="C00000"/>
                </a:solidFill>
                <a:effectLst/>
                <a:latin typeface="Comic Sans MS" panose="030F0702030302020204" pitchFamily="66" charset="0"/>
              </a:rPr>
              <a:t>„</a:t>
            </a:r>
            <a:r>
              <a:rPr lang="sr-Latn-RS" sz="2000" b="1" noProof="0" dirty="0">
                <a:solidFill>
                  <a:srgbClr val="C00000"/>
                </a:solidFill>
                <a:latin typeface="Comic Sans MS" panose="030F0702030302020204" pitchFamily="66" charset="0"/>
              </a:rPr>
              <a:t>Samo živite dostojno evanđelja Hristovog.</a:t>
            </a:r>
            <a:r>
              <a:rPr lang="sr-Latn-RS" sz="2000" b="1" noProof="0" dirty="0">
                <a:solidFill>
                  <a:srgbClr val="C00000"/>
                </a:solidFill>
                <a:effectLst/>
                <a:latin typeface="Comic Sans MS" panose="030F0702030302020204" pitchFamily="66" charset="0"/>
              </a:rPr>
              <a:t>“ </a:t>
            </a:r>
            <a:r>
              <a:rPr lang="sr-Latn-RS" sz="1600" b="1" noProof="0" dirty="0">
                <a:solidFill>
                  <a:srgbClr val="C00000"/>
                </a:solidFill>
                <a:effectLst/>
                <a:latin typeface="Comic Sans MS" panose="030F0702030302020204" pitchFamily="66" charset="0"/>
              </a:rPr>
              <a:t>(Filipljanima 1,27a)</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102398"/>
            <a:ext cx="5693185" cy="1785104"/>
          </a:xfrm>
          <a:prstGeom prst="rect">
            <a:avLst/>
          </a:prstGeom>
          <a:noFill/>
        </p:spPr>
        <p:txBody>
          <a:bodyPr wrap="square" rtlCol="0">
            <a:spAutoFit/>
          </a:bodyPr>
          <a:lstStyle/>
          <a:p>
            <a:pPr>
              <a:spcBef>
                <a:spcPts val="600"/>
              </a:spcBef>
            </a:pPr>
            <a:r>
              <a:rPr lang="sr-Latn-RS" sz="2200" b="1" noProof="0" dirty="0"/>
              <a:t>Izraz „ vaše ponašanje “ je prevod grčke reči </a:t>
            </a:r>
            <a:r>
              <a:rPr lang="sr-Latn-RS" sz="2200" b="1" i="1" noProof="0" dirty="0" err="1"/>
              <a:t>politeuomai</a:t>
            </a:r>
            <a:r>
              <a:rPr lang="sr-Latn-RS" sz="2200" b="1" i="1" noProof="0" dirty="0"/>
              <a:t> </a:t>
            </a:r>
            <a:r>
              <a:rPr lang="sr-Latn-RS" sz="2200" b="1" noProof="0" dirty="0"/>
              <a:t>, što znači „živeti kao građani“. Pavle ohrabruje Filipljane (i sve nas) da se ponašamo dostojno građana Neba (Filip. 3,20).</a:t>
            </a: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4058593547"/>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107847" y="5426659"/>
            <a:ext cx="5693185" cy="1446550"/>
          </a:xfrm>
          <a:prstGeom prst="rect">
            <a:avLst/>
          </a:prstGeom>
          <a:noFill/>
        </p:spPr>
        <p:txBody>
          <a:bodyPr wrap="square">
            <a:spAutoFit/>
          </a:bodyPr>
          <a:lstStyle/>
          <a:p>
            <a:pPr>
              <a:spcBef>
                <a:spcPts val="600"/>
              </a:spcBef>
            </a:pPr>
            <a:r>
              <a:rPr lang="sr-Latn-RS" sz="2200" b="1" noProof="0" dirty="0"/>
              <a:t>Znao je da nejedinstvo često proizlazi iz ponosa i neprimerenog ponašanja jednih prema drugima. Zato nas potiče da se ponašamo dostojanstveno.</a:t>
            </a:r>
          </a:p>
        </p:txBody>
      </p:sp>
      <p:sp>
        <p:nvSpPr>
          <p:cNvPr id="11" name="CuadroTexto 10">
            <a:extLst>
              <a:ext uri="{FF2B5EF4-FFF2-40B4-BE49-F238E27FC236}">
                <a16:creationId xmlns:a16="http://schemas.microsoft.com/office/drawing/2014/main" id="{60C6D4B7-9D20-B815-EF5A-EE61390C4734}"/>
              </a:ext>
            </a:extLst>
          </p:cNvPr>
          <p:cNvSpPr txBox="1"/>
          <p:nvPr/>
        </p:nvSpPr>
        <p:spPr>
          <a:xfrm>
            <a:off x="107847" y="4657218"/>
            <a:ext cx="5693185" cy="769441"/>
          </a:xfrm>
          <a:prstGeom prst="rect">
            <a:avLst/>
          </a:prstGeom>
          <a:noFill/>
        </p:spPr>
        <p:txBody>
          <a:bodyPr wrap="square">
            <a:spAutoFit/>
          </a:bodyPr>
          <a:lstStyle/>
          <a:p>
            <a:pPr>
              <a:spcBef>
                <a:spcPts val="600"/>
              </a:spcBef>
            </a:pPr>
            <a:r>
              <a:rPr lang="sr-Latn-RS" sz="2200" b="1" noProof="0" dirty="0"/>
              <a:t>Pavle koristi ovaj savet kao uvod u temu koja ga je zabrinjavala: jedinstvo u crkvi.</a:t>
            </a: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07847" y="3558095"/>
            <a:ext cx="5687036" cy="1107996"/>
          </a:xfrm>
          <a:prstGeom prst="rect">
            <a:avLst/>
          </a:prstGeom>
          <a:noFill/>
        </p:spPr>
        <p:txBody>
          <a:bodyPr wrap="square">
            <a:spAutoFit/>
          </a:bodyPr>
          <a:lstStyle/>
          <a:p>
            <a:pPr>
              <a:spcBef>
                <a:spcPts val="600"/>
              </a:spcBef>
            </a:pPr>
            <a:r>
              <a:rPr lang="sr-Latn-RS" sz="2200" b="1" noProof="0" dirty="0"/>
              <a:t>To se može sažeti ovako: „nego činiti pravdu, ljubiti milosrđe i ponizno hoditi sa svojim Bogom“ (</a:t>
            </a:r>
            <a:r>
              <a:rPr lang="sr-Latn-RS" sz="2200" b="1" noProof="0" dirty="0" err="1"/>
              <a:t>Mihej</a:t>
            </a:r>
            <a:r>
              <a:rPr lang="sr-Latn-RS" sz="2200" b="1" noProof="0" dirty="0"/>
              <a:t> 6,8).</a:t>
            </a:r>
          </a:p>
        </p:txBody>
      </p:sp>
      <p:sp>
        <p:nvSpPr>
          <p:cNvPr id="15" name="CuadroTexto 14">
            <a:extLst>
              <a:ext uri="{FF2B5EF4-FFF2-40B4-BE49-F238E27FC236}">
                <a16:creationId xmlns:a16="http://schemas.microsoft.com/office/drawing/2014/main" id="{6FB704FC-DAFB-756A-F565-6B76A1C168F0}"/>
              </a:ext>
            </a:extLst>
          </p:cNvPr>
          <p:cNvSpPr txBox="1"/>
          <p:nvPr/>
        </p:nvSpPr>
        <p:spPr>
          <a:xfrm>
            <a:off x="95549" y="2804787"/>
            <a:ext cx="5699334" cy="769441"/>
          </a:xfrm>
          <a:prstGeom prst="rect">
            <a:avLst/>
          </a:prstGeom>
          <a:noFill/>
        </p:spPr>
        <p:txBody>
          <a:bodyPr wrap="square">
            <a:spAutoFit/>
          </a:bodyPr>
          <a:lstStyle/>
          <a:p>
            <a:pPr>
              <a:spcBef>
                <a:spcPts val="600"/>
              </a:spcBef>
            </a:pPr>
            <a:r>
              <a:rPr lang="sr-Latn-RS" sz="2200" b="1" noProof="0" dirty="0"/>
              <a:t>U Propovedi na gori, Isus nas je naučio kako bi stanovnici Neba trebalo da žive.</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sr-Latn-RS" sz="4400" b="1" noProof="0" dirty="0">
                <a:ln/>
                <a:solidFill>
                  <a:schemeClr val="accent1"/>
                </a:solidFill>
              </a:rPr>
              <a:t>UJEDINJENO SE BORITI ZA EVANĐELJE</a:t>
            </a: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707886"/>
          </a:xfrm>
          <a:prstGeom prst="rect">
            <a:avLst/>
          </a:prstGeom>
          <a:noFill/>
        </p:spPr>
        <p:txBody>
          <a:bodyPr wrap="square">
            <a:spAutoFit/>
          </a:bodyPr>
          <a:lstStyle/>
          <a:p>
            <a:pPr algn="ctr"/>
            <a:r>
              <a:rPr lang="sr-Latn-RS" sz="2000" b="1" noProof="0" dirty="0">
                <a:solidFill>
                  <a:srgbClr val="76483F"/>
                </a:solidFill>
                <a:latin typeface="Comic Sans MS" panose="030F0702030302020204" pitchFamily="66" charset="0"/>
              </a:rPr>
              <a:t>„Da vas vidim kad dođem ili ako vam ne dođem da čujem za vas da stojite u jednom duhu i jednodušno borite se za veru evanđelja.“ </a:t>
            </a:r>
            <a:r>
              <a:rPr lang="sr-Latn-RS" sz="1600" b="1" noProof="0" dirty="0">
                <a:solidFill>
                  <a:srgbClr val="76483F"/>
                </a:solidFill>
                <a:latin typeface="Comic Sans MS" panose="030F0702030302020204" pitchFamily="66" charset="0"/>
              </a:rPr>
              <a:t>(Filipljanima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785104"/>
          </a:xfrm>
          <a:prstGeom prst="rect">
            <a:avLst/>
          </a:prstGeom>
          <a:noFill/>
        </p:spPr>
        <p:txBody>
          <a:bodyPr wrap="square" rtlCol="0">
            <a:spAutoFit/>
          </a:bodyPr>
          <a:lstStyle/>
          <a:p>
            <a:pPr>
              <a:spcBef>
                <a:spcPts val="600"/>
              </a:spcBef>
            </a:pPr>
            <a:r>
              <a:rPr lang="sr-Latn-RS" sz="2200" b="1" noProof="0" dirty="0"/>
              <a:t>Biti pravedan i čestit ne osigurava život bez sukoba (Filip. 1,30). Naprotiv, sam Jov, kojeg je Bog proglasio „ besprekornim i pravednim, čovekom koji se boji Boga i kloni se zla “ (Jov 1,8), prošao je kroz strašnu borbu, delo neprijatelja.</a:t>
            </a: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165143"/>
            <a:ext cx="6456105" cy="1785104"/>
          </a:xfrm>
          <a:prstGeom prst="rect">
            <a:avLst/>
          </a:prstGeom>
          <a:noFill/>
        </p:spPr>
        <p:txBody>
          <a:bodyPr wrap="square">
            <a:spAutoFit/>
          </a:bodyPr>
          <a:lstStyle/>
          <a:p>
            <a:pPr>
              <a:spcBef>
                <a:spcPts val="600"/>
              </a:spcBef>
            </a:pPr>
            <a:r>
              <a:rPr lang="sr-Latn-RS" sz="2200" b="1" noProof="0" dirty="0"/>
              <a:t>Kad dođemo u sukob sa zlom, ne smemo dozvoliti da se zastrašimo onima koji nam se protive (Filip. 1,28). Setimo se da je sotona poraženi neprijatelj, jer je Hristos već dobio bitku na krstu (L</a:t>
            </a:r>
            <a:r>
              <a:rPr lang="sr-Latn-RS" sz="2200" b="1" dirty="0"/>
              <a:t>u</a:t>
            </a:r>
            <a:r>
              <a:rPr lang="sr-Latn-RS" sz="2200" b="1" noProof="0" dirty="0"/>
              <a:t>ka 10,18; Kol. 2,15).</a:t>
            </a: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67947" y="4328669"/>
            <a:ext cx="6456104" cy="769441"/>
          </a:xfrm>
          <a:prstGeom prst="rect">
            <a:avLst/>
          </a:prstGeom>
          <a:noFill/>
        </p:spPr>
        <p:txBody>
          <a:bodyPr wrap="square">
            <a:spAutoFit/>
          </a:bodyPr>
          <a:lstStyle/>
          <a:p>
            <a:pPr>
              <a:spcBef>
                <a:spcPts val="600"/>
              </a:spcBef>
            </a:pPr>
            <a:r>
              <a:rPr lang="sr-Latn-RS" sz="2200" b="1" noProof="0" dirty="0"/>
              <a:t>Ovo jedinstvo svrhe mora biti spojeno s molitvom i proučavanjem Reči (Ef. 6,18; Filip. 2,16).</a:t>
            </a: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90682" y="3261510"/>
            <a:ext cx="6456104" cy="1107996"/>
          </a:xfrm>
          <a:prstGeom prst="rect">
            <a:avLst/>
          </a:prstGeom>
          <a:noFill/>
        </p:spPr>
        <p:txBody>
          <a:bodyPr wrap="square">
            <a:spAutoFit/>
          </a:bodyPr>
          <a:lstStyle/>
          <a:p>
            <a:pPr>
              <a:spcBef>
                <a:spcPts val="600"/>
              </a:spcBef>
            </a:pPr>
            <a:r>
              <a:rPr lang="sr-Latn-RS" sz="2200" b="1" noProof="0" dirty="0"/>
              <a:t>U ratu u koji smo uključeni, jedinstvo igra važnu ulogu. Pavle nas podstiče da se zajedno borimo u odbrani evanđelja (Filip.1,27b).</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lum/>
            <a:extLst>
              <a:ext uri="{BEBA8EAE-BF5A-486C-A8C5-ECC9F3942E4B}">
                <a14:imgProps xmlns:a14="http://schemas.microsoft.com/office/drawing/2010/main">
                  <a14:imgLayer r:embed="rId3">
                    <a14:imgEffect>
                      <a14:saturation sat="0"/>
                    </a14:imgEffect>
                  </a14:imgLayer>
                </a14:imgProps>
              </a:ext>
            </a:extLst>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1690787" y="797510"/>
            <a:ext cx="9743607" cy="5632311"/>
          </a:xfrm>
          <a:prstGeom prst="rect">
            <a:avLst/>
          </a:prstGeom>
          <a:noFill/>
        </p:spPr>
        <p:txBody>
          <a:bodyPr wrap="square">
            <a:spAutoFit/>
          </a:bodyPr>
          <a:lstStyle/>
          <a:p>
            <a:pPr algn="just">
              <a:spcBef>
                <a:spcPts val="600"/>
              </a:spcBef>
            </a:pPr>
            <a:r>
              <a:rPr lang="sr-Latn-RS" sz="3000" b="1" noProof="0" dirty="0">
                <a:solidFill>
                  <a:schemeClr val="accent1">
                    <a:lumMod val="50000"/>
                  </a:schemeClr>
                </a:solidFill>
                <a:latin typeface="Constantia" panose="02030602050306030303" pitchFamily="18" charset="0"/>
              </a:rPr>
              <a:t>„Koliko godina smo u Gospodnjem vrtu? I kakvu smo korist doneli Gospodaru? Kako se susrećemo sa Božjim okom koje nas posmatra? Da li rastemo u poštovanju, ljubavi, poniznosti, poverenju u Boga? Da li negujemo zahvalnost za sve Njegove milosti? Da li težimo da blagoslovimo one oko nas? Da li ispoljavamo Isusov duh u svojoj porodici? Da li poučavamo Njegovu Reč svojoj deci i objavljujemo im divna Božja dela? Hrišćanin mora da predstavljati Isusa tako što je dobar i čini dobro. Tada će postojati miris života, lepota karaktera, koja će otkriti činjenicu da je on Božje dete, naslednik Neba.“</a:t>
            </a:r>
          </a:p>
        </p:txBody>
      </p:sp>
      <p:sp>
        <p:nvSpPr>
          <p:cNvPr id="4" name="CuadroTexto 3">
            <a:extLst>
              <a:ext uri="{FF2B5EF4-FFF2-40B4-BE49-F238E27FC236}">
                <a16:creationId xmlns:a16="http://schemas.microsoft.com/office/drawing/2014/main" id="{AAE7FFFB-3419-8E23-03C7-B3B8BCE8F252}"/>
              </a:ext>
            </a:extLst>
          </p:cNvPr>
          <p:cNvSpPr txBox="1"/>
          <p:nvPr/>
        </p:nvSpPr>
        <p:spPr>
          <a:xfrm>
            <a:off x="6889703" y="6394402"/>
            <a:ext cx="4067524" cy="338554"/>
          </a:xfrm>
          <a:prstGeom prst="rect">
            <a:avLst/>
          </a:prstGeom>
          <a:noFill/>
        </p:spPr>
        <p:txBody>
          <a:bodyPr wrap="none" rtlCol="0">
            <a:spAutoFit/>
          </a:bodyPr>
          <a:lstStyle/>
          <a:p>
            <a:pPr algn="r"/>
            <a:r>
              <a:rPr lang="sr-Latn-RS" sz="1600" b="1" noProof="0" dirty="0">
                <a:solidFill>
                  <a:schemeClr val="accent1">
                    <a:lumMod val="50000"/>
                  </a:schemeClr>
                </a:solidFill>
              </a:rPr>
              <a:t>Elen G. Vajt, </a:t>
            </a:r>
            <a:r>
              <a:rPr lang="sr-Latn-RS" sz="1600" i="1" noProof="0" dirty="0">
                <a:solidFill>
                  <a:schemeClr val="accent1">
                    <a:lumMod val="50000"/>
                  </a:schemeClr>
                </a:solidFill>
              </a:rPr>
              <a:t>Primićete silu</a:t>
            </a:r>
            <a:r>
              <a:rPr lang="sr-Latn-RS" sz="1600" b="1" noProof="0" dirty="0">
                <a:solidFill>
                  <a:schemeClr val="accent1">
                    <a:lumMod val="50000"/>
                  </a:schemeClr>
                </a:solidFill>
              </a:rPr>
              <a:t>, 10. decembar</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41620"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100633"/>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100634"/>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76200" y="3337785"/>
            <a:ext cx="1235725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Pav</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le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nastavlja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”Zato ne živim više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ja,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nego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BA" sz="2400" b="1" dirty="0">
                <a:solidFill>
                  <a:srgbClr val="FFFFFF"/>
                </a:solidFill>
                <a:effectLst>
                  <a:glow rad="127000">
                    <a:srgbClr val="000000"/>
                  </a:glow>
                </a:effectLst>
                <a:latin typeface="Arial"/>
                <a:cs typeface="Arial" charset="0"/>
              </a:rPr>
              <a:t>H</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ristos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meni</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BA" sz="2400" b="1" dirty="0">
                <a:solidFill>
                  <a:srgbClr val="FFFFFF"/>
                </a:solidFill>
                <a:effectLst>
                  <a:glow rad="127000">
                    <a:srgbClr val="000000"/>
                  </a:glow>
                </a:effectLst>
                <a:latin typeface="Arial"/>
                <a:cs typeface="Arial" charset="0"/>
              </a:rPr>
              <a:t>A ž</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ivot, koji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sad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telu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verom 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Sina Božjega, koji me je zavoleo i dao svoj život za mene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Galatima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2,20</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SHP</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Tako je Pavao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umro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E</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vanđelje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Pouka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ovaj</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tjedan</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ističe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tri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glavne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teme:1. Bog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poziva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živimo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život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posvećen</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misiji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pa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čak</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budemo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spremni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umre</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Njega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2. Smrt se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upoređuje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snom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za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koju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rešenje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nije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besmrtnost</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duše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već</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BA" sz="2400" b="1" dirty="0">
                <a:solidFill>
                  <a:srgbClr val="FFFFFF"/>
                </a:solidFill>
                <a:effectLst>
                  <a:glow rad="127000">
                    <a:srgbClr val="000000"/>
                  </a:glow>
                </a:effectLst>
                <a:latin typeface="Arial"/>
                <a:cs typeface="Arial" charset="0"/>
              </a:rPr>
              <a:t>va</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skrsenje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tela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3.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H</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rist</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os</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nas</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poziva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jedinstvo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Njegovom</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Duhu</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Budući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svi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uključeni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duhovni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rat,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neophodno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je ne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samo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da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koristi</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mo</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odgovarajuće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oružje</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već</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BA" sz="2400" b="1" dirty="0">
                <a:solidFill>
                  <a:srgbClr val="FFFFFF"/>
                </a:solidFill>
                <a:effectLst>
                  <a:glow rad="127000">
                    <a:srgbClr val="000000"/>
                  </a:glow>
                </a:effectLst>
                <a:latin typeface="Arial"/>
                <a:cs typeface="Arial" charset="0"/>
              </a:rPr>
              <a:t>da</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budemo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jedinstveni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zajedničkoj</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glow rad="127000">
                    <a:srgbClr val="000000"/>
                  </a:glow>
                </a:effectLst>
                <a:uLnTx/>
                <a:uFillTx/>
                <a:latin typeface="Arial"/>
                <a:ea typeface="+mn-ea"/>
                <a:cs typeface="Arial" charset="0"/>
              </a:rPr>
              <a:t>borbi</a:t>
            </a:r>
            <a:r>
              <a:rPr kumimoji="0" lang="en-US"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t>
            </a:r>
            <a:r>
              <a:rPr kumimoji="0" lang="hr-BA"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endParaRPr kumimoji="0" lang="hr-HR" sz="24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160715"/>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BA" sz="2800" dirty="0">
                <a:solidFill>
                  <a:srgbClr val="FFFF99"/>
                </a:solidFill>
              </a:rPr>
              <a:t>Život i smrt</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Život i smrt</a:t>
            </a:r>
            <a:r>
              <a:rPr lang="hr-HR" sz="2800" dirty="0">
                <a:solidFill>
                  <a:srgbClr val="FFFF99"/>
                </a:solidFill>
              </a:rPr>
              <a:t>”, možemo koristiti iduć</a:t>
            </a:r>
            <a:r>
              <a:rPr lang="sr-Latn-RS" sz="2800" dirty="0">
                <a:solidFill>
                  <a:srgbClr val="FFFF99"/>
                </a:solidFill>
              </a:rPr>
              <a:t>e sedmice</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lang="hr-HR" sz="2000" b="1" dirty="0">
                <a:solidFill>
                  <a:srgbClr val="FF9900"/>
                </a:solidFill>
                <a:latin typeface="Arial"/>
                <a:cs typeface="Arial" charset="0"/>
              </a:rPr>
              <a:t>gr</a:t>
            </a:r>
            <a:r>
              <a:rPr kumimoji="0" lang="hr-HR" sz="2000" b="1" i="0" u="none" strike="noStrike" kern="1200" cap="none" spc="0" normalizeH="0" baseline="0" noProof="0" dirty="0">
                <a:ln>
                  <a:noFill/>
                </a:ln>
                <a:solidFill>
                  <a:srgbClr val="FF9900"/>
                </a:solidFill>
                <a:effectLst/>
                <a:uLnTx/>
                <a:uFillTx/>
                <a:latin typeface="Arial"/>
                <a:ea typeface="+mn-ea"/>
                <a:cs typeface="Arial" charset="0"/>
              </a:rPr>
              <a:t>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1,19-20.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Šta je Pavle očekivao od svog suđenja? Šta on smatra čak i važnijim od svog oslobođenja?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Kor. 4,14-16; 1. Sol. 2,10.11; Gal. 4,19; Film. 10.</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Kakav je Pavlov odnos s osnovanim crkvama i pridobijenim ljudima?</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 Kor. 10,3-6.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osnov duhovnog rata i koje je naše oružje?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1,21.22.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razumemo Pavlou poantu, naročito isticanje u kontekstu velike borbe?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1,23.24.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Pavle misli kad kaže da ”ima želju otići i s Hristom biti, </a:t>
            </a:r>
            <a:r>
              <a:rPr lang="hr-HR" sz="1400" b="1" dirty="0">
                <a:solidFill>
                  <a:srgbClr val="FFFFFF"/>
                </a:solidFill>
                <a:latin typeface="Arial"/>
                <a:cs typeface="Arial" charset="0"/>
              </a:rPr>
              <a:t>koje bi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mnogo bolje bilo”?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Filip.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Između koje dve strane je Pavao bio pritešnjen?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Filip 1,27 i uporedi s Jovan 17,17-19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je prema Isusovim i Pavlovim rečima neophodno za jedinstvo crkve?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1,27-30.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 je “Samo </a:t>
            </a:r>
            <a:r>
              <a:rPr lang="sr-Latn-RS" sz="1400" b="1" dirty="0">
                <a:solidFill>
                  <a:srgbClr val="FFFFFF"/>
                </a:solidFill>
                <a:latin typeface="Arial"/>
                <a:cs typeface="Arial" charset="0"/>
              </a:rPr>
              <a:t>živite kao što se pristoji evanđelju Hristovom</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povezano sa neustrašivošću?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Mat.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10,38; Dela 14,22; Rim. 8,17; 2. Tim. 3,12</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Ukratko rezimirajte šta je zajednička tema ovih </a:t>
            </a:r>
            <a:r>
              <a:rPr lang="hr-HR" sz="1400" b="1" dirty="0">
                <a:solidFill>
                  <a:srgbClr val="FFFFFF"/>
                </a:solidFill>
                <a:latin typeface="Arial"/>
                <a:cs typeface="Arial" charset="0"/>
              </a:rPr>
              <a:t>stihov</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546411" y="2050201"/>
            <a:ext cx="6949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Filibljanima  1,</a:t>
            </a:r>
            <a:r>
              <a:rPr lang="sr-Latn-ME" sz="4800" dirty="0">
                <a:solidFill>
                  <a:srgbClr val="FFFF99"/>
                </a:solidFill>
                <a:latin typeface="Impact" pitchFamily="34" charset="0"/>
              </a:rPr>
              <a:t>21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88458" y="2809875"/>
            <a:ext cx="6362483" cy="1198455"/>
          </a:xfrm>
        </p:spPr>
        <p:txBody>
          <a:bodyPr/>
          <a:lstStyle/>
          <a:p>
            <a:pPr marL="0" indent="0">
              <a:buNone/>
            </a:pPr>
            <a:r>
              <a:rPr lang="en-US" dirty="0"/>
              <a:t>“</a:t>
            </a:r>
            <a:r>
              <a:rPr lang="sr-Latn-ME" dirty="0"/>
              <a:t>Jer</a:t>
            </a:r>
            <a:r>
              <a:rPr lang="hr-HR" dirty="0"/>
              <a:t> </a:t>
            </a:r>
            <a:r>
              <a:rPr lang="sr-Latn-ME" dirty="0"/>
              <a:t>je</a:t>
            </a:r>
            <a:r>
              <a:rPr lang="hr-HR" dirty="0"/>
              <a:t> meni </a:t>
            </a:r>
            <a:r>
              <a:rPr lang="sr-Latn-ME" dirty="0"/>
              <a:t>život</a:t>
            </a:r>
            <a:r>
              <a:rPr lang="hr-HR" dirty="0"/>
              <a:t> </a:t>
            </a:r>
            <a:r>
              <a:rPr lang="sr-Latn-ME" dirty="0"/>
              <a:t>Hristos a</a:t>
            </a:r>
            <a:r>
              <a:rPr lang="hr-HR" dirty="0"/>
              <a:t> </a:t>
            </a:r>
            <a:r>
              <a:rPr lang="sr-Latn-ME" dirty="0"/>
              <a:t>smrt</a:t>
            </a:r>
            <a:r>
              <a:rPr lang="hr-HR" dirty="0"/>
              <a:t> dobitak.</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31972054-F673-6D49-0250-BA0DFE389921}"/>
              </a:ext>
            </a:extLst>
          </p:cNvPr>
          <p:cNvPicPr>
            <a:picLocks noChangeAspect="1"/>
          </p:cNvPicPr>
          <p:nvPr/>
        </p:nvPicPr>
        <p:blipFill>
          <a:blip r:embed="rId3"/>
          <a:stretch>
            <a:fillRect/>
          </a:stretch>
        </p:blipFill>
        <p:spPr>
          <a:xfrm>
            <a:off x="7467600" y="233680"/>
            <a:ext cx="4724401" cy="7457440"/>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940628"/>
            <a:ext cx="12192000" cy="255454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Arial" charset="0"/>
              </a:rPr>
              <a:t>Martin Luther King Jr.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jednom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rekao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"Ako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čovek</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nije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otkrio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nešto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št</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umreti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nije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dostojan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života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citirano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u Marku </a:t>
            </a:r>
            <a:r>
              <a:rPr lang="hr-BA" sz="2000" b="1" dirty="0">
                <a:solidFill>
                  <a:srgbClr val="FFFFFF"/>
                </a:solidFill>
                <a:latin typeface="Arial"/>
                <a:cs typeface="Arial" charset="0"/>
              </a:rPr>
              <a:t>W</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ateru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The New Encyclopedia of Christian Quotations (Alresford, Hampshire,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Engleska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John Hunt Publishers Ltd., 2000), str. 404. Pav</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le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izrazio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sličan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osećaj</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"Jer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meni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život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H</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rist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smrt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dobitak</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(Fil</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ip</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1</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21, NKJV). To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nisu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prazne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Pav</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le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lang="hr-BA" sz="2000" b="1" dirty="0">
                <a:solidFill>
                  <a:srgbClr val="FFFFFF"/>
                </a:solidFill>
                <a:latin typeface="Arial"/>
                <a:cs typeface="Arial" charset="0"/>
              </a:rPr>
              <a:t>zaista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bio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spreman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umr</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H</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rista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(Rim. 14,8),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št</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kraju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učinio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(2. Tim. 4,6–8).</a:t>
            </a:r>
            <a:r>
              <a:rPr lang="hr-BA" sz="2000" b="1" dirty="0">
                <a:solidFill>
                  <a:srgbClr val="FFFFFF"/>
                </a:solidFill>
                <a:latin typeface="Arial"/>
                <a:cs typeface="Arial" charset="0"/>
              </a:rPr>
              <a:t> Navode</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44,22, Pavle se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obraća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Gospodu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tebe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ubijaju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vas dan,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drže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ovce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koje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klanje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(Rim</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8,36).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ne bi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trebalo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iznenade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Gal</a:t>
            </a:r>
            <a:r>
              <a:rPr kumimoji="0" lang="hr-BA" sz="2000" b="1" i="0" u="none" strike="noStrike" kern="1200" cap="none" spc="0" normalizeH="0" baseline="0" noProof="0" dirty="0">
                <a:ln>
                  <a:noFill/>
                </a:ln>
                <a:solidFill>
                  <a:srgbClr val="FFFFFF"/>
                </a:solidFill>
                <a:effectLst/>
                <a:uLnTx/>
                <a:uFillTx/>
                <a:latin typeface="Arial"/>
                <a:ea typeface="+mn-ea"/>
                <a:cs typeface="Arial" charset="0"/>
              </a:rPr>
              <a: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2,19: „S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Hristom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se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razapeh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Pavle je bio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spreman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umre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Hrista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što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bio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potpuno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predan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živi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688746" y="1087746"/>
            <a:ext cx="3411814" cy="5139869"/>
          </a:xfrm>
          <a:prstGeom prst="rect">
            <a:avLst/>
          </a:prstGeom>
          <a:noFill/>
        </p:spPr>
        <p:txBody>
          <a:bodyPr wrap="square">
            <a:spAutoFit/>
          </a:bodyPr>
          <a:lstStyle/>
          <a:p>
            <a:pPr marL="0" marR="0" lvl="0" indent="0" algn="r" defTabSz="914400" rtl="0" eaLnBrk="1" fontAlgn="auto" latinLnBrk="0" hangingPunct="1">
              <a:lnSpc>
                <a:spcPct val="100000"/>
              </a:lnSpc>
              <a:spcBef>
                <a:spcPts val="1200"/>
              </a:spcBef>
              <a:spcAft>
                <a:spcPts val="0"/>
              </a:spcAft>
              <a:buClrTx/>
              <a:buSzTx/>
              <a:buFontTx/>
              <a:buNone/>
              <a:tabLst/>
              <a:defRPr/>
            </a:pP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sr-Latn-RS" sz="48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Jer</a:t>
            </a: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lang="sr-Latn-RS" sz="48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Hristos je za mene</a:t>
            </a: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život, </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 smrt </a:t>
            </a:r>
            <a:b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sr-Latn-R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dobitak.“</a:t>
            </a:r>
          </a:p>
          <a:p>
            <a:pPr marL="0" marR="0" lvl="0" indent="0" algn="r" defTabSz="914400" rtl="0" eaLnBrk="1" fontAlgn="auto" latinLnBrk="0" hangingPunct="1">
              <a:lnSpc>
                <a:spcPct val="100000"/>
              </a:lnSpc>
              <a:spcBef>
                <a:spcPts val="2400"/>
              </a:spcBef>
              <a:spcAft>
                <a:spcPts val="0"/>
              </a:spcAft>
              <a:buClrTx/>
              <a:buSzTx/>
              <a:buFontTx/>
              <a:buNone/>
              <a:tabLst/>
              <a:defRPr/>
            </a:pPr>
            <a:r>
              <a:rPr kumimoji="0" lang="sr-Latn-R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Filipljanima 1,21</a:t>
            </a:r>
            <a:r>
              <a:rPr kumimoji="0" lang="sr-Latn-RS" sz="1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NSP</a:t>
            </a:r>
            <a:endParaRPr kumimoji="0" lang="sr-Latn-R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9653"/>
          </a:xfrm>
          <a:prstGeom prst="rect">
            <a:avLst/>
          </a:prstGeom>
          <a:noFill/>
        </p:spPr>
        <p:txBody>
          <a:bodyPr wrap="square" rtlCol="0">
            <a:spAutoFit/>
          </a:bodyPr>
          <a:lstStyle/>
          <a:p>
            <a:pPr>
              <a:lnSpc>
                <a:spcPts val="2400"/>
              </a:lnSpc>
              <a:spcBef>
                <a:spcPts val="600"/>
              </a:spcBef>
            </a:pPr>
            <a:r>
              <a:rPr lang="sr-Latn-RS" sz="2200" b="1" noProof="0" dirty="0">
                <a:solidFill>
                  <a:schemeClr val="bg1"/>
                </a:solidFill>
                <a:effectLst>
                  <a:outerShdw blurRad="38100" dist="38100" dir="2700000" algn="tl">
                    <a:srgbClr val="000000">
                      <a:alpha val="43137"/>
                    </a:srgbClr>
                  </a:outerShdw>
                </a:effectLst>
                <a:highlight>
                  <a:srgbClr val="E33505"/>
                </a:highlight>
              </a:rPr>
              <a:t>Živeti za Hrista ili umreti za Hrista?</a:t>
            </a:r>
          </a:p>
          <a:p>
            <a:pPr lvl="1">
              <a:lnSpc>
                <a:spcPts val="2400"/>
              </a:lnSpc>
              <a:spcBef>
                <a:spcPts val="600"/>
              </a:spcBef>
            </a:pPr>
            <a:r>
              <a:rPr lang="sr-Latn-RS" sz="2200" b="1" noProof="0" dirty="0"/>
              <a:t>Hristos uzvišen u Pavlu (Filipljanima 1,10-20.25.26)</a:t>
            </a:r>
          </a:p>
          <a:p>
            <a:pPr lvl="1">
              <a:lnSpc>
                <a:spcPts val="2400"/>
              </a:lnSpc>
              <a:spcBef>
                <a:spcPts val="600"/>
              </a:spcBef>
            </a:pPr>
            <a:r>
              <a:rPr lang="sr-Latn-RS" sz="2200" b="1" noProof="0" dirty="0"/>
              <a:t>Živeti ili umreti za Hrista (Filipljanima 1,21.22)</a:t>
            </a:r>
          </a:p>
          <a:p>
            <a:pPr lvl="1">
              <a:lnSpc>
                <a:spcPts val="2400"/>
              </a:lnSpc>
              <a:spcBef>
                <a:spcPts val="600"/>
              </a:spcBef>
            </a:pPr>
            <a:r>
              <a:rPr lang="sr-Latn-RS" sz="2200" b="1" noProof="0" dirty="0"/>
              <a:t>Pavlova dihotomija (Filipljanima 1,23.24)</a:t>
            </a:r>
          </a:p>
          <a:p>
            <a:pPr>
              <a:lnSpc>
                <a:spcPts val="2400"/>
              </a:lnSpc>
              <a:spcBef>
                <a:spcPts val="600"/>
              </a:spcBef>
            </a:pPr>
            <a:r>
              <a:rPr lang="sr-Latn-RS" sz="2200" b="1" noProof="0" dirty="0">
                <a:solidFill>
                  <a:schemeClr val="bg1"/>
                </a:solidFill>
                <a:effectLst>
                  <a:outerShdw blurRad="38100" dist="38100" dir="2700000" algn="tl">
                    <a:srgbClr val="000000">
                      <a:alpha val="43137"/>
                    </a:srgbClr>
                  </a:outerShdw>
                </a:effectLst>
                <a:highlight>
                  <a:srgbClr val="3410D3"/>
                </a:highlight>
              </a:rPr>
              <a:t>Šta znači živeti za Hrista?</a:t>
            </a:r>
          </a:p>
          <a:p>
            <a:pPr lvl="1">
              <a:lnSpc>
                <a:spcPts val="2400"/>
              </a:lnSpc>
              <a:spcBef>
                <a:spcPts val="600"/>
              </a:spcBef>
            </a:pPr>
            <a:r>
              <a:rPr lang="sr-Latn-RS" sz="2200" b="1" noProof="0" dirty="0"/>
              <a:t>Ponašati se dostojno evanđelja (Filipljanima 1,27a)</a:t>
            </a:r>
          </a:p>
          <a:p>
            <a:pPr lvl="1">
              <a:lnSpc>
                <a:spcPts val="2400"/>
              </a:lnSpc>
              <a:spcBef>
                <a:spcPts val="600"/>
              </a:spcBef>
            </a:pPr>
            <a:r>
              <a:rPr lang="sr-Latn-RS" sz="2200" b="1" noProof="0" dirty="0"/>
              <a:t>Boriti se ujedinjeno za evanđelje (Filipljanima 1,27b-30)</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107996"/>
          </a:xfrm>
          <a:prstGeom prst="rect">
            <a:avLst/>
          </a:prstGeom>
          <a:noFill/>
        </p:spPr>
        <p:txBody>
          <a:bodyPr wrap="square" rtlCol="0">
            <a:spAutoFit/>
          </a:bodyPr>
          <a:lstStyle/>
          <a:p>
            <a:pPr>
              <a:spcBef>
                <a:spcPts val="600"/>
              </a:spcBef>
            </a:pPr>
            <a:r>
              <a:rPr lang="sr-Latn-RS" sz="2200" b="1" noProof="0" dirty="0"/>
              <a:t>Pavle je čekao da mu sudi nemilosrdni Neron. Njegova budućnost više je zavisila od Cezarovog raspoloženja nego od pravde.</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107996"/>
          </a:xfrm>
          <a:prstGeom prst="rect">
            <a:avLst/>
          </a:prstGeom>
          <a:noFill/>
        </p:spPr>
        <p:txBody>
          <a:bodyPr wrap="square">
            <a:spAutoFit/>
          </a:bodyPr>
          <a:lstStyle/>
          <a:p>
            <a:pPr>
              <a:spcBef>
                <a:spcPts val="600"/>
              </a:spcBef>
            </a:pPr>
            <a:r>
              <a:rPr lang="sr-Latn-RS" sz="2200" b="1" noProof="0" dirty="0"/>
              <a:t>Međutim, ako je njegova smrt trebala koristiti evanđelju (kao što je bilo njegovo zatočeništvo), bio je spreman da da svoj život za Hrista.</a:t>
            </a: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01211"/>
            <a:ext cx="7362824" cy="1446550"/>
          </a:xfrm>
          <a:prstGeom prst="rect">
            <a:avLst/>
          </a:prstGeom>
          <a:noFill/>
        </p:spPr>
        <p:txBody>
          <a:bodyPr wrap="square">
            <a:spAutoFit/>
          </a:bodyPr>
          <a:lstStyle/>
          <a:p>
            <a:pPr>
              <a:spcBef>
                <a:spcPts val="600"/>
              </a:spcBef>
            </a:pPr>
            <a:r>
              <a:rPr lang="sr-Latn-RS" sz="2200" b="1" noProof="0" dirty="0"/>
              <a:t>Ali znao je da njegova sudbina nije stvarno u Neronovim rukama, već u Božjim. Zato je bio siguran da će, molitvama koje su se za njega prinosile u crkvama biti oslobođen.</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5509200"/>
          </a:xfrm>
          <a:prstGeom prst="rect">
            <a:avLst/>
          </a:prstGeom>
          <a:noFill/>
        </p:spPr>
        <p:txBody>
          <a:bodyPr wrap="square">
            <a:spAutoFit/>
          </a:bodyPr>
          <a:lstStyle/>
          <a:p>
            <a:pPr algn="ctr"/>
            <a:r>
              <a:rPr lang="sr-Latn-RS" sz="88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ŽIVETI ZA HRISTA ILI UMRETI ZA HRISTA?</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sr-Latn-RS" sz="4400" b="1" spc="300" noProof="0" dirty="0">
                <a:ln w="15875">
                  <a:noFill/>
                  <a:prstDash val="solid"/>
                </a:ln>
                <a:solidFill>
                  <a:srgbClr val="697DBA"/>
                </a:solidFill>
                <a:effectLst>
                  <a:outerShdw blurRad="38100" dist="22860" dir="5400000" algn="tl" rotWithShape="0">
                    <a:srgbClr val="000000">
                      <a:alpha val="30000"/>
                    </a:srgbClr>
                  </a:outerShdw>
                </a:effectLst>
              </a:rPr>
              <a:t>HRISTOS UZVIŠEN U PAVLU</a:t>
            </a: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5">
                    <a:lumMod val="75000"/>
                  </a:schemeClr>
                </a:solidFill>
                <a:latin typeface="Comic Sans MS" panose="030F0702030302020204" pitchFamily="66" charset="0"/>
              </a:rPr>
              <a:t>„Kao što čekam i nadam se da se ni u čemu neću postideti, nego da će se, kao svagda tako i sad, Hristos sa svakom slobodom proslaviti na telu mome, bilo životom ili smrću.“ </a:t>
            </a:r>
            <a:r>
              <a:rPr lang="sr-Latn-RS" sz="1600" b="1" noProof="0" dirty="0">
                <a:solidFill>
                  <a:schemeClr val="accent5">
                    <a:lumMod val="75000"/>
                  </a:schemeClr>
                </a:solidFill>
                <a:latin typeface="Comic Sans MS" panose="030F0702030302020204" pitchFamily="66" charset="0"/>
              </a:rPr>
              <a:t>(Filipljanima 1,20)</a:t>
            </a:r>
            <a:endParaRPr lang="sr-Latn-RS" sz="1200"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D3F8635-DB1A-85FC-6E69-281539611746}"/>
              </a:ext>
            </a:extLst>
          </p:cNvPr>
          <p:cNvSpPr txBox="1"/>
          <p:nvPr/>
        </p:nvSpPr>
        <p:spPr>
          <a:xfrm>
            <a:off x="3252865" y="1493559"/>
            <a:ext cx="6190937" cy="2123658"/>
          </a:xfrm>
          <a:prstGeom prst="rect">
            <a:avLst/>
          </a:prstGeom>
          <a:noFill/>
        </p:spPr>
        <p:txBody>
          <a:bodyPr wrap="square" rtlCol="0">
            <a:spAutoFit/>
          </a:bodyPr>
          <a:lstStyle/>
          <a:p>
            <a:pPr>
              <a:spcBef>
                <a:spcPts val="600"/>
              </a:spcBef>
            </a:pPr>
            <a:r>
              <a:rPr lang="sr-Latn-RS" sz="2200" b="1" noProof="0" dirty="0"/>
              <a:t>Pavle je bio radostan zbog patnji koje je podneo, a koje su bile brojne (Kol. 1,24a; 2. Kor. 11,23-27). Naravno, nije se radovao samoj patnji, već razlozima zbog kojih je podneo teškoće, a jedan od njih bila je korist koju je to donelo Hristovoj crkvi (Kol. 1,24b; 2. Kor. 11,28).</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2860636" cy="2979122"/>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563725" y="1459913"/>
            <a:ext cx="24250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 y="4543919"/>
            <a:ext cx="10141499" cy="1446550"/>
          </a:xfrm>
          <a:prstGeom prst="rect">
            <a:avLst/>
          </a:prstGeom>
          <a:noFill/>
        </p:spPr>
        <p:txBody>
          <a:bodyPr wrap="square">
            <a:spAutoFit/>
          </a:bodyPr>
          <a:lstStyle/>
          <a:p>
            <a:pPr>
              <a:spcBef>
                <a:spcPts val="600"/>
              </a:spcBef>
            </a:pPr>
            <a:r>
              <a:rPr lang="sr-Latn-RS" sz="2200" b="1" noProof="0" dirty="0"/>
              <a:t>U svojoj poslanici Filipljanima, Pavle jasno daje do znanja da za sada nije očekivao da će uzvisiti Isusa svojom smrću, već se nadao, kroz molitve crkve i delovanje Duha Svetoga, da će biti oslobođen i nastaviti da služi Hristu svojim životom (Filip. 1,19.25.26).</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252864" y="3514338"/>
            <a:ext cx="6071017" cy="1107996"/>
          </a:xfrm>
          <a:prstGeom prst="rect">
            <a:avLst/>
          </a:prstGeom>
          <a:noFill/>
        </p:spPr>
        <p:txBody>
          <a:bodyPr wrap="square">
            <a:spAutoFit/>
          </a:bodyPr>
          <a:lstStyle/>
          <a:p>
            <a:pPr>
              <a:spcBef>
                <a:spcPts val="600"/>
              </a:spcBef>
            </a:pPr>
            <a:r>
              <a:rPr lang="sr-Latn-RS" sz="2200" b="1" noProof="0" dirty="0"/>
              <a:t>Oponašajući Isusa u njegovoj patnji - pa čak i u njegovoj smrti - Hristos je bio uzvišen u Pavlu (Filip.1,20).</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 y="5829230"/>
            <a:ext cx="9836150" cy="1107996"/>
          </a:xfrm>
          <a:prstGeom prst="rect">
            <a:avLst/>
          </a:prstGeom>
          <a:noFill/>
        </p:spPr>
        <p:txBody>
          <a:bodyPr wrap="square">
            <a:spAutoFit/>
          </a:bodyPr>
          <a:lstStyle/>
          <a:p>
            <a:pPr>
              <a:spcBef>
                <a:spcPts val="600"/>
              </a:spcBef>
            </a:pPr>
            <a:r>
              <a:rPr lang="sr-Latn-RS" sz="2200" b="1" noProof="0" dirty="0"/>
              <a:t>Zbog zla koje prevladava u našem svetu, život kakav je Hristos živeo često uključuje patnju poput Hristove patnje, a u nekim slučajevima i smrt poput Hristove smrti (2. Tim. 3,12).</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778E344E-BCA5-560B-BB57-43533D1A6FBE}"/>
              </a:ext>
            </a:extLst>
          </p:cNvPr>
          <p:cNvSpPr txBox="1"/>
          <p:nvPr/>
        </p:nvSpPr>
        <p:spPr>
          <a:xfrm>
            <a:off x="0" y="0"/>
            <a:ext cx="12192000"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63500">
                    <a:schemeClr val="accent1">
                      <a:lumMod val="75000"/>
                      <a:alpha val="40000"/>
                    </a:schemeClr>
                  </a:glow>
                </a:effectLst>
              </a:rPr>
              <a:t>ŽIVETI ILI UMRETI ZA HRISTA</a:t>
            </a: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662672"/>
            <a:ext cx="9210675" cy="400110"/>
          </a:xfrm>
          <a:prstGeom prst="rect">
            <a:avLst/>
          </a:prstGeom>
          <a:noFill/>
        </p:spPr>
        <p:txBody>
          <a:bodyPr wrap="square">
            <a:spAutoFit/>
          </a:bodyPr>
          <a:lstStyle/>
          <a:p>
            <a:pPr algn="ctr"/>
            <a:r>
              <a:rPr lang="sr-Latn-RS" sz="2000" b="1" noProof="0"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„Jer je meni život Hristos, a smrt dobitak.“ </a:t>
            </a:r>
            <a:r>
              <a:rPr lang="sr-Latn-RS" sz="1600" b="1" noProof="0"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(Filipljanima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1107996"/>
          </a:xfrm>
          <a:prstGeom prst="rect">
            <a:avLst/>
          </a:prstGeom>
          <a:noFill/>
        </p:spPr>
        <p:txBody>
          <a:bodyPr wrap="square" rtlCol="0">
            <a:spAutoFit/>
          </a:bodyPr>
          <a:lstStyle/>
          <a:p>
            <a:pPr>
              <a:spcBef>
                <a:spcPts val="600"/>
              </a:spcBef>
            </a:pPr>
            <a:r>
              <a:rPr lang="sr-Latn-RS" sz="2200" b="1" noProof="0" dirty="0"/>
              <a:t>Koren sve patnje leži u kosmičkoj bitci koja se danas vodi između dobra i zla, između Hrista i sotone.</a:t>
            </a: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2034" y="3742823"/>
            <a:ext cx="7460403" cy="769441"/>
          </a:xfrm>
          <a:prstGeom prst="rect">
            <a:avLst/>
          </a:prstGeom>
          <a:noFill/>
        </p:spPr>
        <p:txBody>
          <a:bodyPr wrap="square">
            <a:spAutoFit/>
          </a:bodyPr>
          <a:lstStyle/>
          <a:p>
            <a:pPr>
              <a:spcBef>
                <a:spcPts val="600"/>
              </a:spcBef>
            </a:pPr>
            <a:r>
              <a:rPr lang="sr-Latn-RS" sz="2200" b="1" noProof="0" dirty="0"/>
              <a:t>Ali mi koristimo oružje poput istine i pravde (2. Kor. 6,4-7). Moćno oružje „ da rušimo utvrde “ (2. Kor. 10,3-5).</a:t>
            </a: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478869"/>
            <a:ext cx="6075573" cy="1107996"/>
          </a:xfrm>
          <a:prstGeom prst="rect">
            <a:avLst/>
          </a:prstGeom>
          <a:noFill/>
        </p:spPr>
        <p:txBody>
          <a:bodyPr wrap="square">
            <a:spAutoFit/>
          </a:bodyPr>
          <a:lstStyle/>
          <a:p>
            <a:pPr>
              <a:spcBef>
                <a:spcPts val="600"/>
              </a:spcBef>
            </a:pPr>
            <a:r>
              <a:rPr lang="sr-Latn-RS" sz="2200" b="1" noProof="0" dirty="0"/>
              <a:t>Ali šta se događa kada u bitci rezultat bude smrt pravednika? Prema Pavlu, to donosi dobitak za nas (Filip. 1,21).</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311571"/>
            <a:ext cx="5814822" cy="1446550"/>
          </a:xfrm>
          <a:prstGeom prst="rect">
            <a:avLst/>
          </a:prstGeom>
          <a:noFill/>
        </p:spPr>
        <p:txBody>
          <a:bodyPr wrap="square">
            <a:spAutoFit/>
          </a:bodyPr>
          <a:lstStyle/>
          <a:p>
            <a:pPr>
              <a:spcBef>
                <a:spcPts val="600"/>
              </a:spcBef>
            </a:pPr>
            <a:r>
              <a:rPr lang="sr-Latn-RS" sz="2200" b="1" noProof="0" dirty="0"/>
              <a:t>Ovo je duhovni rat koji mora da se vodi duhovnim oružjem. Sledbenici neprijatelja koriste protiv hrišćana oružje koje nije </a:t>
            </a:r>
            <a:r>
              <a:rPr lang="sr-Latn-RS" sz="2200" b="1" noProof="0" dirty="0" err="1"/>
              <a:t>doz</a:t>
            </a:r>
            <a:r>
              <a:rPr lang="sr-Latn-RS" sz="2200" b="1" noProof="0" dirty="0"/>
              <a:t>-voljeno (laži, kritika, pritisak vršnjaka </a:t>
            </a:r>
            <a:r>
              <a:rPr lang="sr-Latn-RS" sz="2200" b="1" noProof="0" dirty="0" err="1"/>
              <a:t>itd</a:t>
            </a:r>
            <a:r>
              <a:rPr lang="sr-Latn-RS" sz="2200" b="1" noProof="0" dirty="0"/>
              <a:t>).</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6075573" cy="1107996"/>
          </a:xfrm>
          <a:prstGeom prst="rect">
            <a:avLst/>
          </a:prstGeom>
          <a:noFill/>
        </p:spPr>
        <p:txBody>
          <a:bodyPr wrap="square">
            <a:spAutoFit/>
          </a:bodyPr>
          <a:lstStyle/>
          <a:p>
            <a:pPr>
              <a:spcBef>
                <a:spcPts val="600"/>
              </a:spcBef>
            </a:pPr>
            <a:r>
              <a:rPr lang="sr-Latn-RS" sz="2200" b="1" noProof="0" dirty="0"/>
              <a:t>Za one od nas koji su verni </a:t>
            </a:r>
            <a:r>
              <a:rPr lang="sr-Latn-RS" sz="2200" b="1" dirty="0"/>
              <a:t>H</a:t>
            </a:r>
            <a:r>
              <a:rPr lang="sr-Latn-RS" sz="2200" b="1" noProof="0" dirty="0"/>
              <a:t>ristu, smrt nas stavlja izvan dohvata neprijatelja i oslobađa nas svake nevolje (Priče 14,32; Isa. 57,1).</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sr-Latn-RS"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rPr>
              <a:t>PAVLOVA DIHOTOMIJA</a:t>
            </a: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707886"/>
          </a:xfrm>
          <a:prstGeom prst="rect">
            <a:avLst/>
          </a:prstGeom>
          <a:noFill/>
        </p:spPr>
        <p:txBody>
          <a:bodyPr wrap="square">
            <a:spAutoFit/>
          </a:bodyPr>
          <a:lstStyle/>
          <a:p>
            <a:pPr algn="ctr"/>
            <a:r>
              <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Jer sam pritisnut s obe strane: imam želju umreti i biti s </a:t>
            </a:r>
            <a:r>
              <a:rPr lang="sr-Latn-RS" sz="20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H</a:t>
            </a:r>
            <a:r>
              <a:rPr lang="sr-Latn-RS" sz="2000" b="1" noProof="0" dirty="0" err="1">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ristom</a:t>
            </a:r>
            <a:r>
              <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što bi bilo mnogo bolje. Ali ostati u telu, potrebnije je zbog vas.“ </a:t>
            </a:r>
            <a:r>
              <a:rPr lang="sr-Latn-RS" sz="16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(Filipljanima 1,23-24)</a:t>
            </a:r>
            <a:endParaRPr lang="sr-Latn-RS" sz="2000" b="1" noProof="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123825" y="1265523"/>
            <a:ext cx="11944350" cy="430887"/>
          </a:xfrm>
          <a:prstGeom prst="rect">
            <a:avLst/>
          </a:prstGeom>
          <a:noFill/>
        </p:spPr>
        <p:txBody>
          <a:bodyPr wrap="square" rtlCol="0">
            <a:spAutoFit/>
          </a:bodyPr>
          <a:lstStyle/>
          <a:p>
            <a:pPr>
              <a:spcBef>
                <a:spcPts val="600"/>
              </a:spcBef>
            </a:pPr>
            <a:r>
              <a:rPr lang="sr-Latn-RS" sz="2200" b="1" noProof="0" dirty="0"/>
              <a:t>Iako nije mogao da donese odluku, Pavle je rastrgan između dve mogućnosti (Fil. 1,23-24):</a:t>
            </a: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3825458317"/>
              </p:ext>
            </p:extLst>
          </p:nvPr>
        </p:nvGraphicFramePr>
        <p:xfrm>
          <a:off x="342899" y="1665634"/>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787915"/>
            <a:ext cx="6742841" cy="1446550"/>
          </a:xfrm>
          <a:prstGeom prst="rect">
            <a:avLst/>
          </a:prstGeom>
          <a:noFill/>
        </p:spPr>
        <p:txBody>
          <a:bodyPr wrap="square" rtlCol="0">
            <a:spAutoFit/>
          </a:bodyPr>
          <a:lstStyle/>
          <a:p>
            <a:pPr>
              <a:spcBef>
                <a:spcPts val="600"/>
              </a:spcBef>
            </a:pPr>
            <a:r>
              <a:rPr lang="sr-Latn-RS" sz="2200" b="1" noProof="0" dirty="0"/>
              <a:t>Uzimajući ovaj tekst zasebno, možemo zaključiti da Pavle uči da čim umremo idemo na Nebo kako bismo bili s Isusom, što protivreči drugim biblijskim tekstovima (Prop. 9,5; Ps. 6,5).</a:t>
            </a: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3591900015"/>
              </p:ext>
            </p:extLst>
          </p:nvPr>
        </p:nvGraphicFramePr>
        <p:xfrm>
          <a:off x="3276599" y="1665634"/>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111628"/>
            <a:ext cx="6772275" cy="1785104"/>
          </a:xfrm>
          <a:prstGeom prst="rect">
            <a:avLst/>
          </a:prstGeom>
          <a:noFill/>
        </p:spPr>
        <p:txBody>
          <a:bodyPr wrap="square">
            <a:spAutoFit/>
          </a:bodyPr>
          <a:lstStyle/>
          <a:p>
            <a:pPr>
              <a:spcBef>
                <a:spcPts val="600"/>
              </a:spcBef>
            </a:pPr>
            <a:r>
              <a:rPr lang="sr-Latn-RS" sz="2200" b="1" noProof="0" dirty="0"/>
              <a:t>U drugoj prilici, Pavle upoređuje telo sa šatorom koji se uništava (umire) kako bi se odenuo u besmrtnost (2. Kor. 5,1-4). Međutim, pojašnjava da se to odevanje događa pri Drugom Hristovom dolasku, a ne u trenutku smrti (1. Kor. 15,42, 51-54).</a:t>
            </a: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111354"/>
            <a:ext cx="6696076" cy="1107996"/>
          </a:xfrm>
          <a:prstGeom prst="rect">
            <a:avLst/>
          </a:prstGeom>
          <a:noFill/>
        </p:spPr>
        <p:txBody>
          <a:bodyPr wrap="square">
            <a:spAutoFit/>
          </a:bodyPr>
          <a:lstStyle/>
          <a:p>
            <a:pPr>
              <a:spcBef>
                <a:spcPts val="600"/>
              </a:spcBef>
            </a:pPr>
            <a:r>
              <a:rPr lang="sr-Latn-RS" sz="2200" b="1" noProof="0" dirty="0"/>
              <a:t>U istoj poslanici Filipljanima kaže da, kako bi bio potpuno s Hristom, mora da sačeka trenutak vaskrsenja (Filip. 3,8-11).</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1010</TotalTime>
  <Words>2324</Words>
  <Application>Microsoft Office PowerPoint</Application>
  <PresentationFormat>Panorámica</PresentationFormat>
  <Paragraphs>151</Paragraphs>
  <Slides>18</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Arial</vt:lpstr>
      <vt:lpstr>Times New Roman</vt:lpstr>
      <vt:lpstr>Constantia</vt:lpstr>
      <vt:lpstr>Aptos</vt:lpstr>
      <vt:lpstr>Bodoni MT Poster Compressed</vt:lpstr>
      <vt:lpstr>Britannic Bold</vt:lpstr>
      <vt:lpstr>Aptos Display</vt:lpstr>
      <vt:lpstr>Comic Sans MS</vt:lpstr>
      <vt:lpstr>Gill Sans MT Ext Condensed Bold</vt:lpstr>
      <vt:lpstr>Calibri</vt:lpstr>
      <vt:lpstr>Arial Narrow</vt:lpstr>
      <vt:lpstr>Impact</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91</cp:revision>
  <dcterms:created xsi:type="dcterms:W3CDTF">2025-12-30T08:43:05Z</dcterms:created>
  <dcterms:modified xsi:type="dcterms:W3CDTF">2026-01-09T10:38:34Z</dcterms:modified>
</cp:coreProperties>
</file>