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sr-Latn-RS" sz="2200" b="1" noProof="0" dirty="0">
              <a:effectLst>
                <a:outerShdw blurRad="38100" dist="38100" dir="2700000" algn="tl">
                  <a:srgbClr val="000000">
                    <a:alpha val="43137"/>
                  </a:srgbClr>
                </a:outerShdw>
              </a:effectLst>
            </a:rPr>
            <a:t>Uteha u Hristu</a:t>
          </a:r>
          <a:endParaRPr lang="sr-Latn-RS" sz="2200" noProof="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200"/>
        </a:p>
      </dgm:t>
    </dgm:pt>
    <dgm:pt modelId="{A076DEE4-FA44-4778-9161-DF660CFE9885}" type="sibTrans" cxnId="{A76317FF-46CF-4112-97E4-8B6D4B900787}">
      <dgm:prSet/>
      <dgm:spPr/>
      <dgm:t>
        <a:bodyPr/>
        <a:lstStyle/>
        <a:p>
          <a:endParaRPr lang="es-ES" sz="2200"/>
        </a:p>
      </dgm:t>
    </dgm:pt>
    <dgm:pt modelId="{EC6CCAEB-6E49-4B97-9F6E-42936A927667}">
      <dgm:prSet custT="1"/>
      <dgm:spPr/>
      <dgm:t>
        <a:bodyPr lIns="0" rIns="0"/>
        <a:lstStyle/>
        <a:p>
          <a:r>
            <a:rPr lang="sr-Latn-RS" sz="2200" b="1" noProof="0" dirty="0">
              <a:effectLst>
                <a:outerShdw blurRad="38100" dist="38100" dir="2700000" algn="tl">
                  <a:srgbClr val="000000">
                    <a:alpha val="43137"/>
                  </a:srgbClr>
                </a:outerShdw>
              </a:effectLst>
            </a:rPr>
            <a:t>Uteha u ljubavi</a:t>
          </a:r>
          <a:endParaRPr lang="sr-Latn-RS" sz="2200" noProof="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200"/>
        </a:p>
      </dgm:t>
    </dgm:pt>
    <dgm:pt modelId="{92F046A5-1128-4F58-B411-CA449BAB5588}" type="sibTrans" cxnId="{81FDB6DE-F677-4552-8449-0E7AF68BC42C}">
      <dgm:prSet/>
      <dgm:spPr/>
      <dgm:t>
        <a:bodyPr/>
        <a:lstStyle/>
        <a:p>
          <a:endParaRPr lang="es-ES" sz="2200"/>
        </a:p>
      </dgm:t>
    </dgm:pt>
    <dgm:pt modelId="{6FF28BD9-7C2B-4E16-8F82-567B14F3EB72}">
      <dgm:prSet custT="1"/>
      <dgm:spPr/>
      <dgm:t>
        <a:bodyPr lIns="0" rIns="0"/>
        <a:lstStyle/>
        <a:p>
          <a:r>
            <a:rPr lang="sr-Latn-RS" sz="2200" b="1" noProof="0" dirty="0">
              <a:effectLst>
                <a:outerShdw blurRad="38100" dist="38100" dir="2700000" algn="tl">
                  <a:srgbClr val="000000">
                    <a:alpha val="43137"/>
                  </a:srgbClr>
                </a:outerShdw>
              </a:effectLst>
            </a:rPr>
            <a:t>Primanje Duha</a:t>
          </a:r>
          <a:endParaRPr lang="sr-Latn-RS" sz="2200" noProof="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200"/>
        </a:p>
      </dgm:t>
    </dgm:pt>
    <dgm:pt modelId="{0D8540FB-6BF1-464C-9F63-6FD03B91DEE1}" type="sibTrans" cxnId="{3CDEB68A-33C9-4904-B847-7F9CAA825EE6}">
      <dgm:prSet/>
      <dgm:spPr/>
      <dgm:t>
        <a:bodyPr/>
        <a:lstStyle/>
        <a:p>
          <a:endParaRPr lang="es-ES" sz="2200"/>
        </a:p>
      </dgm:t>
    </dgm:pt>
    <dgm:pt modelId="{56A9467D-88B3-4059-93A8-2F095C499A4F}">
      <dgm:prSet custT="1"/>
      <dgm:spPr/>
      <dgm:t>
        <a:bodyPr lIns="0" rIns="0"/>
        <a:lstStyle/>
        <a:p>
          <a:r>
            <a:rPr lang="sr-Latn-RS" sz="2200" b="1" noProof="0" dirty="0">
              <a:effectLst>
                <a:outerShdw blurRad="38100" dist="38100" dir="2700000" algn="tl">
                  <a:srgbClr val="000000">
                    <a:alpha val="43137"/>
                  </a:srgbClr>
                </a:outerShdw>
              </a:effectLst>
            </a:rPr>
            <a:t>Iskrena naklonost</a:t>
          </a:r>
          <a:endParaRPr lang="sr-Latn-RS" sz="2200" noProof="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200"/>
        </a:p>
      </dgm:t>
    </dgm:pt>
    <dgm:pt modelId="{3FCFD674-8903-4536-AB67-1E329E19C8CC}" type="sibTrans" cxnId="{95D7A3E7-1B61-4D2E-9690-7D72BFDFC4AE}">
      <dgm:prSet/>
      <dgm:spPr/>
      <dgm:t>
        <a:bodyPr/>
        <a:lstStyle/>
        <a:p>
          <a:endParaRPr lang="es-ES" sz="2200"/>
        </a:p>
      </dgm:t>
    </dgm:pt>
    <dgm:pt modelId="{8F80357D-8326-4909-AB5C-D3F69333F0F3}">
      <dgm:prSet custT="1"/>
      <dgm:spPr/>
      <dgm:t>
        <a:bodyPr lIns="0" rIns="0"/>
        <a:lstStyle/>
        <a:p>
          <a:r>
            <a:rPr lang="sr-Latn-RS" sz="2200" b="1" noProof="0" dirty="0">
              <a:effectLst>
                <a:outerShdw blurRad="38100" dist="38100" dir="2700000" algn="tl">
                  <a:srgbClr val="000000">
                    <a:alpha val="43137"/>
                  </a:srgbClr>
                </a:outerShdw>
              </a:effectLst>
            </a:rPr>
            <a:t>Milost</a:t>
          </a:r>
          <a:endParaRPr lang="sr-Latn-RS" sz="2200" noProof="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200"/>
        </a:p>
      </dgm:t>
    </dgm:pt>
    <dgm:pt modelId="{E8876D48-1B82-44E9-A890-9CEE1E740717}" type="sibTrans" cxnId="{4295B46C-F812-4952-8D96-7670EB827785}">
      <dgm:prSet/>
      <dgm:spPr/>
      <dgm:t>
        <a:bodyPr/>
        <a:lstStyle/>
        <a:p>
          <a:endParaRPr lang="es-ES" sz="22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sr-Latn-RS" sz="2200" b="1" noProof="0" dirty="0">
              <a:effectLst>
                <a:outerShdw blurRad="38100" dist="38100" dir="2700000" algn="tl">
                  <a:srgbClr val="000000">
                    <a:alpha val="43137"/>
                  </a:srgbClr>
                </a:outerShdw>
              </a:effectLst>
            </a:rPr>
            <a:t>Jedinstvo osećaja i ljubavi</a:t>
          </a:r>
          <a:endParaRPr lang="sr-Latn-RS" sz="2200" noProof="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200"/>
        </a:p>
      </dgm:t>
    </dgm:pt>
    <dgm:pt modelId="{983C17E3-2632-428F-B392-408AB5BECCA3}" type="sibTrans" cxnId="{A06E8EEA-4B86-4909-B2BE-1D44C003238A}">
      <dgm:prSet/>
      <dgm:spPr/>
      <dgm:t>
        <a:bodyPr/>
        <a:lstStyle/>
        <a:p>
          <a:endParaRPr lang="es-ES" sz="22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sr-Latn-RS" sz="2200" b="1" noProof="0" dirty="0"/>
            <a:t>Potiče ih da proučavaju i oponašaju uzorni Hristov život</a:t>
          </a:r>
          <a:endParaRPr lang="sr-Latn-RS" sz="2200" noProof="0" dirty="0"/>
        </a:p>
      </dgm:t>
    </dgm:pt>
    <dgm:pt modelId="{38E44033-10BD-49FB-91FC-8681A76742E5}" type="parTrans" cxnId="{17C8008B-DB9F-456F-8D8A-BF689D3413F6}">
      <dgm:prSet/>
      <dgm:spPr/>
      <dgm:t>
        <a:bodyPr/>
        <a:lstStyle/>
        <a:p>
          <a:endParaRPr lang="es-ES" sz="2200"/>
        </a:p>
      </dgm:t>
    </dgm:pt>
    <dgm:pt modelId="{F6EF2498-00B4-4CA2-90F2-B870C0340A93}" type="sibTrans" cxnId="{17C8008B-DB9F-456F-8D8A-BF689D3413F6}">
      <dgm:prSet/>
      <dgm:spPr/>
      <dgm:t>
        <a:bodyPr/>
        <a:lstStyle/>
        <a:p>
          <a:endParaRPr lang="es-ES" sz="22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sr-Latn-RS" sz="2200" b="1" noProof="0" dirty="0"/>
            <a:t>Njihova ljubav prema Hristu deluje podsticajno na njihov um</a:t>
          </a:r>
          <a:endParaRPr lang="sr-Latn-RS" sz="2200" noProof="0" dirty="0"/>
        </a:p>
      </dgm:t>
    </dgm:pt>
    <dgm:pt modelId="{32011D1C-DB4D-4596-950C-9741D603101C}" type="parTrans" cxnId="{732490F2-E54B-4E84-8AA3-445DEDCBBC5D}">
      <dgm:prSet/>
      <dgm:spPr/>
      <dgm:t>
        <a:bodyPr/>
        <a:lstStyle/>
        <a:p>
          <a:endParaRPr lang="es-ES" sz="2200"/>
        </a:p>
      </dgm:t>
    </dgm:pt>
    <dgm:pt modelId="{6750EB8B-7579-41B3-9A67-910D9AB8101E}" type="sibTrans" cxnId="{732490F2-E54B-4E84-8AA3-445DEDCBBC5D}">
      <dgm:prSet/>
      <dgm:spPr/>
      <dgm:t>
        <a:bodyPr/>
        <a:lstStyle/>
        <a:p>
          <a:endParaRPr lang="es-ES" sz="22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sr-Latn-RS" sz="2200" b="1" noProof="0" dirty="0"/>
            <a:t>Moraju se pokoriti kontroli Duha</a:t>
          </a:r>
          <a:endParaRPr lang="sr-Latn-RS" sz="2200" noProof="0" dirty="0"/>
        </a:p>
      </dgm:t>
    </dgm:pt>
    <dgm:pt modelId="{4298B1E7-9979-4D7F-891D-EBE67C9D33A8}" type="parTrans" cxnId="{FE2BE666-D7E4-4245-A6EE-4DA2CBEBD80B}">
      <dgm:prSet/>
      <dgm:spPr/>
      <dgm:t>
        <a:bodyPr/>
        <a:lstStyle/>
        <a:p>
          <a:endParaRPr lang="es-ES" sz="2200"/>
        </a:p>
      </dgm:t>
    </dgm:pt>
    <dgm:pt modelId="{4B1B8985-36A4-4563-9E8D-C05BE95F10C3}" type="sibTrans" cxnId="{FE2BE666-D7E4-4245-A6EE-4DA2CBEBD80B}">
      <dgm:prSet/>
      <dgm:spPr/>
      <dgm:t>
        <a:bodyPr/>
        <a:lstStyle/>
        <a:p>
          <a:endParaRPr lang="es-ES" sz="22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sr-Latn-RS" sz="2200" b="1" noProof="0" dirty="0"/>
            <a:t>Trebali bi odražavati nežne i tople emocije ljudske naklonosti.</a:t>
          </a:r>
          <a:endParaRPr lang="sr-Latn-RS" sz="2200" noProof="0" dirty="0"/>
        </a:p>
      </dgm:t>
    </dgm:pt>
    <dgm:pt modelId="{6FD8A6BF-FF8D-4EF6-9F29-EB11625F012A}" type="parTrans" cxnId="{B2903920-FFF7-4830-A952-D33880BEA88B}">
      <dgm:prSet/>
      <dgm:spPr/>
      <dgm:t>
        <a:bodyPr/>
        <a:lstStyle/>
        <a:p>
          <a:endParaRPr lang="es-ES" sz="2200"/>
        </a:p>
      </dgm:t>
    </dgm:pt>
    <dgm:pt modelId="{6826BB39-2AD7-4336-83BF-3DF9A3A2AB2B}" type="sibTrans" cxnId="{B2903920-FFF7-4830-A952-D33880BEA88B}">
      <dgm:prSet/>
      <dgm:spPr/>
      <dgm:t>
        <a:bodyPr/>
        <a:lstStyle/>
        <a:p>
          <a:endParaRPr lang="es-ES" sz="22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nSpc>
              <a:spcPts val="2300"/>
            </a:lnSpc>
            <a:buNone/>
          </a:pPr>
          <a:r>
            <a:rPr lang="sr-Latn-RS" sz="2200" b="1" noProof="0" dirty="0"/>
            <a:t>Neka pokažu prisutnost istinske naklonosti kroz pojedinačna dela milosrđa.</a:t>
          </a:r>
          <a:endParaRPr lang="sr-Latn-RS" sz="2200" noProof="0" dirty="0"/>
        </a:p>
      </dgm:t>
    </dgm:pt>
    <dgm:pt modelId="{9BD2FB5B-3614-475E-8815-5038F12C926D}" type="parTrans" cxnId="{CD97C8FC-188B-4712-A43B-EC7744E2FE21}">
      <dgm:prSet/>
      <dgm:spPr/>
      <dgm:t>
        <a:bodyPr/>
        <a:lstStyle/>
        <a:p>
          <a:endParaRPr lang="es-ES" sz="2200"/>
        </a:p>
      </dgm:t>
    </dgm:pt>
    <dgm:pt modelId="{DF479058-5044-4E96-8B85-AF2EBB35446D}" type="sibTrans" cxnId="{CD97C8FC-188B-4712-A43B-EC7744E2FE21}">
      <dgm:prSet/>
      <dgm:spPr/>
      <dgm:t>
        <a:bodyPr/>
        <a:lstStyle/>
        <a:p>
          <a:endParaRPr lang="es-ES" sz="22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sr-Latn-RS" sz="2200" b="1" noProof="0" dirty="0"/>
            <a:t>Uzajamna ljubav čini misli sličnima i vodi do ujedinjenog delovanja.</a:t>
          </a:r>
          <a:endParaRPr lang="sr-Latn-RS" sz="2200" noProof="0" dirty="0"/>
        </a:p>
      </dgm:t>
    </dgm:pt>
    <dgm:pt modelId="{166C417D-3E36-4E80-8674-EFA5487D2F26}" type="parTrans" cxnId="{74EEFF8F-6E44-41E9-B611-FAE86F3CFFFA}">
      <dgm:prSet/>
      <dgm:spPr/>
      <dgm:t>
        <a:bodyPr/>
        <a:lstStyle/>
        <a:p>
          <a:endParaRPr lang="es-ES" sz="2200"/>
        </a:p>
      </dgm:t>
    </dgm:pt>
    <dgm:pt modelId="{45CC6CB3-E203-48BB-A304-9E17139D704F}" type="sibTrans" cxnId="{74EEFF8F-6E44-41E9-B611-FAE86F3CFFFA}">
      <dgm:prSet/>
      <dgm:spPr/>
      <dgm:t>
        <a:bodyPr/>
        <a:lstStyle/>
        <a:p>
          <a:endParaRPr lang="es-ES" sz="22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sr-Latn-RS" sz="2200" b="1" noProof="0" dirty="0">
              <a:solidFill>
                <a:schemeClr val="bg1"/>
              </a:solidFill>
              <a:effectLst>
                <a:outerShdw blurRad="38100" dist="38100" dir="2700000" algn="tl">
                  <a:srgbClr val="000000">
                    <a:alpha val="43137"/>
                  </a:srgbClr>
                </a:outerShdw>
              </a:effectLst>
            </a:rPr>
            <a:t>Odrekao se svojih božanskih prerogativa (Fil 2,6)</a:t>
          </a:r>
        </a:p>
      </dgm:t>
    </dgm:pt>
    <dgm:pt modelId="{C880D8E4-A3AD-47E2-8B91-21504A1A0028}" type="parTrans" cxnId="{6603B3FA-C491-4BBC-BAEE-594C85F9F42A}">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sr-Latn-RS" sz="2200" b="1" noProof="0" dirty="0">
              <a:solidFill>
                <a:schemeClr val="bg1"/>
              </a:solidFill>
              <a:effectLst>
                <a:outerShdw blurRad="38100" dist="38100" dir="2700000" algn="tl">
                  <a:srgbClr val="000000">
                    <a:alpha val="43137"/>
                  </a:srgbClr>
                </a:outerShdw>
              </a:effectLst>
            </a:rPr>
            <a:t>Postao je čovek da nam služi (Fil 2,7)</a:t>
          </a:r>
        </a:p>
      </dgm:t>
    </dgm:pt>
    <dgm:pt modelId="{62D08924-2DC7-44F8-93E7-A9F474C2F5B7}" type="parTrans" cxnId="{03C21CBD-961B-4C18-A4BC-B477B36B9EC1}">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sr-Latn-RS" sz="2200" b="1" noProof="0" dirty="0">
              <a:solidFill>
                <a:schemeClr val="bg1"/>
              </a:solidFill>
              <a:effectLst>
                <a:outerShdw blurRad="38100" dist="38100" dir="2700000" algn="tl">
                  <a:srgbClr val="000000">
                    <a:alpha val="43137"/>
                  </a:srgbClr>
                </a:outerShdw>
              </a:effectLst>
            </a:rPr>
            <a:t>Ponizno je bio poslušan u svemu, čak i do svoje smrti ( Fil 2,8)</a:t>
          </a:r>
        </a:p>
      </dgm:t>
    </dgm:pt>
    <dgm:pt modelId="{D7016E7F-4EED-48A9-91D8-87EE3D871C15}" type="parTrans" cxnId="{6A191350-B00B-4811-9702-E6968439EC14}">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22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ct val="90000"/>
            </a:lnSpc>
            <a:spcBef>
              <a:spcPct val="0"/>
            </a:spcBef>
            <a:spcAft>
              <a:spcPct val="15000"/>
            </a:spcAft>
            <a:buNone/>
          </a:pPr>
          <a:r>
            <a:rPr lang="sr-Latn-RS" sz="2200" b="1" kern="1200" noProof="0" dirty="0"/>
            <a:t>Potiče ih da proučavaju i oponašaju uzorni Hristov život</a:t>
          </a:r>
          <a:endParaRPr lang="sr-Latn-RS" sz="2200" kern="1200" noProof="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Uteha u Hristu</a:t>
          </a:r>
          <a:endParaRPr lang="sr-Latn-RS" sz="2200" kern="1200" noProof="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ct val="90000"/>
            </a:lnSpc>
            <a:spcBef>
              <a:spcPct val="0"/>
            </a:spcBef>
            <a:spcAft>
              <a:spcPct val="15000"/>
            </a:spcAft>
            <a:buNone/>
          </a:pPr>
          <a:r>
            <a:rPr lang="sr-Latn-RS" sz="2200" b="1" kern="1200" noProof="0" dirty="0"/>
            <a:t>Njihova ljubav prema Hristu deluje podsticajno na njihov um</a:t>
          </a:r>
          <a:endParaRPr lang="sr-Latn-RS" sz="2200" kern="1200" noProof="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Uteha u ljubavi</a:t>
          </a:r>
          <a:endParaRPr lang="sr-Latn-RS" sz="2200" kern="1200" noProof="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ct val="90000"/>
            </a:lnSpc>
            <a:spcBef>
              <a:spcPct val="0"/>
            </a:spcBef>
            <a:spcAft>
              <a:spcPct val="15000"/>
            </a:spcAft>
            <a:buNone/>
          </a:pPr>
          <a:r>
            <a:rPr lang="sr-Latn-RS" sz="2200" b="1" kern="1200" noProof="0" dirty="0"/>
            <a:t>Moraju se pokoriti kontroli Duha</a:t>
          </a:r>
          <a:endParaRPr lang="sr-Latn-RS" sz="2200" kern="1200" noProof="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Primanje Duha</a:t>
          </a:r>
          <a:endParaRPr lang="sr-Latn-RS" sz="2200" kern="1200" noProof="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ct val="90000"/>
            </a:lnSpc>
            <a:spcBef>
              <a:spcPct val="0"/>
            </a:spcBef>
            <a:spcAft>
              <a:spcPct val="15000"/>
            </a:spcAft>
            <a:buNone/>
          </a:pPr>
          <a:r>
            <a:rPr lang="sr-Latn-RS" sz="2200" b="1" kern="1200" noProof="0" dirty="0"/>
            <a:t>Trebali bi odražavati nežne i tople emocije ljudske naklonosti.</a:t>
          </a:r>
          <a:endParaRPr lang="sr-Latn-RS" sz="2200" kern="1200" noProof="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Iskrena naklonost</a:t>
          </a:r>
          <a:endParaRPr lang="sr-Latn-RS" sz="2200" kern="1200" noProof="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ts val="2300"/>
            </a:lnSpc>
            <a:spcBef>
              <a:spcPct val="0"/>
            </a:spcBef>
            <a:spcAft>
              <a:spcPct val="15000"/>
            </a:spcAft>
            <a:buNone/>
          </a:pPr>
          <a:r>
            <a:rPr lang="sr-Latn-RS" sz="2200" b="1" kern="1200" noProof="0" dirty="0"/>
            <a:t>Neka pokažu prisutnost istinske naklonosti kroz pojedinačna dela milosrđa.</a:t>
          </a:r>
          <a:endParaRPr lang="sr-Latn-RS" sz="2200" kern="1200" noProof="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Milost</a:t>
          </a:r>
          <a:endParaRPr lang="sr-Latn-RS" sz="2200" kern="1200" noProof="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977900">
            <a:lnSpc>
              <a:spcPct val="90000"/>
            </a:lnSpc>
            <a:spcBef>
              <a:spcPct val="0"/>
            </a:spcBef>
            <a:spcAft>
              <a:spcPct val="15000"/>
            </a:spcAft>
            <a:buNone/>
          </a:pPr>
          <a:r>
            <a:rPr lang="sr-Latn-RS" sz="2200" b="1" kern="1200" noProof="0" dirty="0"/>
            <a:t>Uzajamna ljubav čini misli sličnima i vodi do ujedinjenog delovanja.</a:t>
          </a:r>
          <a:endParaRPr lang="sr-Latn-RS" sz="2200" kern="1200" noProof="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41910" rIns="0" bIns="4191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Jedinstvo osećaja i ljubavi</a:t>
          </a:r>
          <a:endParaRPr lang="sr-Latn-RS" sz="2200" kern="1200" noProof="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Odrekao se svojih božanskih prerogativa (Fil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Postao je čovek da nam služi (Fil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Ponizno je bio poslušan u svemu, čak i do svoje smrti ( Fil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sr-Latn-RS" sz="54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JEDINSTVO KROZ PONIZNOST</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sr-Latn-RS" b="1" noProof="0" dirty="0">
                <a:solidFill>
                  <a:schemeClr val="accent5">
                    <a:lumMod val="75000"/>
                  </a:schemeClr>
                </a:solidFill>
              </a:rPr>
              <a:t>4. pouka za 24. januar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920621"/>
            <a:ext cx="8182974" cy="5016758"/>
          </a:xfrm>
          <a:prstGeom prst="rect">
            <a:avLst/>
          </a:prstGeom>
          <a:noFill/>
        </p:spPr>
        <p:txBody>
          <a:bodyPr wrap="square">
            <a:spAutoFit/>
          </a:bodyPr>
          <a:lstStyle/>
          <a:p>
            <a:pPr>
              <a:spcBef>
                <a:spcPts val="600"/>
              </a:spcBef>
            </a:pPr>
            <a:r>
              <a:rPr lang="sr-Latn-RS" sz="3200" b="1" noProof="0" dirty="0">
                <a:latin typeface="Constantia" panose="02030602050306030303" pitchFamily="18" charset="0"/>
              </a:rPr>
              <a:t>„Bog dopušta ljudskim bićima da razvijaju svoju individualnost. On ne želi da iko jednostavno nametne svoj um umu drugoga. Oni koji žele biti preobraženi u umu i karakteru ne bi trebali gledati na druge ljude, već na božanski primer. Bog upućuje poziv: 'Neka u vama bude isti um koji je bio i u Hristu Isusu.' Kroz </a:t>
            </a:r>
            <a:r>
              <a:rPr lang="sr-Latn-RS" sz="3200" b="1" noProof="0" dirty="0" err="1">
                <a:latin typeface="Constantia" panose="02030602050306030303" pitchFamily="18" charset="0"/>
              </a:rPr>
              <a:t>obraćenje</a:t>
            </a:r>
            <a:r>
              <a:rPr lang="sr-Latn-RS" sz="3200" b="1" noProof="0" dirty="0">
                <a:latin typeface="Constantia" panose="02030602050306030303" pitchFamily="18" charset="0"/>
              </a:rPr>
              <a:t> i preobraženje, ljudi trebaju primiti Hristov um.“</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48854" y="6303971"/>
            <a:ext cx="3203890" cy="338554"/>
          </a:xfrm>
          <a:prstGeom prst="rect">
            <a:avLst/>
          </a:prstGeom>
          <a:noFill/>
        </p:spPr>
        <p:txBody>
          <a:bodyPr wrap="none" rtlCol="0">
            <a:spAutoFit/>
          </a:bodyPr>
          <a:lstStyle/>
          <a:p>
            <a:pPr algn="r"/>
            <a:r>
              <a:rPr lang="sr-Latn-RS" sz="1600" b="1" noProof="0" dirty="0"/>
              <a:t>EGW (Da poznamo Njega, 8. maj)</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„Ispunite moju radost, da isto mislite, imajući istu ljubav, jednodušni i </a:t>
            </a:r>
            <a:r>
              <a:rPr kumimoji="0" lang="sr-Latn-R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jednomisleni</a:t>
            </a:r>
            <a:r>
              <a:rPr kumimoji="0" lang="sr-Latn-R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sr-Latn-R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Filipljanima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447893" y="3949503"/>
            <a:ext cx="6744107" cy="2485873"/>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3000"/>
              </a:spcBef>
            </a:pPr>
            <a:r>
              <a:rPr lang="sr-Latn-RS" sz="2400" b="1" noProof="0" dirty="0">
                <a:solidFill>
                  <a:srgbClr val="B92F00"/>
                </a:solidFill>
              </a:rPr>
              <a:t>Poreklo nejedinstva (Filipljanima 2,1-3a)</a:t>
            </a:r>
          </a:p>
          <a:p>
            <a:pPr>
              <a:lnSpc>
                <a:spcPts val="2400"/>
              </a:lnSpc>
              <a:spcBef>
                <a:spcPts val="3000"/>
              </a:spcBef>
            </a:pPr>
            <a:r>
              <a:rPr lang="sr-Latn-RS" sz="2400" b="1" noProof="0" dirty="0">
                <a:solidFill>
                  <a:srgbClr val="008496"/>
                </a:solidFill>
              </a:rPr>
              <a:t>Jedinstvo kroz poniznost (Filipljanima 2,3b-4)</a:t>
            </a:r>
          </a:p>
          <a:p>
            <a:pPr>
              <a:lnSpc>
                <a:spcPts val="2400"/>
              </a:lnSpc>
              <a:spcBef>
                <a:spcPts val="3000"/>
              </a:spcBef>
            </a:pPr>
            <a:r>
              <a:rPr lang="sr-Latn-RS" sz="2400" b="1" noProof="0" dirty="0">
                <a:solidFill>
                  <a:srgbClr val="139E00"/>
                </a:solidFill>
              </a:rPr>
              <a:t>Mislite kao Isus (Filipljanima 2,5)</a:t>
            </a:r>
          </a:p>
          <a:p>
            <a:pPr>
              <a:lnSpc>
                <a:spcPts val="2400"/>
              </a:lnSpc>
              <a:spcBef>
                <a:spcPts val="3000"/>
              </a:spcBef>
            </a:pPr>
            <a:r>
              <a:rPr lang="sr-Latn-RS" sz="2400" b="1" noProof="0" dirty="0">
                <a:solidFill>
                  <a:srgbClr val="9800B9"/>
                </a:solidFill>
              </a:rPr>
              <a:t>Isusov stav (Filipljanima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623260" cy="1569660"/>
          </a:xfrm>
          <a:prstGeom prst="rect">
            <a:avLst/>
          </a:prstGeom>
          <a:noFill/>
        </p:spPr>
        <p:txBody>
          <a:bodyPr wrap="square" rtlCol="0">
            <a:spAutoFit/>
          </a:bodyPr>
          <a:lstStyle/>
          <a:p>
            <a:pPr>
              <a:spcBef>
                <a:spcPts val="600"/>
              </a:spcBef>
            </a:pPr>
            <a:r>
              <a:rPr lang="sr-Latn-RS" sz="2400" b="1" noProof="0" dirty="0"/>
              <a:t>Pavle je upravo ohrabrio vernike u </a:t>
            </a:r>
            <a:r>
              <a:rPr lang="sr-Latn-RS" sz="2400" b="1" noProof="0" dirty="0" err="1"/>
              <a:t>Filipi</a:t>
            </a:r>
            <a:r>
              <a:rPr lang="sr-Latn-RS" sz="2400" b="1" noProof="0" dirty="0"/>
              <a:t> da čvrsto stoje suočeni s izazovima hrišćanskog života. Zamolio ih je da se ponašaju dostojno nebeskih građana, naglašavajući jedinstvo.</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4773906" y="531725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3906" y="462861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3906" y="600588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3906" y="393997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695874"/>
            <a:ext cx="6744107" cy="1569660"/>
          </a:xfrm>
          <a:prstGeom prst="rect">
            <a:avLst/>
          </a:prstGeom>
          <a:noFill/>
        </p:spPr>
        <p:txBody>
          <a:bodyPr wrap="square">
            <a:spAutoFit/>
          </a:bodyPr>
          <a:lstStyle/>
          <a:p>
            <a:pPr>
              <a:spcBef>
                <a:spcPts val="600"/>
              </a:spcBef>
            </a:pPr>
            <a:r>
              <a:rPr lang="sr-Latn-RS" sz="2400" b="1" noProof="0" dirty="0"/>
              <a:t>Izrazom „dakle“, Pavle započinje novi odeljak u kojem nam daje ključeve za razumevanje kako postići to savršeno jedinstvo: oponašajući Isusov primer.</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accent6"/>
                </a:solidFill>
              </a:rPr>
              <a:t>POREKLO NEJEDINSTVA</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134911" y="685992"/>
            <a:ext cx="9368851"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tx2"/>
                </a:solidFill>
                <a:latin typeface="Comic Sans MS" panose="030F0702030302020204" pitchFamily="66" charset="0"/>
              </a:rPr>
              <a:t>„Ne činite ništa iz nadmetanja ili iz sujetnog častoljublja.“ </a:t>
            </a:r>
            <a:r>
              <a:rPr lang="sr-Latn-RS" sz="1600" b="1" noProof="0" dirty="0">
                <a:solidFill>
                  <a:schemeClr val="tx2"/>
                </a:solidFill>
                <a:latin typeface="Comic Sans MS" panose="030F0702030302020204" pitchFamily="66" charset="0"/>
              </a:rPr>
              <a:t>(Filipljanima 2,3a)</a:t>
            </a:r>
            <a:endParaRPr lang="sr-Latn-RS" sz="2000" b="1" noProof="0" dirty="0">
              <a:solidFill>
                <a:schemeClr val="tx2"/>
              </a:solidFill>
              <a:latin typeface="Comic Sans MS" panose="030F0702030302020204" pitchFamily="66" charset="0"/>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9194082" cy="1107996"/>
          </a:xfrm>
          <a:prstGeom prst="rect">
            <a:avLst/>
          </a:prstGeom>
          <a:noFill/>
        </p:spPr>
        <p:txBody>
          <a:bodyPr wrap="square" rtlCol="0">
            <a:spAutoFit/>
          </a:bodyPr>
          <a:lstStyle/>
          <a:p>
            <a:pPr>
              <a:spcBef>
                <a:spcPts val="600"/>
              </a:spcBef>
            </a:pPr>
            <a:r>
              <a:rPr lang="sr-Latn-RS" sz="2200" b="1" noProof="0" dirty="0"/>
              <a:t>Pre nego što je prstom stavi na bolnu točku, ističući razloge nejedinstva koje se uočavalo među Filipljanima, koji su prvi saveti koje im daje kako bi postigli jedinstvo, upotpunivši njegovu radost (Fil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1457068216"/>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69441"/>
          </a:xfrm>
          <a:prstGeom prst="rect">
            <a:avLst/>
          </a:prstGeom>
          <a:noFill/>
        </p:spPr>
        <p:txBody>
          <a:bodyPr wrap="square" rtlCol="0">
            <a:spAutoFit/>
          </a:bodyPr>
          <a:lstStyle/>
          <a:p>
            <a:pPr>
              <a:spcBef>
                <a:spcPts val="600"/>
              </a:spcBef>
            </a:pPr>
            <a:r>
              <a:rPr lang="sr-Latn-RS" sz="2200" b="1" noProof="0" dirty="0"/>
              <a:t>Sve su to mogli postići samo da su ostavili po strani ono što ih je razdvajalo: ponos i svađe (Fil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194082" y="210737"/>
            <a:ext cx="2762199"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107996"/>
          </a:xfrm>
          <a:prstGeom prst="rect">
            <a:avLst/>
          </a:prstGeom>
          <a:noFill/>
        </p:spPr>
        <p:txBody>
          <a:bodyPr wrap="square">
            <a:spAutoFit/>
          </a:bodyPr>
          <a:lstStyle/>
          <a:p>
            <a:pPr>
              <a:spcBef>
                <a:spcPts val="600"/>
              </a:spcBef>
            </a:pPr>
            <a:r>
              <a:rPr lang="sr-Latn-RS" sz="2200" b="1" noProof="0" dirty="0"/>
              <a:t>Oba ova problema bila su prisutna u </a:t>
            </a:r>
            <a:r>
              <a:rPr lang="sr-Latn-RS" sz="2200" b="1" noProof="0" dirty="0" err="1"/>
              <a:t>Luciferovoj</a:t>
            </a:r>
            <a:r>
              <a:rPr lang="sr-Latn-RS" sz="2200" b="1" noProof="0" dirty="0"/>
              <a:t> pobuni i među najozbiljnijim su problemima u odnosima (Gal 5,26; Jak 3,16 )</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sr-Latn-RS" sz="4400" b="1" spc="300" noProof="0" dirty="0">
                <a:ln w="6600">
                  <a:solidFill>
                    <a:srgbClr val="10A499"/>
                  </a:solidFill>
                  <a:prstDash val="solid"/>
                </a:ln>
                <a:solidFill>
                  <a:srgbClr val="96F5EE"/>
                </a:solidFill>
                <a:effectLst>
                  <a:outerShdw dist="38100" dir="2700000" algn="tl" rotWithShape="0">
                    <a:schemeClr val="accent2"/>
                  </a:outerShdw>
                </a:effectLst>
              </a:rPr>
              <a:t>JEDINSTVO KROZ PONIZNOST</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707886"/>
          </a:xfrm>
          <a:prstGeom prst="rect">
            <a:avLst/>
          </a:prstGeom>
          <a:noFill/>
        </p:spPr>
        <p:txBody>
          <a:bodyPr wrap="square">
            <a:spAutoFit/>
          </a:bodyPr>
          <a:lstStyle/>
          <a:p>
            <a:pPr algn="ctr"/>
            <a:r>
              <a:rPr lang="sr-Latn-RS" sz="2000" b="1" noProof="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„…poniznost neka čini da smatrate druge većim od sebe. I svaki od vas umesto da gleda samo svoju korist, neka uzme u obzir i tuđu.“ </a:t>
            </a:r>
            <a:r>
              <a:rPr lang="sr-Latn-RS" sz="1600" b="1" noProof="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(Filipljanima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446550"/>
          </a:xfrm>
          <a:prstGeom prst="rect">
            <a:avLst/>
          </a:prstGeom>
          <a:noFill/>
        </p:spPr>
        <p:txBody>
          <a:bodyPr wrap="square" rtlCol="0">
            <a:spAutoFit/>
          </a:bodyPr>
          <a:lstStyle/>
          <a:p>
            <a:pPr>
              <a:spcBef>
                <a:spcPts val="600"/>
              </a:spcBef>
            </a:pPr>
            <a:r>
              <a:rPr lang="sr-Latn-RS" sz="2200" b="1" noProof="0" dirty="0"/>
              <a:t>Formula za jedinstvo koju Pavle predlaže nije nešto spoljašnje, već unutrašnji stav: poniznost. Osim što je bila karakteristična osobina Isusa, On je poticao svoje slušatelje da budu ponizni (</a:t>
            </a:r>
            <a:r>
              <a:rPr lang="sr-Latn-RS" sz="2200" b="1" noProof="0" dirty="0" err="1"/>
              <a:t>Mt</a:t>
            </a:r>
            <a:r>
              <a:rPr lang="sr-Latn-RS" sz="2200" b="1" noProof="0" dirty="0"/>
              <a: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465877" cy="1785104"/>
          </a:xfrm>
          <a:prstGeom prst="rect">
            <a:avLst/>
          </a:prstGeom>
          <a:noFill/>
        </p:spPr>
        <p:txBody>
          <a:bodyPr wrap="square">
            <a:spAutoFit/>
          </a:bodyPr>
          <a:lstStyle/>
          <a:p>
            <a:pPr>
              <a:spcBef>
                <a:spcPts val="600"/>
              </a:spcBef>
            </a:pPr>
            <a:r>
              <a:rPr lang="sr-Latn-RS" sz="2200" b="1" noProof="0" dirty="0"/>
              <a:t>Kako bismo postigli tu poniznost, Pavle predlaže da druge smatramo važnijima od sebe (Fil 2,3). Ali nismo li svi jednaki pred Bogom? Ne bi li trebala postojati jednakost da bismo imali jedinstvo?</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79" y="6144297"/>
            <a:ext cx="9391045" cy="769441"/>
          </a:xfrm>
          <a:prstGeom prst="rect">
            <a:avLst/>
          </a:prstGeom>
          <a:noFill/>
        </p:spPr>
        <p:txBody>
          <a:bodyPr wrap="square">
            <a:spAutoFit/>
          </a:bodyPr>
          <a:lstStyle/>
          <a:p>
            <a:pPr>
              <a:spcBef>
                <a:spcPts val="600"/>
              </a:spcBef>
            </a:pPr>
            <a:r>
              <a:rPr lang="sr-Latn-RS" sz="2200" b="1" noProof="0" dirty="0"/>
              <a:t>Da bismo mogli pomoći drugima, moramo naučiti ih slušamo i razumemo njihovo gledište. Sve je to nesumnjivo delo Duha Svetoga.</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41629"/>
            <a:ext cx="5465876" cy="2123658"/>
          </a:xfrm>
          <a:prstGeom prst="rect">
            <a:avLst/>
          </a:prstGeom>
          <a:noFill/>
        </p:spPr>
        <p:txBody>
          <a:bodyPr wrap="square">
            <a:spAutoFit/>
          </a:bodyPr>
          <a:lstStyle/>
          <a:p>
            <a:pPr>
              <a:spcBef>
                <a:spcPts val="600"/>
              </a:spcBef>
            </a:pPr>
            <a:r>
              <a:rPr lang="sr-Latn-RS" sz="2200" b="1" noProof="0" dirty="0"/>
              <a:t>Pavle ne kaže da smo inferiorni u odnosu na druge, već da sebe </a:t>
            </a:r>
            <a:r>
              <a:rPr lang="sr-Latn-RS" sz="2200" b="1" i="1" u="sng" noProof="0" dirty="0"/>
              <a:t>trebamo smatrati </a:t>
            </a:r>
            <a:r>
              <a:rPr lang="sr-Latn-RS" sz="2200" b="1" noProof="0" dirty="0"/>
              <a:t>takvima. Kao što sluga traži dobro svoga gospodara, tako bismo i mi trebali tražiti dobro onih koje </a:t>
            </a:r>
            <a:r>
              <a:rPr lang="sr-Latn-RS" sz="2200" b="1" i="1" u="sng" noProof="0" dirty="0"/>
              <a:t>smatramo </a:t>
            </a:r>
            <a:r>
              <a:rPr lang="sr-Latn-RS" sz="2200" b="1" noProof="0" dirty="0"/>
              <a:t>višima od sebe (Fil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sr-Latn-RS"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RAZMIŠLJAJ KAO ISUS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153847" y="593355"/>
            <a:ext cx="8419881" cy="400110"/>
          </a:xfrm>
          <a:prstGeom prst="rect">
            <a:avLst/>
          </a:prstGeom>
          <a:noFill/>
        </p:spPr>
        <p:txBody>
          <a:bodyPr wrap="square">
            <a:spAutoFit/>
          </a:bodyPr>
          <a:lstStyle/>
          <a:p>
            <a:pPr algn="ctr"/>
            <a:r>
              <a:rPr lang="sr-Latn-RS" sz="20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„Razmišljajte isto kao i Hristos Isus.“ </a:t>
            </a:r>
            <a:r>
              <a:rPr lang="sr-Latn-RS"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(Filipljanima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446550"/>
          </a:xfrm>
          <a:prstGeom prst="rect">
            <a:avLst/>
          </a:prstGeom>
          <a:noFill/>
        </p:spPr>
        <p:txBody>
          <a:bodyPr wrap="square" rtlCol="0">
            <a:spAutoFit/>
          </a:bodyPr>
          <a:lstStyle/>
          <a:p>
            <a:pPr>
              <a:spcBef>
                <a:spcPts val="600"/>
              </a:spcBef>
            </a:pPr>
            <a:r>
              <a:rPr lang="sr-Latn-RS" sz="2200" b="1" noProof="0" dirty="0"/>
              <a:t>Kako se oblikuju naše misli? Kroz "puteve duše", odnosno naša čula. Sve što čitamo, vidimo ili čujemo oblikuje nas na neki način. I, naravno, sotona bombarduje naša čula kako bi oblikovao naše umove prema svom načinu razmišljanja.</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462213"/>
          </a:xfrm>
          <a:prstGeom prst="rect">
            <a:avLst/>
          </a:prstGeom>
          <a:noFill/>
        </p:spPr>
        <p:txBody>
          <a:bodyPr wrap="square">
            <a:spAutoFit/>
          </a:bodyPr>
          <a:lstStyle/>
          <a:p>
            <a:pPr>
              <a:spcBef>
                <a:spcPts val="600"/>
              </a:spcBef>
            </a:pPr>
            <a:r>
              <a:rPr lang="sr-Latn-RS" sz="2200" b="1" noProof="0" dirty="0"/>
              <a:t>To je zato što su naše misli telesne, a srce </a:t>
            </a:r>
            <a:r>
              <a:rPr lang="sr-Latn-RS" sz="2200" b="1" noProof="0" dirty="0" err="1"/>
              <a:t>prevarno</a:t>
            </a:r>
            <a:r>
              <a:rPr lang="sr-Latn-RS" sz="2200" b="1" noProof="0" dirty="0"/>
              <a:t> (Jeremija 17,9). Duh će preobraziti naš telesni um u duhovni um, da bude poput Hristovog (Rimljanima 8,1.5).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107996"/>
          </a:xfrm>
          <a:prstGeom prst="rect">
            <a:avLst/>
          </a:prstGeom>
          <a:noFill/>
        </p:spPr>
        <p:txBody>
          <a:bodyPr wrap="square">
            <a:spAutoFit/>
          </a:bodyPr>
          <a:lstStyle/>
          <a:p>
            <a:pPr>
              <a:spcBef>
                <a:spcPts val="600"/>
              </a:spcBef>
            </a:pPr>
            <a:r>
              <a:rPr lang="sr-Latn-RS" sz="2200" b="1" noProof="0" dirty="0"/>
              <a:t>Možda uz veliki trud možemo postići prvo. Ali promeniti svoj um kako bismo ga uskladili s Isusovim umom može u nama učiniti samo Duh Sveti.</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34184" y="2480876"/>
            <a:ext cx="8567364" cy="1107996"/>
          </a:xfrm>
          <a:prstGeom prst="rect">
            <a:avLst/>
          </a:prstGeom>
          <a:noFill/>
        </p:spPr>
        <p:txBody>
          <a:bodyPr wrap="square">
            <a:spAutoFit/>
          </a:bodyPr>
          <a:lstStyle/>
          <a:p>
            <a:pPr>
              <a:spcBef>
                <a:spcPts val="600"/>
              </a:spcBef>
            </a:pPr>
            <a:r>
              <a:rPr lang="sr-Latn-RS" sz="2200" b="1" noProof="0" dirty="0"/>
              <a:t>Pavle je radikalan. Ne samo da nas poziva da pazimo na svoje misli, već od nas traži da razmišljamo kao što je Hristos razmišljao (Fil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684527" y="1502688"/>
            <a:ext cx="9379652" cy="5355312"/>
          </a:xfrm>
          <a:prstGeom prst="rect">
            <a:avLst/>
          </a:prstGeom>
          <a:noFill/>
        </p:spPr>
        <p:txBody>
          <a:bodyPr wrap="square">
            <a:spAutoFit/>
          </a:bodyPr>
          <a:lstStyle/>
          <a:p>
            <a:pPr>
              <a:spcBef>
                <a:spcPts val="600"/>
              </a:spcBef>
            </a:pPr>
            <a:r>
              <a:rPr lang="sr-Latn-RS" sz="3800" b="1" noProof="0" dirty="0">
                <a:latin typeface="Constantia" panose="02030602050306030303" pitchFamily="18" charset="0"/>
              </a:rPr>
              <a:t>„Međutim, moramo nešto učiniti kako bismo odoleli iskušenju. Oni koji ne žele postati žrtva sotonskih lukavstava moraju pažljivo čuvati puteve duše; moraju se suzdržati od čitanja, gledanja ili slušanja bilo čega što sugeriše nečiste misli. Umu se ne sme dopustiti da besciljno luta po svakoj temi koju predloži protivnik duša.“</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sr-Latn-RS" sz="1600" b="1" noProof="0" dirty="0"/>
              <a:t>EGW (Patrijarsi i proroci, str.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sr-Latn-RS" sz="48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ISUSOV STAV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400110"/>
          </a:xfrm>
          <a:prstGeom prst="rect">
            <a:avLst/>
          </a:prstGeom>
          <a:noFill/>
        </p:spPr>
        <p:txBody>
          <a:bodyPr wrap="square">
            <a:spAutoFit/>
          </a:bodyPr>
          <a:lstStyle/>
          <a:p>
            <a:pPr algn="ctr"/>
            <a:r>
              <a:rPr lang="sr-Latn-RS" sz="2000" b="1" noProof="0" dirty="0">
                <a:solidFill>
                  <a:srgbClr val="FFFF00"/>
                </a:solidFill>
                <a:effectLst>
                  <a:outerShdw blurRad="38100" dist="38100" dir="2700000" algn="tl">
                    <a:srgbClr val="000000">
                      <a:alpha val="43137"/>
                    </a:srgbClr>
                  </a:outerShdw>
                </a:effectLst>
                <a:latin typeface="Comic Sans MS" panose="030F0702030302020204" pitchFamily="66" charset="0"/>
              </a:rPr>
              <a:t>„On, trajni lik Božji, nije se kao plena držao svoje jednakosti s Bogom.“ </a:t>
            </a:r>
            <a:r>
              <a:rPr lang="sr-Latn-RS" sz="1600" b="1" noProof="0" dirty="0">
                <a:solidFill>
                  <a:srgbClr val="FFFF00"/>
                </a:solidFill>
                <a:effectLst>
                  <a:outerShdw blurRad="38100" dist="38100" dir="2700000" algn="tl">
                    <a:srgbClr val="000000">
                      <a:alpha val="43137"/>
                    </a:srgbClr>
                  </a:outerShdw>
                </a:effectLst>
                <a:latin typeface="Comic Sans MS" panose="030F0702030302020204" pitchFamily="66" charset="0"/>
              </a:rPr>
              <a:t>(Filipljanima 2,6)</a:t>
            </a:r>
            <a:endParaRPr lang="sr-Latn-RS" sz="2000" b="1" noProof="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30887"/>
          </a:xfrm>
          <a:prstGeom prst="rect">
            <a:avLst/>
          </a:prstGeom>
          <a:noFill/>
        </p:spPr>
        <p:txBody>
          <a:bodyPr wrap="square" rtlCol="0">
            <a:spAutoFit/>
          </a:bodyPr>
          <a:lstStyle/>
          <a:p>
            <a:pPr>
              <a:spcBef>
                <a:spcPts val="600"/>
              </a:spcBef>
            </a:pPr>
            <a:r>
              <a:rPr lang="sr-Latn-RS" sz="2200" b="1" noProof="0" dirty="0"/>
              <a:t>Pavle ističe tri Isusove osobine:</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906894161"/>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144359" cy="769441"/>
          </a:xfrm>
          <a:prstGeom prst="rect">
            <a:avLst/>
          </a:prstGeom>
          <a:noFill/>
        </p:spPr>
        <p:txBody>
          <a:bodyPr wrap="square" rtlCol="0">
            <a:spAutoFit/>
          </a:bodyPr>
          <a:lstStyle/>
          <a:p>
            <a:pPr>
              <a:spcBef>
                <a:spcPts val="600"/>
              </a:spcBef>
            </a:pPr>
            <a:r>
              <a:rPr lang="sr-Latn-RS" sz="2200" b="1" noProof="0" dirty="0"/>
              <a:t>Budući da je Stvoritelj, postao je stvorenje. Prihvatio je zlostavljanje i smrt na krstu kako bi nas otkupio.</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69441"/>
          </a:xfrm>
          <a:prstGeom prst="rect">
            <a:avLst/>
          </a:prstGeom>
          <a:noFill/>
        </p:spPr>
        <p:txBody>
          <a:bodyPr wrap="square">
            <a:spAutoFit/>
          </a:bodyPr>
          <a:lstStyle/>
          <a:p>
            <a:pPr>
              <a:spcBef>
                <a:spcPts val="600"/>
              </a:spcBef>
            </a:pPr>
            <a:r>
              <a:rPr lang="sr-Latn-RS" sz="2200" b="1" noProof="0" dirty="0"/>
              <a:t>On je naš uzor. Moramo biti spremni da se ponizimo i žrtvujemo za dobrobit drugih.</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97393" y="5346824"/>
            <a:ext cx="7144359" cy="769441"/>
          </a:xfrm>
          <a:prstGeom prst="rect">
            <a:avLst/>
          </a:prstGeom>
          <a:noFill/>
        </p:spPr>
        <p:txBody>
          <a:bodyPr wrap="square">
            <a:spAutoFit/>
          </a:bodyPr>
          <a:lstStyle/>
          <a:p>
            <a:pPr>
              <a:spcBef>
                <a:spcPts val="600"/>
              </a:spcBef>
            </a:pPr>
            <a:r>
              <a:rPr lang="sr-Latn-RS" sz="2200" b="1" noProof="0" dirty="0"/>
              <a:t>Kad o ovome razmišljamo, možemo se samo pokloniti i slaviti našeg divnog Spasitelja.</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9" y="4252502"/>
            <a:ext cx="7144358" cy="1107996"/>
          </a:xfrm>
          <a:prstGeom prst="rect">
            <a:avLst/>
          </a:prstGeom>
          <a:noFill/>
        </p:spPr>
        <p:txBody>
          <a:bodyPr wrap="square">
            <a:spAutoFit/>
          </a:bodyPr>
          <a:lstStyle/>
          <a:p>
            <a:pPr>
              <a:spcBef>
                <a:spcPts val="600"/>
              </a:spcBef>
            </a:pPr>
            <a:r>
              <a:rPr lang="sr-Latn-RS" sz="2200" b="1" noProof="0" dirty="0"/>
              <a:t>Iako je bio ravnopravan s druge dve Osobe Božanstva, Isusova podložnost Očevoj volji uvek je bila savršena. Nikada nije bilo trenutka kada je odbio da se pokori.</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sr-Latn-RS" sz="4400" b="1" spc="300" noProof="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ISUSOV STAV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798485" y="821380"/>
            <a:ext cx="7312199" cy="1464231"/>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sr-Latn-RS" sz="2000" b="1" noProof="0" dirty="0">
                <a:effectLst>
                  <a:outerShdw blurRad="38100" dist="38100" dir="2700000" algn="tl">
                    <a:srgbClr val="000000">
                      <a:alpha val="43137"/>
                    </a:srgbClr>
                  </a:outerShdw>
                </a:effectLst>
                <a:latin typeface="Comic Sans MS" panose="030F0702030302020204" pitchFamily="66" charset="0"/>
              </a:rPr>
              <a:t>„Po </a:t>
            </a:r>
            <a:r>
              <a:rPr lang="sr-Latn-RS" sz="2000" b="1" noProof="0" dirty="0" err="1">
                <a:effectLst>
                  <a:outerShdw blurRad="38100" dist="38100" dir="2700000" algn="tl">
                    <a:srgbClr val="000000">
                      <a:alpha val="43137"/>
                    </a:srgbClr>
                  </a:outerShdw>
                </a:effectLst>
                <a:latin typeface="Comic Sans MS" panose="030F0702030302020204" pitchFamily="66" charset="0"/>
              </a:rPr>
              <a:t>sveopštem</a:t>
            </a:r>
            <a:r>
              <a:rPr lang="sr-Latn-RS" sz="2000" b="1" noProof="0" dirty="0">
                <a:effectLst>
                  <a:outerShdw blurRad="38100" dist="38100" dir="2700000" algn="tl">
                    <a:srgbClr val="000000">
                      <a:alpha val="43137"/>
                    </a:srgbClr>
                  </a:outerShdw>
                </a:effectLst>
                <a:latin typeface="Comic Sans MS" panose="030F0702030302020204" pitchFamily="66" charset="0"/>
              </a:rPr>
              <a:t> priznanju, velika je tajna pobožnosti: Pojavio se u telu, bio je opravdan Duhom, videli su ga anđeli, propovedao se među paganima, u svetu su u njega poverovali, bio je </a:t>
            </a:r>
            <a:r>
              <a:rPr lang="sr-Latn-RS" sz="2000" b="1" noProof="0" dirty="0" err="1">
                <a:effectLst>
                  <a:outerShdw blurRad="38100" dist="38100" dir="2700000" algn="tl">
                    <a:srgbClr val="000000">
                      <a:alpha val="43137"/>
                    </a:srgbClr>
                  </a:outerShdw>
                </a:effectLst>
                <a:latin typeface="Comic Sans MS" panose="030F0702030302020204" pitchFamily="66" charset="0"/>
              </a:rPr>
              <a:t>uznet</a:t>
            </a:r>
            <a:r>
              <a:rPr lang="sr-Latn-RS" sz="2000" b="1" noProof="0" dirty="0">
                <a:effectLst>
                  <a:outerShdw blurRad="38100" dist="38100" dir="2700000" algn="tl">
                    <a:srgbClr val="000000">
                      <a:alpha val="43137"/>
                    </a:srgbClr>
                  </a:outerShdw>
                </a:effectLst>
                <a:latin typeface="Comic Sans MS" panose="030F0702030302020204" pitchFamily="66" charset="0"/>
              </a:rPr>
              <a:t> u slavi.“ </a:t>
            </a:r>
            <a:r>
              <a:rPr lang="sr-Latn-RS" sz="1600" b="1" noProof="0" dirty="0">
                <a:effectLst>
                  <a:outerShdw blurRad="38100" dist="38100" dir="2700000" algn="tl">
                    <a:srgbClr val="000000">
                      <a:alpha val="43137"/>
                    </a:srgbClr>
                  </a:outerShdw>
                </a:effectLst>
                <a:latin typeface="Comic Sans MS" panose="030F0702030302020204" pitchFamily="66" charset="0"/>
              </a:rPr>
              <a:t>(1. Timoteju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107996"/>
          </a:xfrm>
          <a:prstGeom prst="rect">
            <a:avLst/>
          </a:prstGeom>
          <a:noFill/>
        </p:spPr>
        <p:txBody>
          <a:bodyPr wrap="square" rtlCol="0">
            <a:spAutoFit/>
          </a:bodyPr>
          <a:lstStyle/>
          <a:p>
            <a:pPr>
              <a:spcBef>
                <a:spcPts val="600"/>
              </a:spcBef>
            </a:pPr>
            <a:r>
              <a:rPr lang="sr-Latn-RS" sz="2200" b="1" noProof="0" dirty="0"/>
              <a:t>Hristova neverovatna poniznost time što je postao ljudsko biće predmet proučavanja otkupljenih kroz celu večnost.</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82399" y="5609598"/>
            <a:ext cx="7144369" cy="1107996"/>
          </a:xfrm>
          <a:prstGeom prst="rect">
            <a:avLst/>
          </a:prstGeom>
          <a:noFill/>
        </p:spPr>
        <p:txBody>
          <a:bodyPr wrap="square">
            <a:spAutoFit/>
          </a:bodyPr>
          <a:lstStyle/>
          <a:p>
            <a:pPr>
              <a:spcBef>
                <a:spcPts val="600"/>
              </a:spcBef>
            </a:pPr>
            <a:r>
              <a:rPr lang="sr-Latn-RS" sz="2200" b="1" noProof="0" dirty="0"/>
              <a:t>Ovaj primer nas poziva da napustimo svoju sebičnost i želju da nam se služi te da ih zamenimo poniznošću i spremnošću da služimo drugima.</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501602"/>
            <a:ext cx="7144370" cy="1107996"/>
          </a:xfrm>
          <a:prstGeom prst="rect">
            <a:avLst/>
          </a:prstGeom>
          <a:noFill/>
        </p:spPr>
        <p:txBody>
          <a:bodyPr wrap="square">
            <a:spAutoFit/>
          </a:bodyPr>
          <a:lstStyle/>
          <a:p>
            <a:pPr>
              <a:spcBef>
                <a:spcPts val="600"/>
              </a:spcBef>
            </a:pPr>
            <a:r>
              <a:rPr lang="sr-Latn-RS" sz="2200" b="1" noProof="0" dirty="0"/>
              <a:t>Isus je prešao s univerzalne nadmoći na apsolutnu službu. To je upravo suprotno od onoga čemu je težio Lucifer, koji je, budući sluga, </a:t>
            </a:r>
            <a:r>
              <a:rPr lang="sr-Latn-RS" sz="2200" b="1" noProof="0" dirty="0" err="1"/>
              <a:t>želio</a:t>
            </a:r>
            <a:r>
              <a:rPr lang="sr-Latn-RS" sz="2200" b="1" noProof="0" dirty="0"/>
              <a:t> univerzalnu nadmoć.</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107996"/>
          </a:xfrm>
          <a:prstGeom prst="rect">
            <a:avLst/>
          </a:prstGeom>
          <a:noFill/>
        </p:spPr>
        <p:txBody>
          <a:bodyPr wrap="square">
            <a:spAutoFit/>
          </a:bodyPr>
          <a:lstStyle/>
          <a:p>
            <a:pPr>
              <a:spcBef>
                <a:spcPts val="600"/>
              </a:spcBef>
            </a:pPr>
            <a:r>
              <a:rPr lang="sr-Latn-RS" sz="2200" b="1" noProof="0" dirty="0"/>
              <a:t>Neverovatno je da je beskonačno i večno Biće postalo konačno ljudsko biće, podložno smrti. To je ono što Pavle naziva „tajnom pobožnosti“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741</TotalTime>
  <Words>1075</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45</cp:revision>
  <dcterms:created xsi:type="dcterms:W3CDTF">2025-12-31T11:02:26Z</dcterms:created>
  <dcterms:modified xsi:type="dcterms:W3CDTF">2026-01-02T06:46:47Z</dcterms:modified>
</cp:coreProperties>
</file>