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2" r:id="rId3"/>
    <p:sldId id="318" r:id="rId4"/>
    <p:sldId id="257" r:id="rId5"/>
    <p:sldId id="258" r:id="rId6"/>
    <p:sldId id="259" r:id="rId7"/>
    <p:sldId id="325" r:id="rId8"/>
    <p:sldId id="261" r:id="rId9"/>
    <p:sldId id="323" r:id="rId10"/>
    <p:sldId id="263" r:id="rId11"/>
    <p:sldId id="264" r:id="rId12"/>
    <p:sldId id="31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8C4A"/>
    <a:srgbClr val="E28537"/>
    <a:srgbClr val="D87D2F"/>
    <a:srgbClr val="A4A463"/>
    <a:srgbClr val="EDD69C"/>
    <a:srgbClr val="EFF190"/>
    <a:srgbClr val="5E7182"/>
    <a:srgbClr val="A26036"/>
    <a:srgbClr val="E53C5C"/>
    <a:srgbClr val="AAA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90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Održavajte jedinstvo</a:t>
          </a:r>
          <a:b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(Fil 2,14)</a:t>
          </a:r>
          <a:endParaRPr lang="es-E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22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2200"/>
        </a:p>
      </dgm:t>
    </dgm:pt>
    <dgm:pt modelId="{A8F4F8C1-79F7-4DA3-AD7F-C727F8B972C1}">
      <dgm:prSet custT="1"/>
      <dgm:spPr/>
      <dgm:t>
        <a:bodyPr/>
        <a:lstStyle/>
        <a:p>
          <a:pPr>
            <a:lnSpc>
              <a:spcPts val="2400"/>
            </a:lnSpc>
          </a:pPr>
          <a:r>
            <a:rPr lang="hr" sz="1800" b="1" dirty="0"/>
            <a:t>Kada radimo zajedno, ne bi trebalo biti ogovaranja, kritike, rivalstva ili svađa među nama.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22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2200"/>
        </a:p>
      </dgm:t>
    </dgm:pt>
    <dgm:pt modelId="{8F13B9EF-7C3D-4D73-81A6-38D115799957}">
      <dgm:prSet custT="1"/>
      <dgm:spPr/>
      <dgm:t>
        <a:bodyPr/>
        <a:lstStyle/>
        <a:p>
          <a: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Vladajte se besprekorno (Fil 2,15)</a:t>
          </a:r>
          <a:endParaRPr lang="es-E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22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2200"/>
        </a:p>
      </dgm:t>
    </dgm:pt>
    <dgm:pt modelId="{4AE1B839-9D75-49FC-83F0-722BDBF17955}">
      <dgm:prSet custT="1"/>
      <dgm:spPr/>
      <dgm:t>
        <a:bodyPr/>
        <a:lstStyle/>
        <a:p>
          <a:r>
            <a:rPr lang="hr" sz="1800" b="1" dirty="0"/>
            <a:t>Poslušnost našem Ocu s jednostav-nošću stoji u oštroj suprotnosti sa zlom i rasipnošću koja postoji svuda oko nas.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22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22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Budite verni Božjoj Reči (Fil 2,16)</a:t>
          </a:r>
          <a:endParaRPr lang="es-E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22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2200"/>
        </a:p>
      </dgm:t>
    </dgm:pt>
    <dgm:pt modelId="{57EE0F82-6A25-4944-9E83-D989DD5B276D}">
      <dgm:prSet custT="1"/>
      <dgm:spPr/>
      <dgm:t>
        <a:bodyPr/>
        <a:lstStyle/>
        <a:p>
          <a:r>
            <a:rPr lang="hr" sz="1800" b="1" dirty="0"/>
            <a:t>Naši postupci i naše razmišljanje moraju biti u skladu s onim što Biblija uči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22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22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4108" custLinFactNeighborY="35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Kada radimo zajedno, ne bi trebalo biti ogovaranja, kritike, rivalstva ili svađa među nama.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Održavajte jedinstvo</a:t>
          </a:r>
          <a:b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(Fil 2,14)</a:t>
          </a:r>
          <a:endParaRPr lang="es-E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633613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Poslušnost našem Ocu s jednostav-nošću stoji u oštroj suprotnosti sa zlom i rasipnošću koja postoji svuda oko nas.</a:t>
          </a:r>
          <a:endParaRPr lang="es-ES" sz="1800" kern="1200" dirty="0"/>
        </a:p>
      </dsp:txBody>
      <dsp:txXfrm>
        <a:off x="4633613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Vladajte se besprekorno (Fil 2,15)</a:t>
          </a:r>
          <a:endParaRPr lang="es-E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Naši postupci i naše razmišljanje moraju biti u skladu s onim što Biblija uči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Budite verni Božjoj Reči (Fil 2,16)</a:t>
          </a:r>
          <a:endParaRPr lang="es-E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1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9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1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3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8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0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0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6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0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4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6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6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8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6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E61FE6-2AB8-475A-84D7-EC356C3B17F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7F1E2D-0425-4992-A264-145DF795F3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68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1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465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hr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SIJAJTE POPUT SVETLA U NOĆI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473628" y="0"/>
            <a:ext cx="2718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" sz="1600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pouka za 31. januar 2024.</a:t>
            </a:r>
          </a:p>
        </p:txBody>
      </p:sp>
    </p:spTree>
    <p:extLst>
      <p:ext uri="{BB962C8B-B14F-4D97-AF65-F5344CB8AC3E}">
        <p14:creationId xmlns:p14="http://schemas.microsoft.com/office/powerpoint/2010/main" val="594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4400" b="1" dirty="0">
                <a:ln w="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EPAFRODIT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„Ali smatrao sam potrebnim poslati vam Epafrodita, brata i saradnika i saborca svoga, vašeg glasnika i poslužitelja u mojim potrebama“ </a:t>
            </a:r>
            <a:r>
              <a:rPr lang="hr" sz="1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(Filipljanima 2,25)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193163" y="1196269"/>
            <a:ext cx="8731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Kad su Filipljani saznali da je Pavle zatvoren u Rimu, odlučili su da mu pošalju pomoć kako bi zadovoljio svoje potrebe (plaćanje stanarine, hrane, odeće itd). Epafrodit je bio zadužen za dostavljanje te pomoći apostolu (Fil 4,18; 2,25).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254826"/>
            <a:ext cx="495893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U svojoj revnosti za evanđelje, riskirao je svoj život i teško se razboleo (Fil 2,27.30). Kad su Filipljani to čuli, zabrinuli su se za njega. To je bio glavni razlog zašto je Pavle odlučio da ga pošalje i dostavi im poslanicu (Fil 2,26.28).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193164" y="2553052"/>
            <a:ext cx="8731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Epafrodit nije samo pružao pomoć, već je pratio Pavla, pomagao mu u njegovim potrebama i sarađivao s njim u širenju evanđelja.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629631"/>
            <a:ext cx="49589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Pavle traži da „poštujemo one koji su njemu slični“ (Fil 2,29). Epafrodit je bez sumnje bio verni hrišćanin.</a:t>
            </a:r>
          </a:p>
        </p:txBody>
      </p:sp>
    </p:spTree>
    <p:extLst>
      <p:ext uri="{BB962C8B-B14F-4D97-AF65-F5344CB8AC3E}">
        <p14:creationId xmlns:p14="http://schemas.microsoft.com/office/powerpoint/2010/main" val="18691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00812" y="539889"/>
            <a:ext cx="779037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800" b="1" dirty="0">
                <a:latin typeface="Constantia" panose="02030602050306030303" pitchFamily="18" charset="0"/>
              </a:rPr>
              <a:t>„Dok Isus, naš psrednik, moli za nas na Nebu, Duh Sveti deluje u nama da želimo i činimo Njegovu dobru volju. Celo nebo je zainteresovano za spasenje vernika. Pa koji razlog imamo za sumnj da nam Gospod želi pomoći i da hoće da učini? Ako poučavamo ljude i sami moramo imati živu vezu s Bogom. U duhu i reči trebali bismo biti izvor vode drugima, jer je Hristos u nama izvor vode koji izvire u večni život. Tuga i bol mogu iskušati naše strpljenje i našu veru, ali sjaj prisutnosti Nevidljivog biće s nama, zato moramo sakriti svoj ego iza Isusa.“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666154" y="6519446"/>
            <a:ext cx="3466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" sz="1600" b="1" dirty="0"/>
              <a:t>EGW (Primićete silu, 8. decembar)</a:t>
            </a:r>
          </a:p>
        </p:txBody>
      </p:sp>
    </p:spTree>
    <p:extLst>
      <p:ext uri="{BB962C8B-B14F-4D97-AF65-F5344CB8AC3E}">
        <p14:creationId xmlns:p14="http://schemas.microsoft.com/office/powerpoint/2010/main" val="15469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09596" y="522181"/>
            <a:ext cx="5680447" cy="51090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</a:t>
            </a:r>
            <a:r>
              <a:rPr kumimoji="0" lang="sr-Latn-R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Sve činite bez gunđanja i prepiranja da budete besprekorni i čisti, Božija deca bez mane usred pokvarenog i izopačenog naraštaja u kome svetlite kao zvezde u svemiru</a:t>
            </a:r>
            <a:r>
              <a:rPr kumimoji="0" lang="h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Filipljanima 2,14.15.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995527" y="3860698"/>
            <a:ext cx="5655699" cy="286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hr" sz="2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</a:rPr>
              <a:t>Zvezde </a:t>
            </a:r>
            <a:r>
              <a:rPr lang="en-US" sz="22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</a:rPr>
              <a:t>sv</a:t>
            </a:r>
            <a:r>
              <a:rPr lang="hr" sz="2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</a:rPr>
              <a:t>eta: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hr" sz="2200" b="1" dirty="0"/>
              <a:t>Odraz Boga (Filipljanima 2</a:t>
            </a:r>
            <a:r>
              <a:rPr lang="en-US" sz="2200" b="1" dirty="0"/>
              <a:t>,</a:t>
            </a:r>
            <a:r>
              <a:rPr lang="hr" sz="2200" b="1" dirty="0"/>
              <a:t>12-13)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hr" sz="2200" b="1" dirty="0"/>
              <a:t>Svetlo u svetu (Filipljanima 2</a:t>
            </a:r>
            <a:r>
              <a:rPr lang="en-US" sz="2200" b="1" dirty="0"/>
              <a:t>,</a:t>
            </a:r>
            <a:r>
              <a:rPr lang="hr" sz="2200" b="1" dirty="0"/>
              <a:t>14-16)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hr" sz="2200" b="1" dirty="0"/>
              <a:t>Živa žrtva (Filipljanima 2</a:t>
            </a:r>
            <a:r>
              <a:rPr lang="en-US" sz="2200" b="1" dirty="0"/>
              <a:t>,</a:t>
            </a:r>
            <a:r>
              <a:rPr lang="hr" sz="2200" b="1" dirty="0"/>
              <a:t>17-18)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hr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</a:rPr>
              <a:t>Primeri svetla: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hr" sz="2200" b="1" dirty="0"/>
              <a:t>Timotej (Filipljanima 2</a:t>
            </a:r>
            <a:r>
              <a:rPr lang="en-US" sz="2200" b="1" dirty="0"/>
              <a:t>,</a:t>
            </a:r>
            <a:r>
              <a:rPr lang="hr" sz="2200" b="1" dirty="0"/>
              <a:t>19-24)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hr" sz="2200" b="1" dirty="0"/>
              <a:t>Epafrodit (Filipljanima </a:t>
            </a:r>
            <a:r>
              <a:rPr lang="en-US" sz="2200" b="1" dirty="0"/>
              <a:t>2,</a:t>
            </a:r>
            <a:r>
              <a:rPr lang="hr" sz="2200" b="1" dirty="0"/>
              <a:t>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87722"/>
            <a:ext cx="74580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„Tako neka svetli vaše svetlo pred ljudima da vide vaša dobra dela i slave Oca vašeg koji je na nebesima“ (Mt 5,16).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6181345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6181345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6181345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6181345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6181345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342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792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796703"/>
            <a:ext cx="74580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Živeći u svetu gde se Božji Zakon stalno gazi, mi </a:t>
            </a:r>
            <a:r>
              <a:rPr lang="en-US" sz="2200" b="1" dirty="0"/>
              <a:t>h</a:t>
            </a:r>
            <a:r>
              <a:rPr lang="hr" sz="2200" b="1" dirty="0"/>
              <a:t>r</a:t>
            </a:r>
            <a:r>
              <a:rPr lang="en-US" sz="2200" b="1" dirty="0" err="1"/>
              <a:t>i</a:t>
            </a:r>
            <a:r>
              <a:rPr lang="hr" sz="2200" b="1" dirty="0"/>
              <a:t>šćani, koji želimo </a:t>
            </a:r>
            <a:r>
              <a:rPr lang="en-US" sz="2200" b="1" dirty="0"/>
              <a:t>da </a:t>
            </a:r>
            <a:r>
              <a:rPr lang="hr" sz="2200" b="1" dirty="0"/>
              <a:t>služi</a:t>
            </a:r>
            <a:r>
              <a:rPr lang="en-US" sz="2200" b="1" dirty="0" err="1"/>
              <a:t>mo</a:t>
            </a:r>
            <a:r>
              <a:rPr lang="hr" sz="2200" b="1" dirty="0"/>
              <a:t> Bogu živeći u skladu s njim, svetla smo koja sjaje u tami.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096101"/>
            <a:ext cx="7458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U Filipljanima 2</a:t>
            </a:r>
            <a:r>
              <a:rPr lang="en-US" sz="2200" b="1" dirty="0"/>
              <a:t>,</a:t>
            </a:r>
            <a:r>
              <a:rPr lang="hr" sz="2200" b="1" dirty="0"/>
              <a:t>12-18 možemo pročitati Pavlovu verziju ove Isusove zapove</a:t>
            </a:r>
            <a:r>
              <a:rPr lang="en-US" sz="2200" b="1" dirty="0" err="1"/>
              <a:t>st</a:t>
            </a:r>
            <a:r>
              <a:rPr lang="hr" sz="2200" b="1" dirty="0"/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23594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5997678" y="1491904"/>
            <a:ext cx="6194322" cy="51301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ct val="150000"/>
              </a:lnSpc>
            </a:pPr>
            <a:r>
              <a:rPr lang="hr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ZVEZDE </a:t>
            </a:r>
            <a:br>
              <a:rPr lang="es-ES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hr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SVETA​</a:t>
            </a:r>
          </a:p>
        </p:txBody>
      </p:sp>
    </p:spTree>
    <p:extLst>
      <p:ext uri="{BB962C8B-B14F-4D97-AF65-F5344CB8AC3E}">
        <p14:creationId xmlns:p14="http://schemas.microsoft.com/office/powerpoint/2010/main" val="25680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ODRAZ BOGA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 je Bog što čini u vama da hoćete i učinite kao što Mu je ugodno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hr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h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(Filipljanima 2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h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569683"/>
            <a:ext cx="52897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714375" algn="l"/>
              </a:tabLst>
            </a:pPr>
            <a:r>
              <a:rPr lang="hr" sz="2200" b="1" dirty="0"/>
              <a:t>Nakon što je majstorski detaljno opisao poniženje i uzvišenje Isusa, Pav</a:t>
            </a:r>
            <a:r>
              <a:rPr lang="en-US" sz="2200" b="1" dirty="0"/>
              <a:t>le</a:t>
            </a:r>
            <a:r>
              <a:rPr lang="hr" sz="2200" b="1" dirty="0"/>
              <a:t> dodaje izraz „dakle“. To jest, budući da se Isus ponizio i bio uzvišen tako da „svaki jezik prizna da je Isus </a:t>
            </a:r>
            <a:r>
              <a:rPr lang="en-US" sz="2200" b="1" dirty="0"/>
              <a:t>H</a:t>
            </a:r>
            <a:r>
              <a:rPr lang="hr" sz="2200" b="1" dirty="0"/>
              <a:t>rist</a:t>
            </a:r>
            <a:r>
              <a:rPr lang="en-US" sz="2200" b="1" dirty="0" err="1"/>
              <a:t>os</a:t>
            </a:r>
            <a:r>
              <a:rPr lang="hr" sz="2200" b="1" dirty="0"/>
              <a:t> Gospod, na slavu Boga Oca“ </a:t>
            </a:r>
            <a:r>
              <a:rPr lang="sr-Latn-RS" sz="2200" b="1" dirty="0"/>
              <a:t>(</a:t>
            </a:r>
            <a:r>
              <a:rPr lang="hr" sz="2200" b="1" dirty="0"/>
              <a:t>Fil 2,11), vernici iz Filipe (a time i svi mi) moraju nešto da učine po tom pitanju.</a:t>
            </a: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334589"/>
            <a:ext cx="85933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Naš prvi zadatak je da radimo na svom spasenju „sa strahom i trepetom“ (Fil 2,12). Ako nas Bog spasava (Tit 2,11), zašto bismo se onda trebali brinuti?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7" y="5381953"/>
            <a:ext cx="85933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Strah i drhtanje su izrazi koji se koriste kao sinonimi za služenje Bogu (Psalam 2,11). Zato Pavle naglašava da je Bog taj koji u nama stvara želju za činjenjem dobra i daje nam snagu da to ostvarimo (Filipljanima 2,13).</a:t>
            </a:r>
          </a:p>
        </p:txBody>
      </p:sp>
    </p:spTree>
    <p:extLst>
      <p:ext uri="{BB962C8B-B14F-4D97-AF65-F5344CB8AC3E}">
        <p14:creationId xmlns:p14="http://schemas.microsoft.com/office/powerpoint/2010/main" val="38972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" sz="4400" b="1" dirty="0">
                <a:ln/>
                <a:solidFill>
                  <a:srgbClr val="B90E4E"/>
                </a:solidFill>
              </a:rPr>
              <a:t>SJAJ U SVETU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„da budete besprekorni i čisti, djeca Božja bez mane usred izopačenog i pokvarenog naraštaja, među kojima sjajite kao zvezde na nebu.“ </a:t>
            </a:r>
            <a:r>
              <a:rPr lang="hr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(Filipljanima 2,15)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Pavle predlaže tri aspekta koja će vernike učiniti sjajnima u svetu: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308780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Gde je tama najveća, svetlo najjače sjaji. U svetu u kojem se Bog sistematski odbacuje, mi hrišćani moramo sjati svetlom Hristovim.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58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ŽIVA ŽRTVA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1381125" y="667047"/>
            <a:ext cx="94297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No, ako i krv svoju moram proliti pri žrtvi i službi vere vaše, radujem se i radujem se sa svima vama</a:t>
            </a:r>
            <a:r>
              <a:rPr lang="hr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hr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(Filipljanima 2,17)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1" y="1388863"/>
            <a:ext cx="6600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Iako se Pavle nadao da će biti oslobođen, postojala je mogućnost da će biti osuđen. On tu mogućnost predstavlja kao da će biti „izliven kao žrtva levanica“ (Fil 2,17).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74" y="1446013"/>
            <a:ext cx="5286375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692079" y="4694931"/>
            <a:ext cx="49720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Pavlu nije smetalo da umre jer bi njegovo svedočanstvo dalo još više snage vernicima koji su već bili verni svedoci Evanđelja, hrabro o njemu govorili i ponašali se kao dostojna deca Božja.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9050" y="2678767"/>
            <a:ext cx="33623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err="1"/>
              <a:t>Levanica</a:t>
            </a:r>
            <a:r>
              <a:rPr lang="hr" sz="2200" b="1" dirty="0"/>
              <a:t> se sastojala od prelivanja tečnosti preko žrtve koja se prinosila (Izl 29,39-40). U ovom slučaju, dotična žrtva bili su Filipljani.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2510" y="2620424"/>
            <a:ext cx="2751163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0" y="4697916"/>
            <a:ext cx="38974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Jesu li Filipljani trebali umreti? Nikako. Njihova žrtva sastojala se od „služenja vaše vere“. Bila je to živa žrtva, žrtva koju svi moramo prineti Bogu (Rim 12,1).</a:t>
            </a:r>
          </a:p>
        </p:txBody>
      </p:sp>
    </p:spTree>
    <p:extLst>
      <p:ext uri="{BB962C8B-B14F-4D97-AF65-F5344CB8AC3E}">
        <p14:creationId xmlns:p14="http://schemas.microsoft.com/office/powerpoint/2010/main" val="36447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4994789" y="1450358"/>
            <a:ext cx="7610167" cy="51462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ct val="150000"/>
              </a:lnSpc>
            </a:pPr>
            <a:r>
              <a:rPr lang="hr" sz="11500" b="1" dirty="0">
                <a:ln w="1270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PRIMERI </a:t>
            </a:r>
            <a:br>
              <a:rPr lang="es-ES" sz="11500" b="1" dirty="0">
                <a:ln w="1270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hr" sz="11500" b="1" dirty="0">
                <a:ln w="1270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SVETLA</a:t>
            </a:r>
          </a:p>
        </p:txBody>
      </p:sp>
    </p:spTree>
    <p:extLst>
      <p:ext uri="{BB962C8B-B14F-4D97-AF65-F5344CB8AC3E}">
        <p14:creationId xmlns:p14="http://schemas.microsoft.com/office/powerpoint/2010/main" val="26262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algn="ctr"/>
            <a:r>
              <a:rPr lang="hr" sz="4400" b="1" spc="60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rgbClr val="A26036"/>
                </a:solidFill>
                <a:latin typeface="Comic Sans MS" panose="030F0702030302020204" pitchFamily="66" charset="0"/>
              </a:rPr>
              <a:t>„Znate njegove zasluge: kao sin s ocem služio je sa mnom u evanđelju.“ </a:t>
            </a:r>
            <a:r>
              <a:rPr lang="hr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(Filipljanima 2,22)</a:t>
            </a:r>
            <a:endParaRPr lang="es-ES" sz="2000" b="1" dirty="0">
              <a:solidFill>
                <a:srgbClr val="A2603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3840760" y="776587"/>
            <a:ext cx="8236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Timotej je bio aktivni Pavlov saradnik i koautor šest poslanica (2. Korinćanima, Filipljanima, Kološanima, 1. i 2. Solunjanima i Filemonu). Sam Pavle ga je izabrao za evanđelistu (Dela 16,1-3). Šta je Pavao vidio posebno kod ovog mladića?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05" y="3802170"/>
            <a:ext cx="3726461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05" y="834569"/>
            <a:ext cx="3726461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03764" y="2165154"/>
            <a:ext cx="2503113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3840758" y="2185714"/>
            <a:ext cx="566300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Prvo, svi su „hvalili njega“. Njegova priklad-nost za službu potvrđena je proročkim rečima (1 Tim 1,18). Još dok je bio mladić, Pavle ga je smatrao za sina (1 Tim 1,2; 4,12). Timotej se sa svoje strane odnosio prema Pavlu s poštovanjem i ljubavlju koju sin ima prema svom ocu (Fil 2,22).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3840757" y="4610505"/>
            <a:ext cx="53622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Pavle ga je smatrao jednako uspešnim radnikom kao i sebe (1 Kor 16,10). Poverio mu je nadzor nad nekoliko crkava, kao što su Korint (1 Kor 4,17), Filipi (Fil 2,19) i Solun (1 Sol 3,2). Bio je u zatvoru kao i  Pavle (Jev 13,23).</a:t>
            </a:r>
          </a:p>
        </p:txBody>
      </p:sp>
    </p:spTree>
    <p:extLst>
      <p:ext uri="{BB962C8B-B14F-4D97-AF65-F5344CB8AC3E}">
        <p14:creationId xmlns:p14="http://schemas.microsoft.com/office/powerpoint/2010/main" val="33086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1131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Gill Sans MT</vt:lpstr>
      <vt:lpstr>Constantia</vt:lpstr>
      <vt:lpstr>Aptos</vt:lpstr>
      <vt:lpstr>Arial</vt:lpstr>
      <vt:lpstr>Comic Sans MS</vt:lpstr>
      <vt:lpstr>Aptos Display</vt:lpstr>
      <vt:lpstr>Tema de Office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71</cp:revision>
  <dcterms:created xsi:type="dcterms:W3CDTF">2026-01-03T16:08:44Z</dcterms:created>
  <dcterms:modified xsi:type="dcterms:W3CDTF">2026-01-06T07:39:59Z</dcterms:modified>
</cp:coreProperties>
</file>