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483" r:id="rId6"/>
    <p:sldId id="388" r:id="rId7"/>
    <p:sldId id="484" r:id="rId8"/>
    <p:sldId id="318" r:id="rId9"/>
    <p:sldId id="257" r:id="rId10"/>
    <p:sldId id="258" r:id="rId11"/>
    <p:sldId id="259" r:id="rId12"/>
    <p:sldId id="325" r:id="rId13"/>
    <p:sldId id="261" r:id="rId14"/>
    <p:sldId id="323" r:id="rId15"/>
    <p:sldId id="263" r:id="rId16"/>
    <p:sldId id="264" r:id="rId17"/>
    <p:sldId id="319" r:id="rId18"/>
    <p:sldId id="479" r:id="rId19"/>
    <p:sldId id="408" r:id="rId20"/>
    <p:sldId id="390" r:id="rId21"/>
    <p:sldId id="486"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
      <p:font typeface="Gill Sans MT Ext Condensed Bold" panose="020B0902020104020203" pitchFamily="34" charset="0"/>
      <p:regular r:id="rId43"/>
    </p:embeddedFont>
    <p:embeddedFont>
      <p:font typeface="Impact" panose="020B0806030902050204" pitchFamily="34" charset="0"/>
      <p:regular r:id="rId44"/>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8C4A"/>
    <a:srgbClr val="E28537"/>
    <a:srgbClr val="D87D2F"/>
    <a:srgbClr val="A4A463"/>
    <a:srgbClr val="EDD69C"/>
    <a:srgbClr val="EFF190"/>
    <a:srgbClr val="5E7182"/>
    <a:srgbClr val="A26036"/>
    <a:srgbClr val="E53C5C"/>
    <a:srgbClr val="AAA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3557" autoAdjust="0"/>
  </p:normalViewPr>
  <p:slideViewPr>
    <p:cSldViewPr snapToGrid="0">
      <p:cViewPr varScale="1">
        <p:scale>
          <a:sx n="100" d="100"/>
          <a:sy n="100" d="100"/>
        </p:scale>
        <p:origin x="348" y="78"/>
      </p:cViewPr>
      <p:guideLst/>
    </p:cSldViewPr>
  </p:slideViewPr>
  <p:outlineViewPr>
    <p:cViewPr>
      <p:scale>
        <a:sx n="33" d="100"/>
        <a:sy n="33" d="100"/>
      </p:scale>
      <p:origin x="0" y="-159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hr" sz="2200" b="1" dirty="0">
              <a:effectLst>
                <a:outerShdw blurRad="38100" dist="38100" dir="2700000" algn="tl">
                  <a:srgbClr val="000000">
                    <a:alpha val="43137"/>
                  </a:srgbClr>
                </a:outerShdw>
              </a:effectLst>
            </a:rPr>
            <a:t>Održavajte jedinstvo</a:t>
          </a:r>
          <a:br>
            <a:rPr lang="hr" sz="2200" b="1" dirty="0">
              <a:effectLst>
                <a:outerShdw blurRad="38100" dist="38100" dir="2700000" algn="tl">
                  <a:srgbClr val="000000">
                    <a:alpha val="43137"/>
                  </a:srgbClr>
                </a:outerShdw>
              </a:effectLst>
            </a:rPr>
          </a:br>
          <a:r>
            <a:rPr lang="hr" sz="2200" b="1">
              <a:effectLst>
                <a:outerShdw blurRad="38100" dist="38100" dir="2700000" algn="tl">
                  <a:srgbClr val="000000">
                    <a:alpha val="43137"/>
                  </a:srgbClr>
                </a:outerShdw>
              </a:effectLst>
            </a:rPr>
            <a:t>(Filib. 2,14).</a:t>
          </a:r>
          <a:endParaRPr lang="es-ES" sz="22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2200"/>
        </a:p>
      </dgm:t>
    </dgm:pt>
    <dgm:pt modelId="{7E4AC8DB-24F9-431B-A36E-F2F44C798536}" type="sibTrans" cxnId="{BE3BD4DF-F7D4-4ED0-BA9C-9989D1BC9A6A}">
      <dgm:prSet/>
      <dgm:spPr/>
      <dgm:t>
        <a:bodyPr/>
        <a:lstStyle/>
        <a:p>
          <a:endParaRPr lang="es-ES" sz="2200"/>
        </a:p>
      </dgm:t>
    </dgm:pt>
    <dgm:pt modelId="{A8F4F8C1-79F7-4DA3-AD7F-C727F8B972C1}">
      <dgm:prSet custT="1"/>
      <dgm:spPr/>
      <dgm:t>
        <a:bodyPr/>
        <a:lstStyle/>
        <a:p>
          <a:pPr>
            <a:lnSpc>
              <a:spcPts val="2400"/>
            </a:lnSpc>
          </a:pPr>
          <a:r>
            <a:rPr lang="hr" sz="1800" b="1" dirty="0"/>
            <a:t>Kada radimo zajedno, ne bi trebalo biti ogovaranja, kritike, rivalstva ili svađa među nama.</a:t>
          </a:r>
          <a:endParaRPr lang="es-ES" sz="1800" dirty="0"/>
        </a:p>
      </dgm:t>
    </dgm:pt>
    <dgm:pt modelId="{BC24767B-8C79-4035-8CEF-527ABF1DC129}" type="parTrans" cxnId="{9A58EAB5-D606-4639-93D2-A57E6ABAD2D5}">
      <dgm:prSet/>
      <dgm:spPr/>
      <dgm:t>
        <a:bodyPr/>
        <a:lstStyle/>
        <a:p>
          <a:endParaRPr lang="es-ES" sz="2200"/>
        </a:p>
      </dgm:t>
    </dgm:pt>
    <dgm:pt modelId="{038FDCBF-CE56-478F-9762-3B0F71A0A1EC}" type="sibTrans" cxnId="{9A58EAB5-D606-4639-93D2-A57E6ABAD2D5}">
      <dgm:prSet/>
      <dgm:spPr/>
      <dgm:t>
        <a:bodyPr/>
        <a:lstStyle/>
        <a:p>
          <a:endParaRPr lang="es-ES" sz="2200"/>
        </a:p>
      </dgm:t>
    </dgm:pt>
    <dgm:pt modelId="{8F13B9EF-7C3D-4D73-81A6-38D115799957}">
      <dgm:prSet custT="1"/>
      <dgm:spPr/>
      <dgm:t>
        <a:bodyPr/>
        <a:lstStyle/>
        <a:p>
          <a:r>
            <a:rPr lang="hr" sz="2200" b="1">
              <a:effectLst>
                <a:outerShdw blurRad="38100" dist="38100" dir="2700000" algn="tl">
                  <a:srgbClr val="000000">
                    <a:alpha val="43137"/>
                  </a:srgbClr>
                </a:outerShdw>
              </a:effectLst>
            </a:rPr>
            <a:t>Vladajte se besprekorno (Filib. 2,15).</a:t>
          </a:r>
          <a:endParaRPr lang="es-ES" sz="22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2200"/>
        </a:p>
      </dgm:t>
    </dgm:pt>
    <dgm:pt modelId="{BE75C234-FBC4-459A-B1AB-99BC6A698030}" type="sibTrans" cxnId="{4DA9CACD-E693-43DB-AD89-7FEDF7C359A4}">
      <dgm:prSet/>
      <dgm:spPr/>
      <dgm:t>
        <a:bodyPr/>
        <a:lstStyle/>
        <a:p>
          <a:endParaRPr lang="es-ES" sz="2200"/>
        </a:p>
      </dgm:t>
    </dgm:pt>
    <dgm:pt modelId="{4AE1B839-9D75-49FC-83F0-722BDBF17955}">
      <dgm:prSet custT="1"/>
      <dgm:spPr/>
      <dgm:t>
        <a:bodyPr/>
        <a:lstStyle/>
        <a:p>
          <a:r>
            <a:rPr lang="hr" sz="1800" b="1" dirty="0"/>
            <a:t>Poslušnost našem </a:t>
          </a:r>
          <a:r>
            <a:rPr lang="hr" sz="1800" b="1"/>
            <a:t>Ocu s </a:t>
          </a:r>
          <a:r>
            <a:rPr lang="hr" sz="1800" b="1" dirty="0"/>
            <a:t>jednostav-nošću stoji u oštroj suprotnosti sa zlom i rasipnošću koja postoji svuda oko nas.</a:t>
          </a:r>
          <a:endParaRPr lang="es-ES" sz="1800" dirty="0"/>
        </a:p>
      </dgm:t>
    </dgm:pt>
    <dgm:pt modelId="{4774350F-BA3F-4807-9765-F3AE907743C6}" type="parTrans" cxnId="{BE79C872-FCF8-42A3-A89C-6CB2FF481FAB}">
      <dgm:prSet/>
      <dgm:spPr/>
      <dgm:t>
        <a:bodyPr/>
        <a:lstStyle/>
        <a:p>
          <a:endParaRPr lang="es-ES" sz="2200"/>
        </a:p>
      </dgm:t>
    </dgm:pt>
    <dgm:pt modelId="{5367268C-47C1-4E92-91CE-F91AF96E16B5}" type="sibTrans" cxnId="{BE79C872-FCF8-42A3-A89C-6CB2FF481FAB}">
      <dgm:prSet/>
      <dgm:spPr/>
      <dgm:t>
        <a:bodyPr/>
        <a:lstStyle/>
        <a:p>
          <a:endParaRPr lang="es-ES" sz="22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hr" sz="2200" b="1" dirty="0">
              <a:effectLst>
                <a:outerShdw blurRad="38100" dist="38100" dir="2700000" algn="tl">
                  <a:srgbClr val="000000">
                    <a:alpha val="43137"/>
                  </a:srgbClr>
                </a:outerShdw>
              </a:effectLst>
            </a:rPr>
            <a:t>Budite verni Božjoj Reči </a:t>
          </a:r>
          <a:r>
            <a:rPr lang="hr" sz="2200" b="1">
              <a:effectLst>
                <a:outerShdw blurRad="38100" dist="38100" dir="2700000" algn="tl">
                  <a:srgbClr val="000000">
                    <a:alpha val="43137"/>
                  </a:srgbClr>
                </a:outerShdw>
              </a:effectLst>
            </a:rPr>
            <a:t>(Filib. 2,16).</a:t>
          </a:r>
          <a:endParaRPr lang="es-ES" sz="22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2200"/>
        </a:p>
      </dgm:t>
    </dgm:pt>
    <dgm:pt modelId="{C81402C2-7D8D-47C9-B73D-7D9A6A0A2153}" type="sibTrans" cxnId="{4E6B1006-7298-461F-B7B6-22B6288AA871}">
      <dgm:prSet/>
      <dgm:spPr/>
      <dgm:t>
        <a:bodyPr/>
        <a:lstStyle/>
        <a:p>
          <a:endParaRPr lang="es-ES" sz="2200"/>
        </a:p>
      </dgm:t>
    </dgm:pt>
    <dgm:pt modelId="{57EE0F82-6A25-4944-9E83-D989DD5B276D}">
      <dgm:prSet custT="1"/>
      <dgm:spPr/>
      <dgm:t>
        <a:bodyPr/>
        <a:lstStyle/>
        <a:p>
          <a:r>
            <a:rPr lang="hr" sz="1800" b="1" dirty="0"/>
            <a:t>Naši postupci i naše razmišljanje moraju biti u skladu s onim što Biblija uči</a:t>
          </a:r>
          <a:endParaRPr lang="es-ES" sz="1800" dirty="0"/>
        </a:p>
      </dgm:t>
    </dgm:pt>
    <dgm:pt modelId="{C4C774AF-AD51-4633-9BA0-BEEE26985739}" type="parTrans" cxnId="{1A993B5B-D18D-437C-B3BD-D2D393F999C2}">
      <dgm:prSet/>
      <dgm:spPr/>
      <dgm:t>
        <a:bodyPr/>
        <a:lstStyle/>
        <a:p>
          <a:endParaRPr lang="es-ES" sz="2200"/>
        </a:p>
      </dgm:t>
    </dgm:pt>
    <dgm:pt modelId="{E8F19191-2C8E-47A5-B206-D58078937791}" type="sibTrans" cxnId="{1A993B5B-D18D-437C-B3BD-D2D393F999C2}">
      <dgm:prSet/>
      <dgm:spPr/>
      <dgm:t>
        <a:bodyPr/>
        <a:lstStyle/>
        <a:p>
          <a:endParaRPr lang="es-ES" sz="22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4108" custLinFactNeighborY="35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ts val="2400"/>
            </a:lnSpc>
            <a:spcBef>
              <a:spcPct val="0"/>
            </a:spcBef>
            <a:spcAft>
              <a:spcPct val="35000"/>
            </a:spcAft>
            <a:buNone/>
          </a:pPr>
          <a:r>
            <a:rPr lang="hr" sz="1800" b="1" kern="1200" dirty="0"/>
            <a:t>Kada radimo zajedno, ne bi trebalo biti ogovaranja, kritike, rivalstva ili svađa među nama.</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Održavajte jedinstvo</a:t>
          </a:r>
          <a:br>
            <a:rPr lang="hr" sz="2200" b="1" kern="1200" dirty="0">
              <a:effectLst>
                <a:outerShdw blurRad="38100" dist="38100" dir="2700000" algn="tl">
                  <a:srgbClr val="000000">
                    <a:alpha val="43137"/>
                  </a:srgbClr>
                </a:outerShdw>
              </a:effectLst>
            </a:rPr>
          </a:br>
          <a:r>
            <a:rPr lang="hr" sz="2200" b="1" kern="1200">
              <a:effectLst>
                <a:outerShdw blurRad="38100" dist="38100" dir="2700000" algn="tl">
                  <a:srgbClr val="000000">
                    <a:alpha val="43137"/>
                  </a:srgbClr>
                </a:outerShdw>
              </a:effectLst>
            </a:rPr>
            <a:t>(Filib. 2,14).</a:t>
          </a:r>
          <a:endParaRPr lang="es-ES" sz="22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633613"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r" sz="1800" b="1" kern="1200" dirty="0"/>
            <a:t>Poslušnost našem </a:t>
          </a:r>
          <a:r>
            <a:rPr lang="hr" sz="1800" b="1" kern="1200"/>
            <a:t>Ocu s </a:t>
          </a:r>
          <a:r>
            <a:rPr lang="hr" sz="1800" b="1" kern="1200" dirty="0"/>
            <a:t>jednostav-nošću stoji u oštroj suprotnosti sa zlom i rasipnošću koja postoji svuda oko nas.</a:t>
          </a:r>
          <a:endParaRPr lang="es-ES" sz="1800" kern="1200" dirty="0"/>
        </a:p>
      </dsp:txBody>
      <dsp:txXfrm>
        <a:off x="4633613"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hr" sz="2200" b="1" kern="1200">
              <a:effectLst>
                <a:outerShdw blurRad="38100" dist="38100" dir="2700000" algn="tl">
                  <a:srgbClr val="000000">
                    <a:alpha val="43137"/>
                  </a:srgbClr>
                </a:outerShdw>
              </a:effectLst>
            </a:rPr>
            <a:t>Vladajte se besprekorno (Filib. 2,15).</a:t>
          </a:r>
          <a:endParaRPr lang="es-ES" sz="22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r" sz="1800" b="1" kern="1200" dirty="0"/>
            <a:t>Naši postupci i naše razmišljanje moraju biti u skladu s onim što Biblija uči</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Budite verni Božjoj Reči </a:t>
          </a:r>
          <a:r>
            <a:rPr lang="hr" sz="2200" b="1" kern="1200">
              <a:effectLst>
                <a:outerShdw blurRad="38100" dist="38100" dir="2700000" algn="tl">
                  <a:srgbClr val="000000">
                    <a:alpha val="43137"/>
                  </a:srgbClr>
                </a:outerShdw>
              </a:effectLst>
            </a:rPr>
            <a:t>(Filib. 2,16).</a:t>
          </a:r>
          <a:endParaRPr lang="es-ES" sz="22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53867-5110-4998-8D8E-63C31E2729BE}" type="datetimeFigureOut">
              <a:rPr lang="hr-HR" smtClean="0"/>
              <a:t>23.1.2026.</a:t>
            </a:fld>
            <a:endParaRPr lang="hr-H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C58F2-8067-48A1-92E2-CF2001DCD2DF}" type="slidenum">
              <a:rPr lang="hr-HR" smtClean="0"/>
              <a:t>‹Nº›</a:t>
            </a:fld>
            <a:endParaRPr lang="hr-HR" dirty="0"/>
          </a:p>
        </p:txBody>
      </p:sp>
    </p:spTree>
    <p:extLst>
      <p:ext uri="{BB962C8B-B14F-4D97-AF65-F5344CB8AC3E}">
        <p14:creationId xmlns:p14="http://schemas.microsoft.com/office/powerpoint/2010/main" val="3417526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C64C58F2-8067-48A1-92E2-CF2001DCD2DF}" type="slidenum">
              <a:rPr lang="hr-HR" smtClean="0"/>
              <a:t>9</a:t>
            </a:fld>
            <a:endParaRPr lang="hr-HR"/>
          </a:p>
        </p:txBody>
      </p:sp>
    </p:spTree>
    <p:extLst>
      <p:ext uri="{BB962C8B-B14F-4D97-AF65-F5344CB8AC3E}">
        <p14:creationId xmlns:p14="http://schemas.microsoft.com/office/powerpoint/2010/main" val="323651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C64C58F2-8067-48A1-92E2-CF2001DCD2DF}" type="slidenum">
              <a:rPr lang="hr-HR" smtClean="0"/>
              <a:t>10</a:t>
            </a:fld>
            <a:endParaRPr lang="hr-HR"/>
          </a:p>
        </p:txBody>
      </p:sp>
    </p:spTree>
    <p:extLst>
      <p:ext uri="{BB962C8B-B14F-4D97-AF65-F5344CB8AC3E}">
        <p14:creationId xmlns:p14="http://schemas.microsoft.com/office/powerpoint/2010/main" val="215125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C64C58F2-8067-48A1-92E2-CF2001DCD2DF}" type="slidenum">
              <a:rPr lang="hr-HR" smtClean="0"/>
              <a:t>13</a:t>
            </a:fld>
            <a:endParaRPr lang="hr-HR" dirty="0"/>
          </a:p>
        </p:txBody>
      </p:sp>
    </p:spTree>
    <p:extLst>
      <p:ext uri="{BB962C8B-B14F-4D97-AF65-F5344CB8AC3E}">
        <p14:creationId xmlns:p14="http://schemas.microsoft.com/office/powerpoint/2010/main" val="173711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0120-9EA5-9828-7102-254504CAED64}"/>
            </a:ext>
          </a:extLst>
        </p:cNvPr>
        <p:cNvGrpSpPr/>
        <p:nvPr/>
      </p:nvGrpSpPr>
      <p:grpSpPr>
        <a:xfrm>
          <a:off x="0" y="0"/>
          <a:ext cx="0" cy="0"/>
          <a:chOff x="0" y="0"/>
          <a:chExt cx="0" cy="0"/>
        </a:xfrm>
      </p:grpSpPr>
    </p:spTree>
    <p:extLst>
      <p:ext uri="{BB962C8B-B14F-4D97-AF65-F5344CB8AC3E}">
        <p14:creationId xmlns:p14="http://schemas.microsoft.com/office/powerpoint/2010/main" val="125304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2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1921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0249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5" name="Footer Placeholder 4"/>
          <p:cNvSpPr>
            <a:spLocks noGrp="1"/>
          </p:cNvSpPr>
          <p:nvPr>
            <p:ph type="ftr" sz="quarter" idx="11"/>
          </p:nvPr>
        </p:nvSpPr>
        <p:spPr>
          <a:xfrm>
            <a:off x="2416500" y="329307"/>
            <a:ext cx="4973915" cy="309201"/>
          </a:xfrm>
        </p:spPr>
        <p:txBody>
          <a:bodyPr/>
          <a:lstStyle/>
          <a:p>
            <a:endParaRPr lang="es-ES" dirty="0"/>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12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9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83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26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09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5708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10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8170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23/01/2026</a:t>
            </a:fld>
            <a:endParaRPr lang="es-ES" dirty="0"/>
          </a:p>
        </p:txBody>
      </p:sp>
      <p:sp>
        <p:nvSpPr>
          <p:cNvPr id="6" name="Footer Placeholder 5"/>
          <p:cNvSpPr>
            <a:spLocks noGrp="1"/>
          </p:cNvSpPr>
          <p:nvPr>
            <p:ph type="ftr" sz="quarter" idx="11"/>
          </p:nvPr>
        </p:nvSpPr>
        <p:spPr>
          <a:xfrm>
            <a:off x="1447382" y="318640"/>
            <a:ext cx="5541004" cy="320931"/>
          </a:xfrm>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36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35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75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036458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7747012"/>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867750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130147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350856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868503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746532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20150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1082877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5870031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5011007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6642231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89546314"/>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5216067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1276745"/>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80882023"/>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5004720"/>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20995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9874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6618632"/>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038003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7398938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6922486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7878786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79095065"/>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4527692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34981219"/>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5346687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3202508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5626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7874525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25369942"/>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87730988"/>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3233477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78989881"/>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56319572"/>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0879573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617206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078860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0222838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5286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458690"/>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4459740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659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0418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fld id="{2CE61FE6-2AB8-475A-84D7-EC356C3B17F0}" type="datetimeFigureOut">
              <a:rPr lang="es-ES" smtClean="0"/>
              <a:t>23/01/2026</a:t>
            </a:fld>
            <a:endParaRPr lang="es-ES" dirty="0"/>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fld id="{DF7F1E2D-0425-4992-A264-145DF795F3A0}" type="slidenum">
              <a:rPr lang="es-ES" smtClean="0"/>
              <a:t>‹Nº›</a:t>
            </a:fld>
            <a:endParaRPr lang="es-ES" dirty="0"/>
          </a:p>
        </p:txBody>
      </p:sp>
    </p:spTree>
    <p:extLst>
      <p:ext uri="{BB962C8B-B14F-4D97-AF65-F5344CB8AC3E}">
        <p14:creationId xmlns:p14="http://schemas.microsoft.com/office/powerpoint/2010/main" val="55860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61FE6-2AB8-475A-84D7-EC356C3B17F0}" type="datetimeFigureOut">
              <a:rPr lang="es-ES" smtClean="0"/>
              <a:t>23/01/2026</a:t>
            </a:fld>
            <a:endParaRPr lang="es-ES" dirty="0"/>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F1E2D-0425-4992-A264-145DF795F3A0}" type="slidenum">
              <a:rPr lang="es-ES" smtClean="0"/>
              <a:t>‹Nº›</a:t>
            </a:fld>
            <a:endParaRPr lang="es-ES" dirty="0"/>
          </a:p>
        </p:txBody>
      </p:sp>
    </p:spTree>
    <p:extLst>
      <p:ext uri="{BB962C8B-B14F-4D97-AF65-F5344CB8AC3E}">
        <p14:creationId xmlns:p14="http://schemas.microsoft.com/office/powerpoint/2010/main" val="357468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23/01/2026</a:t>
            </a:fld>
            <a:endParaRPr lang="es-E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43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69413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2053175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3980627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3.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7.jpeg"/><Relationship Id="rId4" Type="http://schemas.openxmlformats.org/officeDocument/2006/relationships/diagramData" Target="../diagrams/data1.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24</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januar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7594ED51-8553-3F81-11F1-EDB83F8F7FAE}"/>
              </a:ext>
            </a:extLst>
          </p:cNvPr>
          <p:cNvPicPr>
            <a:picLocks noChangeAspect="1"/>
          </p:cNvPicPr>
          <p:nvPr/>
        </p:nvPicPr>
        <p:blipFill>
          <a:blip r:embed="rId3"/>
          <a:stretch>
            <a:fillRect/>
          </a:stretch>
        </p:blipFill>
        <p:spPr>
          <a:xfrm>
            <a:off x="0" y="988541"/>
            <a:ext cx="12319686" cy="5226908"/>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131398" y="677732"/>
            <a:ext cx="7473558" cy="5146281"/>
          </a:xfrm>
          <a:prstGeom prst="rect">
            <a:avLst/>
          </a:prstGeom>
          <a:noFill/>
        </p:spPr>
        <p:txBody>
          <a:bodyPr wrap="square">
            <a:spAutoFit/>
            <a:scene3d>
              <a:camera prst="orthographicFront"/>
              <a:lightRig rig="brightRoom" dir="t"/>
            </a:scene3d>
            <a:sp3d extrusionH="57150">
              <a:bevelT w="69850" h="38100" prst="cross"/>
            </a:sp3d>
          </a:bodyPr>
          <a:lstStyle/>
          <a:p>
            <a:pPr algn="ctr">
              <a:lnSpc>
                <a:spcPct val="150000"/>
              </a:lnSpc>
            </a:pPr>
            <a:r>
              <a:rPr lang="hr" sz="115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PRIMERI </a:t>
            </a:r>
            <a:br>
              <a:rPr lang="es-ES" sz="115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br>
            <a:r>
              <a:rPr lang="hr" sz="115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SVETLA</a:t>
            </a:r>
          </a:p>
        </p:txBody>
      </p:sp>
    </p:spTree>
    <p:extLst>
      <p:ext uri="{BB962C8B-B14F-4D97-AF65-F5344CB8AC3E}">
        <p14:creationId xmlns:p14="http://schemas.microsoft.com/office/powerpoint/2010/main" val="2626227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algn="ctr"/>
            <a:r>
              <a:rPr lang="hr" sz="4400" b="1" spc="600" dirty="0">
                <a:ln w="22225">
                  <a:noFill/>
                  <a:prstDash val="solid"/>
                </a:ln>
                <a:solidFill>
                  <a:srgbClr val="5E7182"/>
                </a:solidFill>
                <a:effectLst>
                  <a:outerShdw blurRad="38100" dist="38100" dir="2700000" algn="tl">
                    <a:srgbClr val="000000">
                      <a:alpha val="43137"/>
                    </a:srgbClr>
                  </a:outerShdw>
                </a:effectLst>
              </a:rPr>
              <a:t>TIMOTEJ</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707886"/>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ctr"/>
            <a:r>
              <a:rPr lang="hr" sz="2000" b="1">
                <a:solidFill>
                  <a:srgbClr val="A26036"/>
                </a:solidFill>
                <a:latin typeface="Comic Sans MS" panose="030F0702030302020204" pitchFamily="66" charset="0"/>
              </a:rPr>
              <a:t>„A njegovo poštenje poznajetenate, jer kao dete ocu sa mnom je poslužio u jevanđelju</a:t>
            </a:r>
            <a:r>
              <a:rPr lang="hr" sz="2000" b="1" dirty="0">
                <a:solidFill>
                  <a:srgbClr val="A26036"/>
                </a:solidFill>
                <a:latin typeface="Comic Sans MS" panose="030F0702030302020204" pitchFamily="66" charset="0"/>
              </a:rPr>
              <a:t>.“ </a:t>
            </a:r>
            <a:r>
              <a:rPr lang="hr" sz="1600" b="1">
                <a:solidFill>
                  <a:srgbClr val="A26036"/>
                </a:solidFill>
                <a:latin typeface="Comic Sans MS" panose="030F0702030302020204" pitchFamily="66" charset="0"/>
              </a:rPr>
              <a:t>(Filibljanima </a:t>
            </a:r>
            <a:r>
              <a:rPr lang="hr" sz="1600" b="1" dirty="0">
                <a:solidFill>
                  <a:srgbClr val="A26036"/>
                </a:solidFill>
                <a:latin typeface="Comic Sans MS" panose="030F0702030302020204" pitchFamily="66" charset="0"/>
              </a:rPr>
              <a:t>2,22)</a:t>
            </a:r>
            <a:endParaRPr lang="es-ES" sz="2000" b="1" dirty="0">
              <a:solidFill>
                <a:srgbClr val="A26036"/>
              </a:solidFill>
              <a:latin typeface="Comic Sans MS" panose="030F0702030302020204" pitchFamily="66" charset="0"/>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3840760" y="776587"/>
            <a:ext cx="8236941" cy="1446550"/>
          </a:xfrm>
          <a:prstGeom prst="rect">
            <a:avLst/>
          </a:prstGeom>
          <a:noFill/>
        </p:spPr>
        <p:txBody>
          <a:bodyPr wrap="square" rtlCol="0">
            <a:spAutoFit/>
          </a:bodyPr>
          <a:lstStyle/>
          <a:p>
            <a:pPr>
              <a:spcBef>
                <a:spcPts val="600"/>
              </a:spcBef>
            </a:pPr>
            <a:r>
              <a:rPr lang="hr" sz="2200" b="1"/>
              <a:t>Timotije </a:t>
            </a:r>
            <a:r>
              <a:rPr lang="hr" sz="2200" b="1" dirty="0"/>
              <a:t>je bio aktivni Pavlov saradnik i koautor šest poslanica (2. Korinćanima</a:t>
            </a:r>
            <a:r>
              <a:rPr lang="hr" sz="2200" b="1"/>
              <a:t>, Filibljanima</a:t>
            </a:r>
            <a:r>
              <a:rPr lang="hr" sz="2200" b="1" dirty="0"/>
              <a:t>, Kološanima, 1. i 2. Solunjanima i Filemonu). Sam Pavle ga je izabrao za evanđelistu (Dela 16,1-3). Šta </a:t>
            </a:r>
            <a:r>
              <a:rPr lang="hr" sz="2200" b="1"/>
              <a:t>je Pavle video posebno </a:t>
            </a:r>
            <a:r>
              <a:rPr lang="hr" sz="2200" b="1" dirty="0"/>
              <a:t>kod ovog mladića?</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5305" y="3802170"/>
            <a:ext cx="3726461"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5305" y="834569"/>
            <a:ext cx="3726461"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35671" y="2165154"/>
            <a:ext cx="2271206"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3840758" y="2185714"/>
            <a:ext cx="5798094" cy="2462213"/>
          </a:xfrm>
          <a:prstGeom prst="rect">
            <a:avLst/>
          </a:prstGeom>
          <a:noFill/>
        </p:spPr>
        <p:txBody>
          <a:bodyPr wrap="square">
            <a:spAutoFit/>
          </a:bodyPr>
          <a:lstStyle/>
          <a:p>
            <a:pPr>
              <a:spcBef>
                <a:spcPts val="600"/>
              </a:spcBef>
            </a:pPr>
            <a:r>
              <a:rPr lang="hr" sz="2200" b="1" dirty="0"/>
              <a:t>Prvo, svi su „hvalili njega“. Njegova priklad-nost za službu potvrđena je proročkim rečima </a:t>
            </a:r>
            <a:r>
              <a:rPr lang="hr" sz="2200" b="1"/>
              <a:t>(1. Tim. </a:t>
            </a:r>
            <a:r>
              <a:rPr lang="hr" sz="2200" b="1" dirty="0"/>
              <a:t>1,18). Još dok je bio mladić, Pavle ga je smatrao za sina </a:t>
            </a:r>
            <a:r>
              <a:rPr lang="hr" sz="2200" b="1"/>
              <a:t>(1. Tim. </a:t>
            </a:r>
            <a:r>
              <a:rPr lang="hr" sz="2200" b="1" dirty="0"/>
              <a:t>1,2; 4,12</a:t>
            </a:r>
            <a:r>
              <a:rPr lang="hr" sz="2200" b="1"/>
              <a:t>). Timotije </a:t>
            </a:r>
            <a:r>
              <a:rPr lang="hr" sz="2200" b="1" dirty="0"/>
              <a:t>se sa svoje strane odnosio prema </a:t>
            </a:r>
            <a:r>
              <a:rPr lang="hr" sz="2200" b="1"/>
              <a:t>Pavlu s </a:t>
            </a:r>
            <a:r>
              <a:rPr lang="hr" sz="2200" b="1" dirty="0"/>
              <a:t>poštovanjem i ljubavlju koju sin ima prema svom ocu </a:t>
            </a:r>
            <a:r>
              <a:rPr lang="hr" sz="2200" b="1"/>
              <a:t>(Fil </a:t>
            </a:r>
            <a:r>
              <a:rPr lang="hr" sz="2200" b="1" dirty="0"/>
              <a:t>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3840757" y="4610505"/>
            <a:ext cx="5362238" cy="2123658"/>
          </a:xfrm>
          <a:prstGeom prst="rect">
            <a:avLst/>
          </a:prstGeom>
          <a:noFill/>
        </p:spPr>
        <p:txBody>
          <a:bodyPr wrap="square">
            <a:spAutoFit/>
          </a:bodyPr>
          <a:lstStyle/>
          <a:p>
            <a:pPr>
              <a:spcBef>
                <a:spcPts val="600"/>
              </a:spcBef>
            </a:pPr>
            <a:r>
              <a:rPr lang="hr" sz="2200" b="1" dirty="0"/>
              <a:t>Pavle ga je smatrao jednako uspešnim radnikom kao i sebe </a:t>
            </a:r>
            <a:r>
              <a:rPr lang="hr" sz="2200" b="1"/>
              <a:t>(1. Kor. 16,10</a:t>
            </a:r>
            <a:r>
              <a:rPr lang="hr" sz="2200" b="1" dirty="0"/>
              <a:t>). Poverio mu je nadzor nad nekoliko crkava, kao što su Korint </a:t>
            </a:r>
            <a:r>
              <a:rPr lang="hr" sz="2200" b="1"/>
              <a:t>(1. Kor. </a:t>
            </a:r>
            <a:r>
              <a:rPr lang="hr" sz="2200" b="1" dirty="0"/>
              <a:t>4,17</a:t>
            </a:r>
            <a:r>
              <a:rPr lang="hr" sz="2200" b="1"/>
              <a:t>), Filiba (Filib. </a:t>
            </a:r>
            <a:r>
              <a:rPr lang="hr" sz="2200" b="1" dirty="0"/>
              <a:t>2,19) i Solun </a:t>
            </a:r>
            <a:r>
              <a:rPr lang="hr" sz="2200" b="1"/>
              <a:t>(1. Sol. 3,2</a:t>
            </a:r>
            <a:r>
              <a:rPr lang="hr" sz="2200" b="1" dirty="0"/>
              <a:t>). Bio je u zatvoru kao i  Pavle </a:t>
            </a:r>
            <a:r>
              <a:rPr lang="hr" sz="2200" b="1"/>
              <a:t>(Jev </a:t>
            </a:r>
            <a:r>
              <a:rPr lang="hr" sz="2200" b="1" dirty="0"/>
              <a:t>13,23).</a:t>
            </a:r>
          </a:p>
        </p:txBody>
      </p:sp>
    </p:spTree>
    <p:extLst>
      <p:ext uri="{BB962C8B-B14F-4D97-AF65-F5344CB8AC3E}">
        <p14:creationId xmlns:p14="http://schemas.microsoft.com/office/powerpoint/2010/main" val="33086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algn="ctr"/>
            <a:r>
              <a:rPr lang="hr" sz="4400" b="1" dirty="0">
                <a:ln w="0"/>
                <a:gradFill>
                  <a:gsLst>
                    <a:gs pos="0">
                      <a:schemeClr val="accent2">
                        <a:lumMod val="50000"/>
                      </a:schemeClr>
                    </a:gs>
                    <a:gs pos="50000">
                      <a:schemeClr val="accent2"/>
                    </a:gs>
                    <a:gs pos="100000">
                      <a:schemeClr val="accent2">
                        <a:lumMod val="60000"/>
                        <a:lumOff val="40000"/>
                      </a:schemeClr>
                    </a:gs>
                  </a:gsLst>
                  <a:lin ang="5400000"/>
                </a:gradFill>
                <a:effectLst>
                  <a:reflection blurRad="6350" stA="53000" endA="300" endPos="35500" dir="5400000" sy="-90000" algn="bl" rotWithShape="0"/>
                </a:effectLst>
              </a:rPr>
              <a:t>EPAFRODIT</a:t>
            </a: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015663"/>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hr" sz="2000" b="1" dirty="0">
                <a:solidFill>
                  <a:schemeClr val="accent2">
                    <a:lumMod val="75000"/>
                  </a:schemeClr>
                </a:solidFill>
                <a:latin typeface="Comic Sans MS" panose="030F0702030302020204" pitchFamily="66" charset="0"/>
              </a:rPr>
              <a:t>„</a:t>
            </a:r>
            <a:r>
              <a:rPr lang="hr" sz="2000" b="1">
                <a:solidFill>
                  <a:schemeClr val="accent2">
                    <a:lumMod val="75000"/>
                  </a:schemeClr>
                </a:solidFill>
                <a:latin typeface="Comic Sans MS" panose="030F0702030302020204" pitchFamily="66" charset="0"/>
              </a:rPr>
              <a:t>Ali nađoh za potrebno da pošaljem k vama Epafrodita, svojegai pomagača i drugara u vojevanju i vašega poslanika i slugu moje potrebe.“ </a:t>
            </a:r>
            <a:r>
              <a:rPr lang="hr" sz="1600" b="1">
                <a:solidFill>
                  <a:schemeClr val="accent2">
                    <a:lumMod val="75000"/>
                  </a:schemeClr>
                </a:solidFill>
                <a:latin typeface="Comic Sans MS" panose="030F0702030302020204" pitchFamily="66" charset="0"/>
              </a:rPr>
              <a:t>(Filibljanima </a:t>
            </a:r>
            <a:r>
              <a:rPr lang="hr" sz="1600" b="1" dirty="0">
                <a:solidFill>
                  <a:schemeClr val="accent2">
                    <a:lumMod val="75000"/>
                  </a:schemeClr>
                </a:solidFill>
                <a:latin typeface="Comic Sans MS" panose="030F0702030302020204" pitchFamily="66" charset="0"/>
              </a:rPr>
              <a:t>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193163" y="1196269"/>
            <a:ext cx="8731967" cy="1446550"/>
          </a:xfrm>
          <a:prstGeom prst="rect">
            <a:avLst/>
          </a:prstGeom>
          <a:noFill/>
        </p:spPr>
        <p:txBody>
          <a:bodyPr wrap="square" rtlCol="0">
            <a:spAutoFit/>
          </a:bodyPr>
          <a:lstStyle/>
          <a:p>
            <a:pPr>
              <a:spcBef>
                <a:spcPts val="600"/>
              </a:spcBef>
            </a:pPr>
            <a:r>
              <a:rPr lang="hr" sz="2200" b="1" dirty="0"/>
              <a:t>Kad </a:t>
            </a:r>
            <a:r>
              <a:rPr lang="hr" sz="2200" b="1"/>
              <a:t>su Filibljani </a:t>
            </a:r>
            <a:r>
              <a:rPr lang="hr" sz="2200" b="1" dirty="0"/>
              <a:t>saznali da je Pavle zatvoren u Rimu, odlučili su da mu pošalju pomoć kako bi zadovoljio svoje potrebe (plaćanje stanarine, hrane, odeće itd). Epafrodit je bio zadužen za dostavljanje te pomoći </a:t>
            </a:r>
            <a:r>
              <a:rPr lang="hr" sz="2200" b="1"/>
              <a:t>apostolu Pavlu (Filib. </a:t>
            </a:r>
            <a:r>
              <a:rPr lang="hr" sz="2200" b="1" dirty="0"/>
              <a:t>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254826"/>
            <a:ext cx="4958939" cy="2462213"/>
          </a:xfrm>
          <a:prstGeom prst="rect">
            <a:avLst/>
          </a:prstGeom>
          <a:noFill/>
        </p:spPr>
        <p:txBody>
          <a:bodyPr wrap="square">
            <a:spAutoFit/>
          </a:bodyPr>
          <a:lstStyle/>
          <a:p>
            <a:pPr>
              <a:spcBef>
                <a:spcPts val="600"/>
              </a:spcBef>
            </a:pPr>
            <a:r>
              <a:rPr lang="hr" sz="2200" b="1"/>
              <a:t>U svojoj revnosti za Evanđelje, rizikovao je svoj život i teško se razboleo (Filib.  2,27). Kad su Filibljani to čuli, zabrinuli su se za njega. To je bio glavni razlog zašto je Pavle odlučio da ga pošalje i dostavi im poslanicu (Filib. 2,26.28).</a:t>
            </a:r>
            <a:endParaRPr lang="hr" sz="2200" b="1" dirty="0"/>
          </a:p>
        </p:txBody>
      </p:sp>
      <p:sp>
        <p:nvSpPr>
          <p:cNvPr id="4" name="CuadroTexto 3">
            <a:extLst>
              <a:ext uri="{FF2B5EF4-FFF2-40B4-BE49-F238E27FC236}">
                <a16:creationId xmlns:a16="http://schemas.microsoft.com/office/drawing/2014/main" id="{EF6EBFD5-761C-77AB-7319-6B920229BE7E}"/>
              </a:ext>
            </a:extLst>
          </p:cNvPr>
          <p:cNvSpPr txBox="1"/>
          <p:nvPr/>
        </p:nvSpPr>
        <p:spPr>
          <a:xfrm>
            <a:off x="193164" y="2553052"/>
            <a:ext cx="8731966" cy="769441"/>
          </a:xfrm>
          <a:prstGeom prst="rect">
            <a:avLst/>
          </a:prstGeom>
          <a:noFill/>
        </p:spPr>
        <p:txBody>
          <a:bodyPr wrap="square">
            <a:spAutoFit/>
          </a:bodyPr>
          <a:lstStyle/>
          <a:p>
            <a:pPr>
              <a:spcBef>
                <a:spcPts val="600"/>
              </a:spcBef>
            </a:pPr>
            <a:r>
              <a:rPr lang="hr" sz="2200" b="1" dirty="0"/>
              <a:t>Epafrodit nije samo pružao pomoć, već je pratio Pavla, pomagao mu u njegovim potrebama i </a:t>
            </a:r>
            <a:r>
              <a:rPr lang="hr" sz="2200" b="1"/>
              <a:t>sarađivao sa njim u  đirenju Evanđelja.</a:t>
            </a:r>
            <a:endParaRPr lang="hr" sz="2200" b="1" dirty="0"/>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629631"/>
            <a:ext cx="4958939" cy="1107996"/>
          </a:xfrm>
          <a:prstGeom prst="rect">
            <a:avLst/>
          </a:prstGeom>
          <a:noFill/>
        </p:spPr>
        <p:txBody>
          <a:bodyPr wrap="square">
            <a:spAutoFit/>
          </a:bodyPr>
          <a:lstStyle/>
          <a:p>
            <a:pPr>
              <a:spcBef>
                <a:spcPts val="600"/>
              </a:spcBef>
            </a:pPr>
            <a:r>
              <a:rPr lang="hr" sz="2200" b="1" dirty="0"/>
              <a:t>Pavle traži da „poštujemo one koji su njemu slični“ </a:t>
            </a:r>
            <a:r>
              <a:rPr lang="hr" sz="2200" b="1"/>
              <a:t>(Filib. </a:t>
            </a:r>
            <a:r>
              <a:rPr lang="hr" sz="2200" b="1" dirty="0"/>
              <a:t>2,29). Epafrodit je bez sumnje bio verni hrišćanin.</a:t>
            </a:r>
          </a:p>
        </p:txBody>
      </p:sp>
    </p:spTree>
    <p:extLst>
      <p:ext uri="{BB962C8B-B14F-4D97-AF65-F5344CB8AC3E}">
        <p14:creationId xmlns:p14="http://schemas.microsoft.com/office/powerpoint/2010/main" val="18691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043954" y="539889"/>
            <a:ext cx="8057478" cy="5693866"/>
          </a:xfrm>
          <a:prstGeom prst="rect">
            <a:avLst/>
          </a:prstGeom>
          <a:noFill/>
        </p:spPr>
        <p:txBody>
          <a:bodyPr wrap="square">
            <a:spAutoFit/>
          </a:bodyPr>
          <a:lstStyle/>
          <a:p>
            <a:pPr algn="just">
              <a:spcBef>
                <a:spcPts val="600"/>
              </a:spcBef>
            </a:pPr>
            <a:r>
              <a:rPr lang="hr" sz="2800" b="1" dirty="0">
                <a:latin typeface="Constantia" panose="02030602050306030303" pitchFamily="18" charset="0"/>
              </a:rPr>
              <a:t>„Dok Isus, naš psrednik, moli za nas na Nebu, Duh Sveti deluje u nama da želimo i činimo Njegovu dobru volju. Celo nebo </a:t>
            </a:r>
            <a:r>
              <a:rPr lang="hr" sz="2800" b="1">
                <a:latin typeface="Constantia" panose="02030602050306030303" pitchFamily="18" charset="0"/>
              </a:rPr>
              <a:t>je zaintere- sovano </a:t>
            </a:r>
            <a:r>
              <a:rPr lang="hr" sz="2800" b="1" dirty="0">
                <a:latin typeface="Constantia" panose="02030602050306030303" pitchFamily="18" charset="0"/>
              </a:rPr>
              <a:t>za spasenje vernika. Pa koji razlog imamo </a:t>
            </a:r>
            <a:r>
              <a:rPr lang="hr" sz="2800" b="1">
                <a:latin typeface="Constantia" panose="02030602050306030303" pitchFamily="18" charset="0"/>
              </a:rPr>
              <a:t>za sumnju </a:t>
            </a:r>
            <a:r>
              <a:rPr lang="hr" sz="2800" b="1" dirty="0">
                <a:latin typeface="Constantia" panose="02030602050306030303" pitchFamily="18" charset="0"/>
              </a:rPr>
              <a:t>da nam Gospod želi pomoći i da hoće da učini? Ako poučavamo ljude i sami moramo imati živu </a:t>
            </a:r>
            <a:r>
              <a:rPr lang="hr" sz="2800" b="1">
                <a:latin typeface="Constantia" panose="02030602050306030303" pitchFamily="18" charset="0"/>
              </a:rPr>
              <a:t>vezu sa </a:t>
            </a:r>
            <a:r>
              <a:rPr lang="hr" sz="2800" b="1" dirty="0">
                <a:latin typeface="Constantia" panose="02030602050306030303" pitchFamily="18" charset="0"/>
              </a:rPr>
              <a:t>Bogom. U duhu i reči trebali bismo biti izvor vode drugima, jer je Hristos u nama izvor vode koji izvire u večni život. Tuga i bol mogu iskušati naše strpljenje i našu veru, ali sjaj prisutnosti Nevidljivog </a:t>
            </a:r>
            <a:r>
              <a:rPr lang="hr" sz="2800" b="1">
                <a:latin typeface="Constantia" panose="02030602050306030303" pitchFamily="18" charset="0"/>
              </a:rPr>
              <a:t>biće  s </a:t>
            </a:r>
            <a:r>
              <a:rPr lang="hr" sz="2800" b="1" dirty="0">
                <a:latin typeface="Constantia" panose="02030602050306030303" pitchFamily="18" charset="0"/>
              </a:rPr>
              <a:t>nama, zato moramo sakriti svoj ego iza </a:t>
            </a:r>
            <a:r>
              <a:rPr lang="hr" sz="2800" b="1">
                <a:latin typeface="Constantia" panose="02030602050306030303" pitchFamily="18" charset="0"/>
              </a:rPr>
              <a:t>Isusa.“</a:t>
            </a:r>
            <a:endParaRPr lang="hr"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5219413" y="6519446"/>
            <a:ext cx="4913589" cy="400110"/>
          </a:xfrm>
          <a:prstGeom prst="rect">
            <a:avLst/>
          </a:prstGeom>
          <a:noFill/>
        </p:spPr>
        <p:txBody>
          <a:bodyPr wrap="none" rtlCol="0">
            <a:spAutoFit/>
          </a:bodyPr>
          <a:lstStyle/>
          <a:p>
            <a:pPr algn="r"/>
            <a:r>
              <a:rPr lang="hr" sz="2000" b="1"/>
              <a:t>Elen G. Vajt, </a:t>
            </a:r>
            <a:r>
              <a:rPr lang="hr" sz="2000" i="1"/>
              <a:t>Primićete </a:t>
            </a:r>
            <a:r>
              <a:rPr lang="hr" sz="2000" i="1" dirty="0"/>
              <a:t>silu</a:t>
            </a:r>
            <a:r>
              <a:rPr lang="hr" sz="2000" b="1" dirty="0"/>
              <a:t>, 8</a:t>
            </a:r>
            <a:r>
              <a:rPr lang="hr" sz="2000" b="1"/>
              <a:t>. decembar</a:t>
            </a:r>
            <a:endParaRPr lang="hr" sz="2000" b="1" dirty="0"/>
          </a:p>
        </p:txBody>
      </p:sp>
    </p:spTree>
    <p:extLst>
      <p:ext uri="{BB962C8B-B14F-4D97-AF65-F5344CB8AC3E}">
        <p14:creationId xmlns:p14="http://schemas.microsoft.com/office/powerpoint/2010/main" val="15469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0" y="3690642"/>
            <a:ext cx="12281049"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Ne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smijemo preceniti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ni Pavlova zatočeništva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(uporedi</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Rim. 8,35; 1. Kor. 4,11–13; 2. Kor. 4,8.9; 6,4.5.9.10; 11,23–29; 12,10; Ef. 4,1). Pavlov život bio je daleko od lakog!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Treba duboko udahnuti da bi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se ceo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prethodni spisak izgovorio bez pauze. A mi često bivamo obeshrabreni i zbog daleko manjih stvari. Ipak, iako lista Pavlovih stradanja oduzima dah, njegova nepokolebljiva postojanost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u veri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je još upečatljivija. On kaže: „Ali u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svemu ovome pobeđujemo  onoga</a:t>
            </a:r>
            <a:r>
              <a:rPr kumimoji="0" lang="hr-HR" sz="2000" b="1" i="0" u="none" strike="noStrike" kern="1200" cap="none" spc="0" normalizeH="0" noProof="0">
                <a:ln>
                  <a:noFill/>
                </a:ln>
                <a:solidFill>
                  <a:srgbClr val="FFFFFF"/>
                </a:solidFill>
                <a:effectLst>
                  <a:glow rad="127000">
                    <a:srgbClr val="000000"/>
                  </a:glow>
                </a:effectLst>
                <a:uLnTx/>
                <a:uFillTx/>
                <a:latin typeface="Arial"/>
                <a:ea typeface="+mn-ea"/>
                <a:cs typeface="Arial" charset="0"/>
              </a:rPr>
              <a:t> radi</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koji nas je ljubio“ (Rim. 8,37).</a:t>
            </a:r>
          </a:p>
          <a:p>
            <a:pPr lvl="0" algn="ctr" defTabSz="914354" fontAlgn="base">
              <a:spcBef>
                <a:spcPct val="0"/>
              </a:spcBef>
              <a:spcAft>
                <a:spcPct val="0"/>
              </a:spcAf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Pouka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za ovu sedmicu</a:t>
            </a:r>
            <a:r>
              <a:rPr kumimoji="0" lang="hr-HR" sz="2000" b="1" i="0" u="none" strike="noStrike" kern="1200" cap="none" spc="0" normalizeH="0" noProof="0">
                <a:ln>
                  <a:noFill/>
                </a:ln>
                <a:solidFill>
                  <a:srgbClr val="FFFFFF"/>
                </a:solidFill>
                <a:effectLst>
                  <a:glow rad="127000">
                    <a:srgbClr val="000000"/>
                  </a:glow>
                </a:effectLst>
                <a:uLnTx/>
                <a:uFillTx/>
                <a:latin typeface="Arial"/>
                <a:ea typeface="+mn-ea"/>
                <a:cs typeface="Arial" charset="0"/>
              </a:rPr>
              <a:t> </a:t>
            </a:r>
            <a:r>
              <a:rPr lang="hr-HR" sz="2000" b="1">
                <a:solidFill>
                  <a:srgbClr val="FFFFFF"/>
                </a:solidFill>
                <a:effectLst>
                  <a:glow rad="127000">
                    <a:srgbClr val="000000"/>
                  </a:glow>
                </a:effectLst>
                <a:cs typeface="Arial" charset="0"/>
              </a:rPr>
              <a:t>ističe</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 dve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Pavlova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stradanja radi</a:t>
            </a:r>
            <a:r>
              <a:rPr lang="hr-HR" sz="2000" b="1">
                <a:solidFill>
                  <a:srgbClr val="FFFFFF"/>
                </a:solidFill>
                <a:effectLst>
                  <a:glow rad="127000">
                    <a:srgbClr val="000000"/>
                  </a:glow>
                </a:effectLst>
                <a:latin typeface="Arial"/>
                <a:cs typeface="Arial" charset="0"/>
              </a:rPr>
              <a:t>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Evanđelja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 naročito njegova tamnovanja.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Pavlove strategije za </a:t>
            </a: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što delotvornije propovedanje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Evanđelja, čak i u najizazovnijim okolnostima.</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BA" sz="2800">
                <a:solidFill>
                  <a:srgbClr val="FFFF99"/>
                </a:solidFill>
              </a:rPr>
              <a:t>Jedinstvo kroz poslušnost</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38F9-1305-C120-3621-3D0172391C5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F5912A22-06CC-9D3D-199C-573AA6A4D4AD}"/>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5785C7AC-158C-9DF9-8527-48C232035862}"/>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Kao svjetiljke u noći</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7CA2FE83-0B94-C286-2E71-519FE0464268}"/>
              </a:ext>
            </a:extLst>
          </p:cNvPr>
          <p:cNvSpPr>
            <a:spLocks noChangeArrowheads="1"/>
          </p:cNvSpPr>
          <p:nvPr/>
        </p:nvSpPr>
        <p:spPr bwMode="auto">
          <a:xfrm>
            <a:off x="1388277" y="266307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lvl="0" indent="-342900" defTabSz="914377" fontAlgn="base">
              <a:spcBef>
                <a:spcPct val="20000"/>
              </a:spcBef>
              <a:spcAft>
                <a:spcPct val="0"/>
              </a:spcAft>
              <a:buFontTx/>
              <a:buAutoNum type="arabicPeriod"/>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Filib.</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2,12.13.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a:t>
            </a:r>
            <a:r>
              <a:rPr lang="sr-Latn-RS" sz="1400" b="1" dirty="0">
                <a:solidFill>
                  <a:srgbClr val="FFFFFF"/>
                </a:solidFill>
                <a:cs typeface="Arial" charset="0"/>
              </a:rPr>
              <a:t>Pavle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misli kad kaže: “sa strahom i drhtanjem </a:t>
            </a:r>
            <a:r>
              <a:rPr lang="sr-Latn-RS" sz="1400" b="1" dirty="0">
                <a:solidFill>
                  <a:srgbClr val="FFFFFF"/>
                </a:solidFill>
                <a:latin typeface="Arial"/>
                <a:cs typeface="Arial" charset="0"/>
              </a:rPr>
              <a:t>gradite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spasenje svoje“. Kako biste opisali odnos između vere i dela?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a:t>
            </a:r>
            <a:r>
              <a:rPr kumimoji="0" lang="sr-Latn-RS" sz="1200" b="0" i="1" u="none" strike="noStrike" kern="1200" cap="none" spc="0" normalizeH="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3,3.24; 5,8; Ef. 2,8.</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Čemu nas ti odseci uče o spasenju?</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9,24-27.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određuju naši izbori i odluke?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2,15.16.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Pavle opisuje kakvi kao deca Božja trebamo biti i šta trebamo činiti?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2,17; 2. Tim. 4,6; Rim. 1.2; 1. Kor. 11,1.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 čemu Pavle</a:t>
            </a:r>
            <a:r>
              <a:rPr kumimoji="0" lang="hr-HR" sz="1400" b="1" i="0" u="none" strike="noStrike" kern="1200" cap="none" spc="0" normalizeH="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ovde govori?</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Rim.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Bog dodeljuje svakom pojedinom verniku ?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Filib. 2,19-23; 1. Kor. 4,17; 2. Tim. 1,5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Pavle tako pozitivno i dugačko govori o Timotiju? Šta još kaže o njemu?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2,25-30; Kol. 1,1.2.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Pavle opisuje Epafrodita? Koji stavovi i postupci otkrivaju njegov karakter?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Sam. 2,30; Otk.</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42,30</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Na koje načine poštujemo Boga? Je li to isto što i ”dajte mu slavu”? Zašto da a zašto ne?</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DEEFD6-7FFF-4D06-E676-64A27B38F9AF}"/>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476539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Filibljanima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2</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4</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4" y="2809875"/>
            <a:ext cx="6822388" cy="1243965"/>
          </a:xfrm>
        </p:spPr>
        <p:txBody>
          <a:bodyPr/>
          <a:lstStyle/>
          <a:p>
            <a:pPr marL="0" indent="0">
              <a:buNone/>
            </a:pPr>
            <a:r>
              <a:rPr lang="en-US" dirty="0"/>
              <a:t>“</a:t>
            </a:r>
            <a:r>
              <a:rPr lang="sr-Latn-RS" dirty="0"/>
              <a:t>S</a:t>
            </a:r>
            <a:r>
              <a:rPr lang="en-US" dirty="0" err="1"/>
              <a:t>ve</a:t>
            </a:r>
            <a:r>
              <a:rPr lang="en-US"/>
              <a:t> </a:t>
            </a:r>
            <a:r>
              <a:rPr lang="sr-Latn-RS"/>
              <a:t>činite be</a:t>
            </a:r>
            <a:r>
              <a:rPr lang="hr-BA"/>
              <a:t>z</a:t>
            </a:r>
            <a:r>
              <a:rPr lang="en-US"/>
              <a:t> </a:t>
            </a:r>
            <a:r>
              <a:rPr lang="sr-Latn-RS"/>
              <a:t>vike i premišljanja</a:t>
            </a:r>
            <a:r>
              <a:rPr lang="en-US"/>
              <a:t>. Da bude</a:t>
            </a:r>
            <a:r>
              <a:rPr lang="sr-Latn-RS"/>
              <a:t> prav</a:t>
            </a:r>
            <a:r>
              <a:rPr lang="hr-BA"/>
              <a:t>i</a:t>
            </a:r>
            <a:r>
              <a:rPr lang="en-US"/>
              <a:t> </a:t>
            </a:r>
            <a:r>
              <a:rPr lang="hr-BA"/>
              <a:t>i cel</a:t>
            </a:r>
            <a:r>
              <a:rPr lang="en-US"/>
              <a:t>i,</a:t>
            </a:r>
            <a:r>
              <a:rPr lang="hr-BA"/>
              <a:t> </a:t>
            </a:r>
            <a:r>
              <a:rPr lang="hr-BA" dirty="0"/>
              <a:t>djeca </a:t>
            </a:r>
            <a:r>
              <a:rPr lang="hr-BA"/>
              <a:t>Božja bez mane usred roda nevaljaloga i pokvarenoga,</a:t>
            </a:r>
            <a:r>
              <a:rPr lang="hr-HR"/>
              <a:t> u kojemu svetlite kao videla na svetu.</a:t>
            </a:r>
            <a:r>
              <a:rPr lang="hr-HR" sz="4000" baseline="30000"/>
              <a:t>” </a:t>
            </a:r>
            <a:r>
              <a:rPr lang="en-US" sz="4000" baseline="30000"/>
              <a:t>         </a:t>
            </a:r>
            <a:r>
              <a:rPr lang="hr-HR" sz="3600" baseline="30000"/>
              <a:t>                                                                                                                                                                                                                                                                                                                                                                                                                                                                                                                                                                                                                                                                                                                                                    </a:t>
            </a:r>
            <a:r>
              <a:rPr lang="hr-HR" baseline="3000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458200" y="432556"/>
            <a:ext cx="3733799"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171450" y="3514726"/>
            <a:ext cx="12020550"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Pavle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se </a:t>
            </a:r>
            <a:r>
              <a:rPr kumimoji="0" lang="hr-HR" sz="2000" b="1" i="0" u="none" strike="noStrike" kern="1200" cap="none" spc="0" normalizeH="0" baseline="0" noProof="0">
                <a:ln>
                  <a:noFill/>
                </a:ln>
                <a:solidFill>
                  <a:srgbClr val="FFFFFF"/>
                </a:solidFill>
                <a:effectLst/>
                <a:uLnTx/>
                <a:uFillTx/>
                <a:latin typeface="Arial"/>
                <a:ea typeface="+mn-ea"/>
                <a:cs typeface="Arial" charset="0"/>
              </a:rPr>
              <a:t>suočavao sa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mnogim nevoljama i stradanjima dok je širio Božju poruku spasenja. Osim Isusa, </a:t>
            </a:r>
            <a:r>
              <a:rPr kumimoji="0" lang="hr-HR" sz="2000" b="1" i="0" u="none" strike="noStrike" kern="1200" cap="none" spc="0" normalizeH="0" baseline="0" noProof="0">
                <a:ln>
                  <a:noFill/>
                </a:ln>
                <a:solidFill>
                  <a:srgbClr val="FFFFFF"/>
                </a:solidFill>
                <a:effectLst/>
                <a:uLnTx/>
                <a:uFillTx/>
                <a:latin typeface="Arial"/>
                <a:ea typeface="+mn-ea"/>
                <a:cs typeface="Arial" charset="0"/>
              </a:rPr>
              <a:t>malo </a:t>
            </a:r>
            <a:r>
              <a:rPr lang="sr-Latn-RS" sz="2000" b="1">
                <a:solidFill>
                  <a:srgbClr val="FFFFFF"/>
                </a:solidFill>
                <a:latin typeface="Arial"/>
                <a:cs typeface="Arial" charset="0"/>
              </a:rPr>
              <a:t>ko</a:t>
            </a:r>
            <a:r>
              <a:rPr kumimoji="0" lang="hr-HR" sz="2000" b="1" i="0" u="none" strike="noStrike" kern="1200" cap="none" spc="0" normalizeH="0" baseline="0" noProof="0">
                <a:ln>
                  <a:noFill/>
                </a:ln>
                <a:solidFill>
                  <a:srgbClr val="FFFFFF"/>
                </a:solidFill>
                <a:effectLst/>
                <a:uLnTx/>
                <a:uFillTx/>
                <a:latin typeface="Arial"/>
                <a:ea typeface="+mn-ea"/>
                <a:cs typeface="Arial" charset="0"/>
              </a:rPr>
              <a:t> je podn</a:t>
            </a:r>
            <a:r>
              <a:rPr lang="sr-Latn-RS" sz="2000" b="1" dirty="0">
                <a:solidFill>
                  <a:srgbClr val="FFFFFF"/>
                </a:solidFill>
                <a:latin typeface="Arial"/>
                <a:cs typeface="Arial" charset="0"/>
              </a:rPr>
              <a:t>e</a:t>
            </a:r>
            <a:r>
              <a:rPr kumimoji="0" lang="hr-HR" sz="2000" b="1" i="0" u="none" strike="noStrike" kern="1200" cap="none" spc="0" normalizeH="0" baseline="0" noProof="0">
                <a:ln>
                  <a:noFill/>
                </a:ln>
                <a:solidFill>
                  <a:srgbClr val="FFFFFF"/>
                </a:solidFill>
                <a:effectLst/>
                <a:uLnTx/>
                <a:uFillTx/>
                <a:latin typeface="Arial"/>
                <a:ea typeface="+mn-ea"/>
                <a:cs typeface="Arial" charset="0"/>
              </a:rPr>
              <a:t>o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toliko patnje zbog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E</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vanđelja </a:t>
            </a:r>
            <a:r>
              <a:rPr kumimoji="0" lang="hr-HR" sz="2000" b="1" i="0" u="none" strike="noStrike" kern="1200" cap="none" spc="0" normalizeH="0" baseline="0" noProof="0">
                <a:ln>
                  <a:noFill/>
                </a:ln>
                <a:solidFill>
                  <a:srgbClr val="FFFFFF"/>
                </a:solidFill>
                <a:effectLst/>
                <a:uLnTx/>
                <a:uFillTx/>
                <a:latin typeface="Arial"/>
                <a:ea typeface="+mn-ea"/>
                <a:cs typeface="Arial" charset="0"/>
              </a:rPr>
              <a:t>kao Pav</a:t>
            </a:r>
            <a:r>
              <a:rPr lang="sr-Latn-RS" sz="2000" b="1">
                <a:solidFill>
                  <a:srgbClr val="FFFFFF"/>
                </a:solidFill>
                <a:latin typeface="Arial"/>
                <a:cs typeface="Arial" charset="0"/>
              </a:rPr>
              <a:t>le</a:t>
            </a:r>
            <a:r>
              <a:rPr kumimoji="0" lang="hr-HR" sz="2000" b="1" i="0" u="none" strike="noStrike" kern="1200" cap="none" spc="0" normalizeH="0" baseline="0" noProof="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Spisak njegovih teškoća zaslužuje naše pažljivo razmatranje i promišljanje. Te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po</a:t>
            </a:r>
            <a:r>
              <a:rPr kumimoji="0" lang="hr-HR" sz="2000" b="1" i="0" u="none" strike="noStrike" kern="1200" cap="none" spc="0" normalizeH="0" baseline="0" noProof="0">
                <a:ln>
                  <a:noFill/>
                </a:ln>
                <a:solidFill>
                  <a:srgbClr val="FFFFFF"/>
                </a:solidFill>
                <a:effectLst/>
                <a:uLnTx/>
                <a:uFillTx/>
                <a:latin typeface="Arial"/>
                <a:ea typeface="+mn-ea"/>
                <a:cs typeface="Arial" charset="0"/>
              </a:rPr>
              <a:t>teškoće obuhvtaju</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ali nisu ograničene na: nevolje</a:t>
            </a:r>
            <a:r>
              <a:rPr kumimoji="0" lang="hr-HR" sz="2000" b="1" i="0" u="none" strike="noStrike" kern="1200" cap="none" spc="0" normalizeH="0" baseline="0" noProof="0">
                <a:ln>
                  <a:noFill/>
                </a:ln>
                <a:solidFill>
                  <a:srgbClr val="FFFFFF"/>
                </a:solidFill>
                <a:effectLst/>
                <a:uLnTx/>
                <a:uFillTx/>
                <a:latin typeface="Arial"/>
                <a:ea typeface="+mn-ea"/>
                <a:cs typeface="Arial" charset="0"/>
              </a:rPr>
              <a:t>, teskobu</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progonstva, glad, žeđ, nagost, mač, batine, beskućništvo, uvrede, klevete, zbunjenost, oskudicu, masnice, sukobe, mučenje, besane noći, postove, pritiske, bol, siromaštvo, ponižavanje, kamenovanje, brodolome, česta putovanja i životno opasne situacije u raznim oblicima – bilo da </a:t>
            </a:r>
            <a:r>
              <a:rPr kumimoji="0" lang="hr-HR" sz="2000" b="1" i="0" u="none" strike="noStrike" kern="1200" cap="none" spc="0" normalizeH="0" baseline="0" noProof="0">
                <a:ln>
                  <a:noFill/>
                </a:ln>
                <a:solidFill>
                  <a:srgbClr val="FFFFFF"/>
                </a:solidFill>
                <a:effectLst/>
                <a:uLnTx/>
                <a:uFillTx/>
                <a:latin typeface="Arial"/>
                <a:ea typeface="+mn-ea"/>
                <a:cs typeface="Arial" charset="0"/>
              </a:rPr>
              <a:t>su </a:t>
            </a:r>
            <a:r>
              <a:rPr lang="hr-HR" sz="2000" b="1">
                <a:solidFill>
                  <a:srgbClr val="FFFFFF"/>
                </a:solidFill>
                <a:latin typeface="Arial"/>
                <a:cs typeface="Arial" charset="0"/>
              </a:rPr>
              <a:t>dolazi</a:t>
            </a:r>
            <a:r>
              <a:rPr kumimoji="0" lang="hr-HR" sz="2000" b="1" i="0" u="none" strike="noStrike" kern="1200" cap="none" spc="0" normalizeH="0" baseline="0" noProof="0">
                <a:ln>
                  <a:noFill/>
                </a:ln>
                <a:solidFill>
                  <a:srgbClr val="FFFFFF"/>
                </a:solidFill>
                <a:effectLst/>
                <a:uLnTx/>
                <a:uFillTx/>
                <a:latin typeface="Arial"/>
                <a:ea typeface="+mn-ea"/>
                <a:cs typeface="Arial" charset="0"/>
              </a:rPr>
              <a:t>ale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od </a:t>
            </a:r>
            <a:r>
              <a:rPr kumimoji="0" lang="hr-HR" sz="2000" b="1" i="0" u="none" strike="noStrike" kern="1200" cap="none" spc="0" normalizeH="0" baseline="0" noProof="0">
                <a:ln>
                  <a:noFill/>
                </a:ln>
                <a:solidFill>
                  <a:srgbClr val="FFFFFF"/>
                </a:solidFill>
                <a:effectLst/>
                <a:uLnTx/>
                <a:uFillTx/>
                <a:latin typeface="Arial"/>
                <a:ea typeface="+mn-ea"/>
                <a:cs typeface="Arial" charset="0"/>
              </a:rPr>
              <a:t>nabujalih reka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 strahu na vodama“ – Daničić-Karadžić) ili od napada razbožnika </a:t>
            </a:r>
            <a:r>
              <a:rPr kumimoji="0" lang="hr-HR" sz="2000" b="1" i="0" u="none" strike="noStrike" kern="1200" cap="none" spc="0" normalizeH="0" baseline="0" noProof="0">
                <a:ln>
                  <a:noFill/>
                </a:ln>
                <a:solidFill>
                  <a:srgbClr val="FFFFFF"/>
                </a:solidFill>
                <a:effectLst/>
                <a:uLnTx/>
                <a:uFillTx/>
                <a:latin typeface="Arial"/>
                <a:ea typeface="+mn-ea"/>
                <a:cs typeface="Arial" charset="0"/>
              </a:rPr>
              <a:t>(kako iz njegovog naroda,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tako i od neznabožaca), od problema koji su ga snalazili u gradovima, u pustinji, na moru i slično. Pavlova </a:t>
            </a:r>
            <a:r>
              <a:rPr kumimoji="0" lang="hr-HR" sz="2000" b="1" i="0" u="none" strike="noStrike" kern="1200" cap="none" spc="0" normalizeH="0" baseline="0" noProof="0">
                <a:ln>
                  <a:noFill/>
                </a:ln>
                <a:solidFill>
                  <a:srgbClr val="FFFFFF"/>
                </a:solidFill>
                <a:effectLst/>
                <a:uLnTx/>
                <a:uFillTx/>
                <a:latin typeface="Arial"/>
                <a:ea typeface="+mn-ea"/>
                <a:cs typeface="Arial" charset="0"/>
              </a:rPr>
              <a:t>stradanja </a:t>
            </a:r>
            <a:r>
              <a:rPr lang="hr-HR" sz="2000" b="1">
                <a:solidFill>
                  <a:srgbClr val="FFFFFF"/>
                </a:solidFill>
                <a:latin typeface="Arial"/>
                <a:cs typeface="Arial" charset="0"/>
              </a:rPr>
              <a:t>dolazi</a:t>
            </a:r>
            <a:r>
              <a:rPr kumimoji="0" lang="hr-HR" sz="2000" b="1" i="0" u="none" strike="noStrike" kern="1200" cap="none" spc="0" normalizeH="0" baseline="0" noProof="0">
                <a:ln>
                  <a:noFill/>
                </a:ln>
                <a:solidFill>
                  <a:srgbClr val="FFFFFF"/>
                </a:solidFill>
                <a:effectLst/>
                <a:uLnTx/>
                <a:uFillTx/>
                <a:latin typeface="Arial"/>
                <a:ea typeface="+mn-ea"/>
                <a:cs typeface="Arial" charset="0"/>
              </a:rPr>
              <a:t>la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su i iz njegovih </a:t>
            </a:r>
            <a:r>
              <a:rPr kumimoji="0" lang="hr-HR" sz="2000" b="1" i="0" u="none" strike="noStrike" kern="1200" cap="none" spc="0" normalizeH="0" baseline="0" noProof="0">
                <a:ln>
                  <a:noFill/>
                </a:ln>
                <a:solidFill>
                  <a:srgbClr val="FFFFFF"/>
                </a:solidFill>
                <a:effectLst/>
                <a:uLnTx/>
                <a:uFillTx/>
                <a:latin typeface="Arial"/>
                <a:ea typeface="+mn-ea"/>
                <a:cs typeface="Arial" charset="0"/>
              </a:rPr>
              <a:t>suočavanja sa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nemoćima i slabostima, kao i iz izazova brige o crkvama.</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09596" y="522181"/>
            <a:ext cx="5680447" cy="56630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sr-Latn-RS"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Sve činite bez gunđanja i </a:t>
            </a:r>
            <a:r>
              <a:rPr lang="sr-Latn-RS" sz="3600" b="1" dirty="0" err="1">
                <a:ln w="12700" cmpd="sng">
                  <a:noFill/>
                  <a:prstDash val="solid"/>
                </a:ln>
                <a:solidFill>
                  <a:srgbClr val="6F5839"/>
                </a:solidFill>
                <a:latin typeface="Comic Sans MS" panose="030F0702030302020204" pitchFamily="66" charset="0"/>
              </a:rPr>
              <a:t>raspravlj</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anja, </a:t>
            </a:r>
            <a:r>
              <a:rPr kumimoji="0" lang="sr-Latn-RS"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da </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budete be</a:t>
            </a:r>
            <a:r>
              <a:rPr lang="sr-Latn-RS" sz="3600" b="1">
                <a:ln w="12700" cmpd="sng">
                  <a:noFill/>
                  <a:prstDash val="solid"/>
                </a:ln>
                <a:solidFill>
                  <a:srgbClr val="6F5839"/>
                </a:solidFill>
                <a:latin typeface="Comic Sans MS" panose="030F0702030302020204" pitchFamily="66" charset="0"/>
              </a:rPr>
              <a:t>z mane</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 </a:t>
            </a:r>
            <a:r>
              <a:rPr kumimoji="0" lang="sr-Latn-RS"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i čisti</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 neokaljana deca Božija  usred iskvarenog i izopačenog </a:t>
            </a:r>
            <a:r>
              <a:rPr kumimoji="0" lang="sr-Latn-RS"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pokvarenog i izopačenog </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naraštaja </a:t>
            </a:r>
            <a:r>
              <a:rPr lang="sr-Latn-RS" sz="3600" b="1">
                <a:ln w="12700" cmpd="sng">
                  <a:noFill/>
                  <a:prstDash val="solid"/>
                </a:ln>
                <a:solidFill>
                  <a:srgbClr val="6F5839"/>
                </a:solidFill>
                <a:latin typeface="Comic Sans MS" panose="030F0702030302020204" pitchFamily="66" charset="0"/>
              </a:rPr>
              <a:t>među kojima</a:t>
            </a:r>
            <a:r>
              <a:rPr kumimoji="0" lang="sr-Latn-RS" sz="36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 </a:t>
            </a:r>
            <a:r>
              <a:rPr kumimoji="0" lang="sr-Latn-RS"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svetlite kao zvezde u svemiru</a:t>
            </a:r>
            <a:r>
              <a:rPr kumimoji="0" lang="hr" sz="36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28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Filipljanima </a:t>
            </a:r>
            <a:r>
              <a:rPr kumimoji="0" lang="hr" sz="2800" b="1" i="0" u="none" strike="noStrike" kern="1200" cap="none" spc="0" normalizeH="0" baseline="0" noProof="0">
                <a:ln w="12700" cmpd="sng">
                  <a:noFill/>
                  <a:prstDash val="solid"/>
                </a:ln>
                <a:solidFill>
                  <a:srgbClr val="6F5839"/>
                </a:solidFill>
                <a:effectLst/>
                <a:uLnTx/>
                <a:uFillTx/>
                <a:latin typeface="Comic Sans MS" panose="030F0702030302020204" pitchFamily="66" charset="0"/>
                <a:ea typeface="+mn-ea"/>
                <a:cs typeface="+mn-cs"/>
              </a:rPr>
              <a:t>2,14.15. NSP</a:t>
            </a:r>
            <a:endParaRPr kumimoji="0" lang="hr" sz="28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 name="CuadroTexto 1">
            <a:extLst>
              <a:ext uri="{FF2B5EF4-FFF2-40B4-BE49-F238E27FC236}">
                <a16:creationId xmlns:a16="http://schemas.microsoft.com/office/drawing/2014/main" id="{B7C845A8-8A2A-5F24-42E0-E313F0381246}"/>
              </a:ext>
            </a:extLst>
          </p:cNvPr>
          <p:cNvSpPr txBox="1"/>
          <p:nvPr/>
        </p:nvSpPr>
        <p:spPr>
          <a:xfrm>
            <a:off x="5995527" y="3860698"/>
            <a:ext cx="5655699" cy="2863541"/>
          </a:xfrm>
          <a:prstGeom prst="rect">
            <a:avLst/>
          </a:prstGeom>
          <a:noFill/>
        </p:spPr>
        <p:txBody>
          <a:bodyPr wrap="square" rtlCol="0">
            <a:spAutoFit/>
          </a:bodyPr>
          <a:lstStyle/>
          <a:p>
            <a:pPr>
              <a:lnSpc>
                <a:spcPts val="2400"/>
              </a:lnSpc>
              <a:spcBef>
                <a:spcPts val="600"/>
              </a:spcBef>
            </a:pPr>
            <a:r>
              <a:rPr lang="hr" sz="2200" b="1" dirty="0">
                <a:solidFill>
                  <a:srgbClr val="FFFF66"/>
                </a:solidFill>
                <a:effectLst>
                  <a:outerShdw blurRad="38100" dist="38100" dir="2700000" algn="tl">
                    <a:srgbClr val="000000">
                      <a:alpha val="43137"/>
                    </a:srgbClr>
                  </a:outerShdw>
                </a:effectLst>
                <a:highlight>
                  <a:srgbClr val="D73E9E"/>
                </a:highlight>
              </a:rPr>
              <a:t>Zvezde </a:t>
            </a:r>
            <a:r>
              <a:rPr lang="en-US" sz="2200" b="1" dirty="0" err="1">
                <a:solidFill>
                  <a:srgbClr val="FFFF66"/>
                </a:solidFill>
                <a:effectLst>
                  <a:outerShdw blurRad="38100" dist="38100" dir="2700000" algn="tl">
                    <a:srgbClr val="000000">
                      <a:alpha val="43137"/>
                    </a:srgbClr>
                  </a:outerShdw>
                </a:effectLst>
                <a:highlight>
                  <a:srgbClr val="D73E9E"/>
                </a:highlight>
              </a:rPr>
              <a:t>sv</a:t>
            </a:r>
            <a:r>
              <a:rPr lang="hr" sz="2200" b="1" dirty="0">
                <a:solidFill>
                  <a:srgbClr val="FFFF66"/>
                </a:solidFill>
                <a:effectLst>
                  <a:outerShdw blurRad="38100" dist="38100" dir="2700000" algn="tl">
                    <a:srgbClr val="000000">
                      <a:alpha val="43137"/>
                    </a:srgbClr>
                  </a:outerShdw>
                </a:effectLst>
                <a:highlight>
                  <a:srgbClr val="D73E9E"/>
                </a:highlight>
              </a:rPr>
              <a:t>eta:</a:t>
            </a:r>
          </a:p>
          <a:p>
            <a:pPr lvl="1">
              <a:lnSpc>
                <a:spcPts val="2400"/>
              </a:lnSpc>
              <a:spcBef>
                <a:spcPts val="600"/>
              </a:spcBef>
            </a:pPr>
            <a:r>
              <a:rPr lang="hr" sz="2200" b="1" dirty="0"/>
              <a:t>Odraz </a:t>
            </a:r>
            <a:r>
              <a:rPr lang="hr" sz="2200" b="1"/>
              <a:t>Boga (Filibljanima 2</a:t>
            </a:r>
            <a:r>
              <a:rPr lang="en-US" sz="2200" b="1" dirty="0"/>
              <a:t>,</a:t>
            </a:r>
            <a:r>
              <a:rPr lang="hr" sz="2200" b="1"/>
              <a:t>12-13).</a:t>
            </a:r>
            <a:endParaRPr lang="hr" sz="2200" b="1" dirty="0"/>
          </a:p>
          <a:p>
            <a:pPr lvl="1">
              <a:lnSpc>
                <a:spcPts val="2400"/>
              </a:lnSpc>
              <a:spcBef>
                <a:spcPts val="600"/>
              </a:spcBef>
            </a:pPr>
            <a:r>
              <a:rPr lang="hr" sz="2200" b="1" dirty="0"/>
              <a:t>Svetlo u svetu (Filipljanima 2</a:t>
            </a:r>
            <a:r>
              <a:rPr lang="en-US" sz="2200" b="1" dirty="0"/>
              <a:t>,</a:t>
            </a:r>
            <a:r>
              <a:rPr lang="hr" sz="2200" b="1"/>
              <a:t>14-16).</a:t>
            </a:r>
            <a:endParaRPr lang="hr" sz="2200" b="1" dirty="0"/>
          </a:p>
          <a:p>
            <a:pPr lvl="1">
              <a:lnSpc>
                <a:spcPts val="2400"/>
              </a:lnSpc>
              <a:spcBef>
                <a:spcPts val="600"/>
              </a:spcBef>
            </a:pPr>
            <a:r>
              <a:rPr lang="hr" sz="2200" b="1" dirty="0"/>
              <a:t>Živa žrtva </a:t>
            </a:r>
            <a:r>
              <a:rPr lang="hr" sz="2200" b="1"/>
              <a:t>(Filibljanima </a:t>
            </a:r>
            <a:r>
              <a:rPr lang="hr" sz="2200" b="1" dirty="0"/>
              <a:t>2</a:t>
            </a:r>
            <a:r>
              <a:rPr lang="en-US" sz="2200" b="1" dirty="0"/>
              <a:t>,</a:t>
            </a:r>
            <a:r>
              <a:rPr lang="hr" sz="2200" b="1"/>
              <a:t>17-18).</a:t>
            </a:r>
            <a:endParaRPr lang="hr" sz="2200" b="1" dirty="0"/>
          </a:p>
          <a:p>
            <a:pPr>
              <a:lnSpc>
                <a:spcPts val="2400"/>
              </a:lnSpc>
              <a:spcBef>
                <a:spcPts val="1800"/>
              </a:spcBef>
            </a:pPr>
            <a:r>
              <a:rPr lang="hr" sz="2200" b="1" dirty="0">
                <a:solidFill>
                  <a:srgbClr val="FFFF00"/>
                </a:solidFill>
                <a:effectLst>
                  <a:outerShdw blurRad="38100" dist="38100" dir="2700000" algn="tl">
                    <a:srgbClr val="000000">
                      <a:alpha val="43137"/>
                    </a:srgbClr>
                  </a:outerShdw>
                </a:effectLst>
                <a:highlight>
                  <a:srgbClr val="A43DDB"/>
                </a:highlight>
              </a:rPr>
              <a:t>Primeri svetla:</a:t>
            </a:r>
          </a:p>
          <a:p>
            <a:pPr lvl="1">
              <a:lnSpc>
                <a:spcPts val="2400"/>
              </a:lnSpc>
              <a:spcBef>
                <a:spcPts val="600"/>
              </a:spcBef>
            </a:pPr>
            <a:r>
              <a:rPr lang="hr" sz="2200" b="1"/>
              <a:t>Timotije (Filibljanima </a:t>
            </a:r>
            <a:r>
              <a:rPr lang="hr" sz="2200" b="1" dirty="0"/>
              <a:t>2</a:t>
            </a:r>
            <a:r>
              <a:rPr lang="en-US" sz="2200" b="1" dirty="0"/>
              <a:t>,</a:t>
            </a:r>
            <a:r>
              <a:rPr lang="hr" sz="2200" b="1"/>
              <a:t>19-24).</a:t>
            </a:r>
            <a:endParaRPr lang="hr" sz="2200" b="1" dirty="0"/>
          </a:p>
          <a:p>
            <a:pPr lvl="1">
              <a:lnSpc>
                <a:spcPts val="2400"/>
              </a:lnSpc>
              <a:spcBef>
                <a:spcPts val="600"/>
              </a:spcBef>
            </a:pPr>
            <a:r>
              <a:rPr lang="hr" sz="2200" b="1" dirty="0"/>
              <a:t>Epafrodit </a:t>
            </a:r>
            <a:r>
              <a:rPr lang="hr" sz="2200" b="1"/>
              <a:t>(Filibljanima </a:t>
            </a:r>
            <a:r>
              <a:rPr lang="en-US" sz="2200" b="1" dirty="0"/>
              <a:t>2,</a:t>
            </a:r>
            <a:r>
              <a:rPr lang="hr" sz="2200" b="1"/>
              <a:t>25-30).</a:t>
            </a:r>
            <a:endParaRPr lang="hr" sz="2200" b="1" dirty="0"/>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87722"/>
            <a:ext cx="7458075" cy="1107996"/>
          </a:xfrm>
          <a:prstGeom prst="rect">
            <a:avLst/>
          </a:prstGeom>
          <a:noFill/>
        </p:spPr>
        <p:txBody>
          <a:bodyPr wrap="square">
            <a:spAutoFit/>
          </a:bodyPr>
          <a:lstStyle/>
          <a:p>
            <a:pPr>
              <a:spcBef>
                <a:spcPts val="600"/>
              </a:spcBef>
            </a:pPr>
            <a:r>
              <a:rPr lang="hr" sz="2200" b="1" dirty="0"/>
              <a:t>„Tako neka svetli vaše svetlo pred ljudima da vide vaša dobra dela i slave Oca vašeg koji je na nebesima</a:t>
            </a:r>
            <a:r>
              <a:rPr lang="hr" sz="2200" b="1"/>
              <a:t>“             (Matej </a:t>
            </a:r>
            <a:r>
              <a:rPr lang="hr" sz="2200" b="1" dirty="0"/>
              <a:t>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6181345"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43" name="Estrella: 7 puntas 42">
            <a:extLst>
              <a:ext uri="{FF2B5EF4-FFF2-40B4-BE49-F238E27FC236}">
                <a16:creationId xmlns:a16="http://schemas.microsoft.com/office/drawing/2014/main" id="{D0A725D1-B959-CE0D-A9BC-B49B784A8406}"/>
              </a:ext>
            </a:extLst>
          </p:cNvPr>
          <p:cNvSpPr/>
          <p:nvPr/>
        </p:nvSpPr>
        <p:spPr>
          <a:xfrm>
            <a:off x="6181345"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44" name="Estrella: 7 puntas 43">
            <a:extLst>
              <a:ext uri="{FF2B5EF4-FFF2-40B4-BE49-F238E27FC236}">
                <a16:creationId xmlns:a16="http://schemas.microsoft.com/office/drawing/2014/main" id="{2FB3A96E-E9E3-9407-13B1-706C92FD4F5A}"/>
              </a:ext>
            </a:extLst>
          </p:cNvPr>
          <p:cNvSpPr/>
          <p:nvPr/>
        </p:nvSpPr>
        <p:spPr>
          <a:xfrm>
            <a:off x="6181345"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45" name="Estrella: 7 puntas 44">
            <a:extLst>
              <a:ext uri="{FF2B5EF4-FFF2-40B4-BE49-F238E27FC236}">
                <a16:creationId xmlns:a16="http://schemas.microsoft.com/office/drawing/2014/main" id="{8F2E319E-EFE7-343F-8E26-F1623B7BEEE4}"/>
              </a:ext>
            </a:extLst>
          </p:cNvPr>
          <p:cNvSpPr/>
          <p:nvPr/>
        </p:nvSpPr>
        <p:spPr>
          <a:xfrm>
            <a:off x="6181345"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46" name="Estrella: 7 puntas 45">
            <a:extLst>
              <a:ext uri="{FF2B5EF4-FFF2-40B4-BE49-F238E27FC236}">
                <a16:creationId xmlns:a16="http://schemas.microsoft.com/office/drawing/2014/main" id="{B0B75A13-8490-D48B-55F7-E369623A0409}"/>
              </a:ext>
            </a:extLst>
          </p:cNvPr>
          <p:cNvSpPr/>
          <p:nvPr/>
        </p:nvSpPr>
        <p:spPr>
          <a:xfrm>
            <a:off x="6181345"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5342"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6792"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796703"/>
            <a:ext cx="7458075" cy="1107996"/>
          </a:xfrm>
          <a:prstGeom prst="rect">
            <a:avLst/>
          </a:prstGeom>
          <a:noFill/>
        </p:spPr>
        <p:txBody>
          <a:bodyPr wrap="square">
            <a:spAutoFit/>
          </a:bodyPr>
          <a:lstStyle/>
          <a:p>
            <a:pPr>
              <a:spcBef>
                <a:spcPts val="600"/>
              </a:spcBef>
            </a:pPr>
            <a:r>
              <a:rPr lang="hr" sz="2200" b="1" dirty="0"/>
              <a:t>Živeći u svetu gde se Božji Zakon stalno gazi, mi </a:t>
            </a:r>
            <a:r>
              <a:rPr lang="en-US" sz="2200" b="1" dirty="0"/>
              <a:t>h</a:t>
            </a:r>
            <a:r>
              <a:rPr lang="hr" sz="2200" b="1" dirty="0"/>
              <a:t>r</a:t>
            </a:r>
            <a:r>
              <a:rPr lang="en-US" sz="2200" b="1" dirty="0" err="1"/>
              <a:t>i</a:t>
            </a:r>
            <a:r>
              <a:rPr lang="hr" sz="2200" b="1" dirty="0"/>
              <a:t>šćani, koji želimo </a:t>
            </a:r>
            <a:r>
              <a:rPr lang="en-US" sz="2200" b="1" dirty="0"/>
              <a:t>da </a:t>
            </a:r>
            <a:r>
              <a:rPr lang="hr" sz="2200" b="1" dirty="0"/>
              <a:t>služi</a:t>
            </a:r>
            <a:r>
              <a:rPr lang="en-US" sz="2200" b="1" dirty="0" err="1"/>
              <a:t>mo</a:t>
            </a:r>
            <a:r>
              <a:rPr lang="hr" sz="2200" b="1" dirty="0"/>
              <a:t> Bogu živeći u </a:t>
            </a:r>
            <a:r>
              <a:rPr lang="hr" sz="2200" b="1"/>
              <a:t>skladu sa </a:t>
            </a:r>
            <a:r>
              <a:rPr lang="hr" sz="2200" b="1" dirty="0"/>
              <a:t>N</a:t>
            </a:r>
            <a:r>
              <a:rPr lang="hr" sz="2200" b="1"/>
              <a:t>jim</a:t>
            </a:r>
            <a:r>
              <a:rPr lang="hr" sz="2200" b="1" dirty="0"/>
              <a:t>, svetla </a:t>
            </a:r>
            <a:r>
              <a:rPr lang="hr" sz="2200" b="1"/>
              <a:t>smo koja svetle u </a:t>
            </a:r>
            <a:r>
              <a:rPr lang="hr" sz="2200" b="1" dirty="0"/>
              <a:t>tami.</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096101"/>
            <a:ext cx="7458075" cy="769441"/>
          </a:xfrm>
          <a:prstGeom prst="rect">
            <a:avLst/>
          </a:prstGeom>
          <a:noFill/>
        </p:spPr>
        <p:txBody>
          <a:bodyPr wrap="square">
            <a:spAutoFit/>
          </a:bodyPr>
          <a:lstStyle/>
          <a:p>
            <a:pPr>
              <a:spcBef>
                <a:spcPts val="600"/>
              </a:spcBef>
            </a:pPr>
            <a:r>
              <a:rPr lang="hr" sz="2200" b="1"/>
              <a:t>U Filibljanima </a:t>
            </a:r>
            <a:r>
              <a:rPr lang="hr" sz="2200" b="1" dirty="0"/>
              <a:t>2</a:t>
            </a:r>
            <a:r>
              <a:rPr lang="en-US" sz="2200" b="1" dirty="0"/>
              <a:t>,</a:t>
            </a:r>
            <a:r>
              <a:rPr lang="hr" sz="2200" b="1" dirty="0"/>
              <a:t>12-18 možemo pročitati Pavlovu verziju ove Isusove zapove</a:t>
            </a:r>
            <a:r>
              <a:rPr lang="en-US" sz="2200" b="1" dirty="0" err="1"/>
              <a:t>st</a:t>
            </a:r>
            <a:r>
              <a:rPr lang="hr" sz="2200" b="1" dirty="0"/>
              <a:t>i.</a:t>
            </a:r>
          </a:p>
        </p:txBody>
      </p:sp>
    </p:spTree>
    <p:extLst>
      <p:ext uri="{BB962C8B-B14F-4D97-AF65-F5344CB8AC3E}">
        <p14:creationId xmlns:p14="http://schemas.microsoft.com/office/powerpoint/2010/main" val="23594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5873674" y="-2334410"/>
            <a:ext cx="6067313" cy="7942431"/>
          </a:xfrm>
          <a:prstGeom prst="rect">
            <a:avLst/>
          </a:prstGeom>
          <a:noFill/>
        </p:spPr>
        <p:txBody>
          <a:bodyPr wrap="square">
            <a:spAutoFit/>
            <a:scene3d>
              <a:camera prst="orthographicFront"/>
              <a:lightRig rig="threePt" dir="t"/>
            </a:scene3d>
            <a:sp3d extrusionH="57150">
              <a:bevelT w="69850" h="38100" prst="cross"/>
            </a:sp3d>
          </a:bodyPr>
          <a:lstStyle/>
          <a:p>
            <a:pPr algn="ctr">
              <a:lnSpc>
                <a:spcPct val="150000"/>
              </a:lnSpc>
            </a:pPr>
            <a:r>
              <a:rPr lang="hr" sz="11500" b="1">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t> </a:t>
            </a:r>
            <a:br>
              <a:rPr lang="es-ES" sz="11500" b="1">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br>
            <a:r>
              <a:rPr lang="hr" sz="8800" b="1">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t>​</a:t>
            </a:r>
            <a:r>
              <a:rPr lang="hr" sz="7200" b="1">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t>ZVEZDE    KOJE SVETLE U SVETU </a:t>
            </a:r>
            <a:endParaRPr lang="hr" sz="11500" b="1" dirty="0">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568083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algn="ctr"/>
            <a:r>
              <a:rPr lang="hr"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ODRAZ BOGA</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707886"/>
          </a:xfrm>
          <a:prstGeom prst="rect">
            <a:avLst/>
          </a:prstGeom>
          <a:noFill/>
        </p:spPr>
        <p:txBody>
          <a:bodyPr wrap="square">
            <a:spAutoFit/>
          </a:bodyPr>
          <a:lstStyle/>
          <a:p>
            <a:pPr algn="ctr"/>
            <a:r>
              <a:rPr lang="hr"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Jer je Bog što čini u vama da hoćete i učinite kao </a:t>
            </a:r>
            <a:r>
              <a:rPr lang="sr-Latn-RS" sz="2000" b="1">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što mu </a:t>
            </a:r>
            <a:r>
              <a:rPr lang="sr-Latn-RS"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je ugodno</a:t>
            </a:r>
            <a:r>
              <a:rPr lang="en-US"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hr"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hr" sz="1600" b="1">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(Filibljanima </a:t>
            </a:r>
            <a:r>
              <a:rPr lang="hr"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2</a:t>
            </a:r>
            <a:r>
              <a:rPr lang="en-US"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hr"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569683"/>
            <a:ext cx="5289754" cy="2800767"/>
          </a:xfrm>
          <a:prstGeom prst="rect">
            <a:avLst/>
          </a:prstGeom>
          <a:noFill/>
        </p:spPr>
        <p:txBody>
          <a:bodyPr wrap="square" rtlCol="0">
            <a:spAutoFit/>
          </a:bodyPr>
          <a:lstStyle/>
          <a:p>
            <a:pPr>
              <a:spcBef>
                <a:spcPts val="600"/>
              </a:spcBef>
              <a:tabLst>
                <a:tab pos="714375" algn="l"/>
              </a:tabLst>
            </a:pPr>
            <a:r>
              <a:rPr lang="hr" sz="2200" b="1" dirty="0"/>
              <a:t>Nakon što je majstorski detaljno opisao poniženje i uzvišenje Isusa, Pav</a:t>
            </a:r>
            <a:r>
              <a:rPr lang="en-US" sz="2200" b="1" dirty="0"/>
              <a:t>le</a:t>
            </a:r>
            <a:r>
              <a:rPr lang="hr" sz="2200" b="1" dirty="0"/>
              <a:t> dodaje izraz „dakle“. To jest, budući da se Isus ponizio i bio uzvišen tako da „svaki jezik prizna da je Isus </a:t>
            </a:r>
            <a:r>
              <a:rPr lang="en-US" sz="2200" b="1" dirty="0"/>
              <a:t>H</a:t>
            </a:r>
            <a:r>
              <a:rPr lang="hr" sz="2200" b="1" dirty="0"/>
              <a:t>rist</a:t>
            </a:r>
            <a:r>
              <a:rPr lang="en-US" sz="2200" b="1" dirty="0" err="1"/>
              <a:t>os</a:t>
            </a:r>
            <a:r>
              <a:rPr lang="hr" sz="2200" b="1" dirty="0"/>
              <a:t> Gospod, na slavu Boga Oca“ </a:t>
            </a:r>
            <a:r>
              <a:rPr lang="sr-Latn-RS" sz="2200" b="1"/>
              <a:t>(</a:t>
            </a:r>
            <a:r>
              <a:rPr lang="hr" sz="2200" b="1"/>
              <a:t>Filib. </a:t>
            </a:r>
            <a:r>
              <a:rPr lang="hr" sz="2200" b="1" dirty="0"/>
              <a:t>2,11), vernici </a:t>
            </a:r>
            <a:r>
              <a:rPr lang="hr" sz="2200" b="1"/>
              <a:t>iz Filibe </a:t>
            </a:r>
            <a:r>
              <a:rPr lang="hr" sz="2200" b="1" dirty="0"/>
              <a:t>(a time i svi mi) moraju nešto da učine po tom pitanju.</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7"/>
            <a:ext cx="3048536" cy="2753450"/>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334589"/>
            <a:ext cx="8593393" cy="1107996"/>
          </a:xfrm>
          <a:prstGeom prst="rect">
            <a:avLst/>
          </a:prstGeom>
          <a:noFill/>
        </p:spPr>
        <p:txBody>
          <a:bodyPr wrap="square">
            <a:spAutoFit/>
          </a:bodyPr>
          <a:lstStyle/>
          <a:p>
            <a:pPr>
              <a:spcBef>
                <a:spcPts val="600"/>
              </a:spcBef>
            </a:pPr>
            <a:r>
              <a:rPr lang="hr" sz="2200" b="1"/>
              <a:t>Naš prvi zadatak je da radimo na svom spasenju „sa strahom i trepetom“ (Filib. 2,12). Ako nas Bog spasava (Titu 2,11), zašto   bismo onda trebali da se brinemo?</a:t>
            </a:r>
            <a:endParaRPr lang="hr" sz="2200" b="1" dirty="0"/>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7" y="5395314"/>
            <a:ext cx="8593393" cy="1446550"/>
          </a:xfrm>
          <a:prstGeom prst="rect">
            <a:avLst/>
          </a:prstGeom>
          <a:noFill/>
        </p:spPr>
        <p:txBody>
          <a:bodyPr wrap="square">
            <a:spAutoFit/>
          </a:bodyPr>
          <a:lstStyle/>
          <a:p>
            <a:pPr>
              <a:spcBef>
                <a:spcPts val="600"/>
              </a:spcBef>
            </a:pPr>
            <a:r>
              <a:rPr lang="hr" sz="2200" b="1" dirty="0"/>
              <a:t>Strah i drhtanje su izrazi koji se koriste kao sinonimi za služenje Bogu </a:t>
            </a:r>
            <a:r>
              <a:rPr lang="hr" sz="2200" b="1"/>
              <a:t>(Ps. </a:t>
            </a:r>
            <a:r>
              <a:rPr lang="hr" sz="2200" b="1" dirty="0"/>
              <a:t>2,11). Zato Pavle naglašava da je Bog taj koji u nama stvara želju za činjenjem dobra i daje nam snagu da to ostvarimo </a:t>
            </a:r>
            <a:r>
              <a:rPr lang="hr" sz="2200" b="1"/>
              <a:t>(Filib. </a:t>
            </a:r>
            <a:r>
              <a:rPr lang="hr" sz="2200" b="1" dirty="0"/>
              <a:t>2,13).</a:t>
            </a:r>
          </a:p>
        </p:txBody>
      </p:sp>
    </p:spTree>
    <p:extLst>
      <p:ext uri="{BB962C8B-B14F-4D97-AF65-F5344CB8AC3E}">
        <p14:creationId xmlns:p14="http://schemas.microsoft.com/office/powerpoint/2010/main" val="389721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t="-1000"/>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hr" sz="4400" b="1">
                <a:ln/>
                <a:solidFill>
                  <a:srgbClr val="B90E4E"/>
                </a:solidFill>
              </a:rPr>
              <a:t>BITI SVETLO </a:t>
            </a:r>
            <a:r>
              <a:rPr lang="hr" sz="4400" b="1" dirty="0">
                <a:ln/>
                <a:solidFill>
                  <a:srgbClr val="B90E4E"/>
                </a:solidFill>
              </a:rPr>
              <a:t>U SVETU</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707886"/>
          </a:xfrm>
          <a:prstGeom prst="rect">
            <a:avLst/>
          </a:prstGeom>
          <a:noFill/>
        </p:spPr>
        <p:txBody>
          <a:bodyPr wrap="square">
            <a:spAutoFit/>
          </a:bodyPr>
          <a:lstStyle/>
          <a:p>
            <a:pPr algn="ctr"/>
            <a:r>
              <a:rPr lang="hr" sz="2000" b="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 </a:t>
            </a:r>
            <a:r>
              <a:rPr lang="hr" sz="20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budete besprekorni i čisti</a:t>
            </a:r>
            <a:r>
              <a:rPr lang="hr" sz="2000" b="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deca Božja </a:t>
            </a:r>
            <a:r>
              <a:rPr lang="hr" sz="20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bez mane usred izopačenog i pokvarenog naraštaja, među kojima sjajite kao zvezde na nebu.“ </a:t>
            </a:r>
            <a:r>
              <a:rPr lang="hr" sz="1600" b="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(Filibljanima </a:t>
            </a:r>
            <a:r>
              <a:rPr lang="hr" sz="16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30887"/>
          </a:xfrm>
          <a:prstGeom prst="rect">
            <a:avLst/>
          </a:prstGeom>
          <a:noFill/>
        </p:spPr>
        <p:txBody>
          <a:bodyPr wrap="square" rtlCol="0">
            <a:spAutoFit/>
          </a:bodyPr>
          <a:lstStyle/>
          <a:p>
            <a:pPr>
              <a:spcBef>
                <a:spcPts val="600"/>
              </a:spcBef>
            </a:pPr>
            <a:r>
              <a:rPr lang="hr" sz="2200" b="1" dirty="0"/>
              <a:t>Pavle predlaže tri aspekta koja će vernike </a:t>
            </a:r>
            <a:r>
              <a:rPr lang="hr" sz="2200" b="1"/>
              <a:t>učiniti da svetle </a:t>
            </a:r>
            <a:r>
              <a:rPr lang="hr" sz="2200" b="1" dirty="0"/>
              <a:t>u svetu:</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4227719542"/>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69441"/>
          </a:xfrm>
          <a:prstGeom prst="rect">
            <a:avLst/>
          </a:prstGeom>
          <a:noFill/>
        </p:spPr>
        <p:txBody>
          <a:bodyPr wrap="square" rtlCol="0">
            <a:spAutoFit/>
          </a:bodyPr>
          <a:lstStyle/>
          <a:p>
            <a:pPr>
              <a:spcBef>
                <a:spcPts val="600"/>
              </a:spcBef>
            </a:pPr>
            <a:r>
              <a:rPr lang="hr" sz="2200" b="1"/>
              <a:t>Gde je tama najveća, svetlo najjače sjaji. U svetu u kojem se Bog sistematski odbacuje, mi hrišćani moramo sjati Hristovim svetlom.</a:t>
            </a:r>
            <a:endParaRPr lang="hr" sz="2200" b="1" dirty="0"/>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6358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algn="ctr"/>
            <a:r>
              <a:rPr lang="h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ŽIVA ŽRTVA</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1381125" y="667047"/>
            <a:ext cx="9429750"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a:solidFill>
                  <a:schemeClr val="accent1">
                    <a:lumMod val="75000"/>
                  </a:schemeClr>
                </a:solidFill>
                <a:latin typeface="Comic Sans MS" panose="030F0702030302020204" pitchFamily="66" charset="0"/>
              </a:rPr>
              <a:t>„</a:t>
            </a:r>
            <a:r>
              <a:rPr lang="sr-Latn-RS" sz="2000" b="1">
                <a:solidFill>
                  <a:schemeClr val="accent1">
                    <a:lumMod val="75000"/>
                  </a:schemeClr>
                </a:solidFill>
                <a:latin typeface="Comic Sans MS" panose="030F0702030302020204" pitchFamily="66" charset="0"/>
              </a:rPr>
              <a:t>No, ako i žrtvovan budem na žrtvu i službu vere vaše, radujem se, i radujem se sa vama</a:t>
            </a:r>
            <a:r>
              <a:rPr lang="hr" sz="2000" b="1">
                <a:solidFill>
                  <a:schemeClr val="accent1">
                    <a:lumMod val="75000"/>
                  </a:schemeClr>
                </a:solidFill>
                <a:latin typeface="Comic Sans MS" panose="030F0702030302020204" pitchFamily="66" charset="0"/>
              </a:rPr>
              <a:t> svima.” </a:t>
            </a:r>
            <a:r>
              <a:rPr lang="hr" sz="1600" b="1">
                <a:solidFill>
                  <a:schemeClr val="accent1">
                    <a:lumMod val="75000"/>
                  </a:schemeClr>
                </a:solidFill>
                <a:latin typeface="Comic Sans MS" panose="030F0702030302020204" pitchFamily="66" charset="0"/>
              </a:rPr>
              <a:t>(Filibljanima 2,17)</a:t>
            </a:r>
            <a:endParaRPr lang="hr" sz="16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24382" cy="1446550"/>
          </a:xfrm>
          <a:prstGeom prst="rect">
            <a:avLst/>
          </a:prstGeom>
          <a:noFill/>
        </p:spPr>
        <p:txBody>
          <a:bodyPr wrap="square" rtlCol="0">
            <a:spAutoFit/>
          </a:bodyPr>
          <a:lstStyle/>
          <a:p>
            <a:pPr>
              <a:spcBef>
                <a:spcPts val="600"/>
              </a:spcBef>
            </a:pPr>
            <a:r>
              <a:rPr lang="hr" sz="2200" b="1" dirty="0"/>
              <a:t>Iako se Pavle nadao da će biti </a:t>
            </a:r>
            <a:r>
              <a:rPr lang="hr" sz="2200" b="1"/>
              <a:t>oslobođen, postojala je </a:t>
            </a:r>
            <a:r>
              <a:rPr lang="hr" sz="2200" b="1" dirty="0"/>
              <a:t>mogućnost </a:t>
            </a:r>
            <a:r>
              <a:rPr lang="hr" sz="2200" b="1"/>
              <a:t>da bude </a:t>
            </a:r>
            <a:r>
              <a:rPr lang="hr" sz="2200" b="1" dirty="0"/>
              <a:t>osuđen. On tu mogućnost predstavlja kao da će biti „izliven kao žrtva levanica“ (Fil 2,17).</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81713" y="1446013"/>
            <a:ext cx="5115036" cy="3125987"/>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692079" y="4694931"/>
            <a:ext cx="4972052" cy="2123658"/>
          </a:xfrm>
          <a:prstGeom prst="rect">
            <a:avLst/>
          </a:prstGeom>
          <a:noFill/>
        </p:spPr>
        <p:txBody>
          <a:bodyPr wrap="square">
            <a:spAutoFit/>
          </a:bodyPr>
          <a:lstStyle/>
          <a:p>
            <a:pPr>
              <a:spcBef>
                <a:spcPts val="600"/>
              </a:spcBef>
            </a:pPr>
            <a:r>
              <a:rPr lang="hr" sz="2200" b="1" dirty="0"/>
              <a:t>Pavlu nije smetalo da umre jer bi njegovo svedočanstvo dalo još više snage vernicima koji su već bili verni svedoci Evanđelja</a:t>
            </a:r>
            <a:r>
              <a:rPr lang="hr" sz="2200" b="1"/>
              <a:t>, hrabro </a:t>
            </a:r>
            <a:r>
              <a:rPr lang="hr" sz="2200" b="1" dirty="0"/>
              <a:t>o </a:t>
            </a:r>
            <a:r>
              <a:rPr lang="hr" sz="2200" b="1"/>
              <a:t>njemu govore i ponašaju </a:t>
            </a:r>
            <a:r>
              <a:rPr lang="hr" sz="2200" b="1" dirty="0"/>
              <a:t>se kao dostojna deca Božja.</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18334" y="2678767"/>
            <a:ext cx="3539266" cy="2123658"/>
          </a:xfrm>
          <a:prstGeom prst="rect">
            <a:avLst/>
          </a:prstGeom>
          <a:noFill/>
        </p:spPr>
        <p:txBody>
          <a:bodyPr wrap="square">
            <a:spAutoFit/>
          </a:bodyPr>
          <a:lstStyle/>
          <a:p>
            <a:pPr>
              <a:spcBef>
                <a:spcPts val="600"/>
              </a:spcBef>
            </a:pPr>
            <a:r>
              <a:rPr lang="en-US" sz="2200" b="1" dirty="0" err="1"/>
              <a:t>Levanica</a:t>
            </a:r>
            <a:r>
              <a:rPr lang="hr" sz="2200" b="1" dirty="0"/>
              <a:t> se sastojala od prelivanja tečnosti preko žrtve koja se prinosila (Izl 29,39-40). U ovom slučaju, dotična žrtva bili su Filipljani.</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792510" y="2620424"/>
            <a:ext cx="2751163"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07576" y="4697916"/>
            <a:ext cx="3789867" cy="2462213"/>
          </a:xfrm>
          <a:prstGeom prst="rect">
            <a:avLst/>
          </a:prstGeom>
          <a:noFill/>
        </p:spPr>
        <p:txBody>
          <a:bodyPr wrap="square">
            <a:spAutoFit/>
          </a:bodyPr>
          <a:lstStyle/>
          <a:p>
            <a:pPr>
              <a:spcBef>
                <a:spcPts val="600"/>
              </a:spcBef>
            </a:pPr>
            <a:r>
              <a:rPr lang="hr" sz="2200" b="1"/>
              <a:t>Da li su </a:t>
            </a:r>
            <a:r>
              <a:rPr lang="hr" sz="2200" b="1" dirty="0"/>
              <a:t>Filipljani trebali umreti? Nikako. Njihova žrtva sastojala se od „služenja vaše vere“. Bila je to živa žrtva, žrtva koju svi moramo prineti Bogu (Rim 12,1).</a:t>
            </a:r>
          </a:p>
        </p:txBody>
      </p:sp>
    </p:spTree>
    <p:extLst>
      <p:ext uri="{BB962C8B-B14F-4D97-AF65-F5344CB8AC3E}">
        <p14:creationId xmlns:p14="http://schemas.microsoft.com/office/powerpoint/2010/main" val="364471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630</TotalTime>
  <Words>2280</Words>
  <Application>Microsoft Office PowerPoint</Application>
  <PresentationFormat>Panorámica</PresentationFormat>
  <Paragraphs>109</Paragraphs>
  <Slides>18</Slides>
  <Notes>10</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18</vt:i4>
      </vt:variant>
    </vt:vector>
  </HeadingPairs>
  <TitlesOfParts>
    <vt:vector size="36" baseType="lpstr">
      <vt:lpstr>Gill Sans MT</vt:lpstr>
      <vt:lpstr>Aptos Display</vt:lpstr>
      <vt:lpstr>Calibri</vt:lpstr>
      <vt:lpstr>Arial</vt:lpstr>
      <vt:lpstr>Gill Sans MT Ext Condensed Bold</vt:lpstr>
      <vt:lpstr>Bodoni MT Poster Compressed</vt:lpstr>
      <vt:lpstr>Impact</vt:lpstr>
      <vt:lpstr>Arial Narrow</vt:lpstr>
      <vt:lpstr>Constantia</vt:lpstr>
      <vt:lpstr>Comic Sans MS</vt:lpstr>
      <vt:lpstr>Britannic Bold</vt:lpstr>
      <vt:lpstr>Aptos</vt:lpstr>
      <vt:lpstr>Times New Roman</vt:lpstr>
      <vt:lpstr>Tema de Office</vt:lpstr>
      <vt:lpstr>Galería</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77</cp:revision>
  <dcterms:created xsi:type="dcterms:W3CDTF">2026-01-03T16:08:44Z</dcterms:created>
  <dcterms:modified xsi:type="dcterms:W3CDTF">2026-01-23T19:58:49Z</dcterms:modified>
</cp:coreProperties>
</file>