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0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sr-Latn-RS" sz="2200" noProof="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22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22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sr-Latn-RS" sz="2200" b="1" noProof="0" dirty="0"/>
            <a:t>Naše će telo biti duhovno, besmrtno i neraspadlji-vo (1 Kor 15,42-44,</a:t>
          </a:r>
          <a:br>
            <a:rPr lang="es-ES" sz="2200" b="1" noProof="0" dirty="0"/>
          </a:br>
          <a:r>
            <a:rPr lang="sr-Latn-RS" sz="2200" b="1" noProof="0" dirty="0"/>
            <a:t>50-54)</a:t>
          </a:r>
          <a:endParaRPr lang="sr-Latn-RS" sz="2200" noProof="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22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2200"/>
        </a:p>
      </dgm:t>
    </dgm:pt>
    <dgm:pt modelId="{551222C8-B2F5-44E4-B38C-C20763E5183E}">
      <dgm:prSet custT="1"/>
      <dgm:spPr/>
      <dgm:t>
        <a:bodyPr/>
        <a:lstStyle/>
        <a:p>
          <a:r>
            <a:rPr lang="sr-Latn-RS" sz="2200" b="1" noProof="0" dirty="0"/>
            <a:t>Bićemo proslavljeni (Kol 3,4; </a:t>
          </a:r>
          <a:br>
            <a:rPr lang="sr-Latn-RS" sz="2200" b="1" noProof="0" dirty="0"/>
          </a:br>
          <a:r>
            <a:rPr lang="sr-Latn-RS" sz="2200" b="1" noProof="0" dirty="0"/>
            <a:t>Fil 3,21)</a:t>
          </a:r>
          <a:endParaRPr lang="sr-Latn-RS" sz="2200" noProof="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22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2200"/>
        </a:p>
      </dgm:t>
    </dgm:pt>
    <dgm:pt modelId="{0406ED2B-D24D-41AB-8523-9C26A2B5A9B2}">
      <dgm:prSet custT="1"/>
      <dgm:spPr/>
      <dgm:t>
        <a:bodyPr/>
        <a:lstStyle/>
        <a:p>
          <a:r>
            <a:rPr lang="sr-Latn-RS" sz="2200" b="1" noProof="0" dirty="0"/>
            <a:t>Imaćemo fizičko telo i naše će oči videti Boga (Jov 19,25-27)</a:t>
          </a:r>
          <a:endParaRPr lang="sr-Latn-RS" sz="2200" noProof="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22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22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X="3472" custLinFactNeighborY="81657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onome što je istina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Pošten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svom </a:t>
          </a:r>
          <a:r>
            <a:rPr lang="sr-Latn-R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najčišćem</a:t>
          </a:r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obliku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ljubaznosti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onome što je na dobrom glasu</a:t>
          </a:r>
          <a:endParaRPr lang="sr-Latn-R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sr-Latn-RS" sz="2200" b="1" noProof="0" dirty="0">
              <a:solidFill>
                <a:schemeClr val="tx1"/>
              </a:solidFill>
            </a:rPr>
            <a:t>Spasenje voljene osobe ili prijatelja (1 Tim. 2,3, 4)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2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2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sr-Latn-RS" sz="2200" b="1" noProof="0" dirty="0">
              <a:solidFill>
                <a:schemeClr val="tx1"/>
              </a:solidFill>
            </a:rPr>
            <a:t>Hrabrost da </a:t>
          </a:r>
          <a:r>
            <a:rPr lang="sr-Latn-RS" sz="2200" b="1" noProof="0" dirty="0" err="1">
              <a:solidFill>
                <a:schemeClr val="tx1"/>
              </a:solidFill>
            </a:rPr>
            <a:t>čirimo</a:t>
          </a:r>
          <a:r>
            <a:rPr lang="sr-Latn-RS" sz="2200" b="1" noProof="0" dirty="0">
              <a:solidFill>
                <a:schemeClr val="tx1"/>
              </a:solidFill>
            </a:rPr>
            <a:t> svoju veru (</a:t>
          </a:r>
          <a:r>
            <a:rPr lang="sr-Latn-RS" sz="2200" b="1" noProof="0" dirty="0" err="1">
              <a:solidFill>
                <a:schemeClr val="tx1"/>
              </a:solidFill>
            </a:rPr>
            <a:t>Otk</a:t>
          </a:r>
          <a:r>
            <a:rPr lang="sr-Latn-RS" sz="2200" b="1" noProof="0" dirty="0">
              <a:solidFill>
                <a:schemeClr val="tx1"/>
              </a:solidFill>
            </a:rPr>
            <a:t> 22,17)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2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2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sr-Latn-RS" sz="2200" b="1" noProof="0" dirty="0">
              <a:solidFill>
                <a:schemeClr val="tx1"/>
              </a:solidFill>
            </a:rPr>
            <a:t>Oproštenje kada priznamo i napustimo zlo (1. Jovanova 1,9)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2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2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sr-Latn-RS" sz="2200" b="1" noProof="0" dirty="0">
              <a:solidFill>
                <a:schemeClr val="tx1"/>
              </a:solidFill>
            </a:rPr>
            <a:t>Snaga za poslušnost Božjim </a:t>
          </a:r>
          <a:r>
            <a:rPr lang="sr-Latn-RS" sz="2200" b="1" noProof="0" dirty="0" err="1">
              <a:solidFill>
                <a:schemeClr val="tx1"/>
              </a:solidFill>
            </a:rPr>
            <a:t>zapovestma</a:t>
          </a:r>
          <a:r>
            <a:rPr lang="sr-Latn-RS" sz="2200" b="1" noProof="0" dirty="0">
              <a:solidFill>
                <a:schemeClr val="tx1"/>
              </a:solidFill>
            </a:rPr>
            <a:t> (Jev 13,20.21)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2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2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Ljubav prema onima koji nas mrze i zlostavljaju (</a:t>
          </a:r>
          <a:r>
            <a:rPr lang="sr-Latn-R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5,44)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2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2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 u teškim situacijama (Jakovljeva 1,5)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2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2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Razumevanje istine otkrivene u Božjoj Reči (Jovan 8,32)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2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2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3900" y="-119668"/>
          <a:ext cx="3482648" cy="5487437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203206" y="2002148"/>
          <a:ext cx="2681639" cy="266529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kern="1200" noProof="0" dirty="0"/>
        </a:p>
      </dsp:txBody>
      <dsp:txXfrm>
        <a:off x="203206" y="2002148"/>
        <a:ext cx="2681639" cy="2665292"/>
      </dsp:txXfrm>
    </dsp:sp>
    <dsp:sp modelId="{E3B5FC91-B78A-4126-8A8E-103CD1E4413E}">
      <dsp:nvSpPr>
        <dsp:cNvPr id="0" name=""/>
        <dsp:cNvSpPr/>
      </dsp:nvSpPr>
      <dsp:spPr>
        <a:xfrm>
          <a:off x="3154553" y="157089"/>
          <a:ext cx="742652" cy="7426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4018439" y="180865"/>
          <a:ext cx="1840532" cy="119938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Imaćemo fizičko telo i naše će oči videti Boga (Jov 19,25-27)</a:t>
          </a:r>
          <a:endParaRPr lang="sr-Latn-RS" sz="2200" kern="1200" noProof="0" dirty="0"/>
        </a:p>
      </dsp:txBody>
      <dsp:txXfrm>
        <a:off x="4018439" y="180865"/>
        <a:ext cx="1840532" cy="1199381"/>
      </dsp:txXfrm>
    </dsp:sp>
    <dsp:sp modelId="{92B38AFF-B673-4C25-AB6B-57902FB61F66}">
      <dsp:nvSpPr>
        <dsp:cNvPr id="0" name=""/>
        <dsp:cNvSpPr/>
      </dsp:nvSpPr>
      <dsp:spPr>
        <a:xfrm>
          <a:off x="3154553" y="1824500"/>
          <a:ext cx="742652" cy="74265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4018439" y="2164642"/>
          <a:ext cx="1840532" cy="119938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Naše će telo biti duhovno, besmrtno i neraspadlji-vo (1 Kor 15,42-44,</a:t>
          </a:r>
          <a:br>
            <a:rPr lang="es-ES" sz="2200" b="1" kern="1200" noProof="0" dirty="0"/>
          </a:br>
          <a:r>
            <a:rPr lang="sr-Latn-RS" sz="2200" b="1" kern="1200" noProof="0" dirty="0"/>
            <a:t>50-54)</a:t>
          </a:r>
          <a:endParaRPr lang="sr-Latn-RS" sz="2200" kern="1200" noProof="0" dirty="0"/>
        </a:p>
      </dsp:txBody>
      <dsp:txXfrm>
        <a:off x="4018439" y="2164642"/>
        <a:ext cx="1840532" cy="1199381"/>
      </dsp:txXfrm>
    </dsp:sp>
    <dsp:sp modelId="{89A536DA-7373-4595-BEEC-C02148F19477}">
      <dsp:nvSpPr>
        <dsp:cNvPr id="0" name=""/>
        <dsp:cNvSpPr/>
      </dsp:nvSpPr>
      <dsp:spPr>
        <a:xfrm>
          <a:off x="3154553" y="3890461"/>
          <a:ext cx="742652" cy="742652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4082339" y="3990785"/>
          <a:ext cx="1840532" cy="119938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Bićemo proslavljeni (Kol 3,4; </a:t>
          </a:r>
          <a:br>
            <a:rPr lang="sr-Latn-RS" sz="2200" b="1" kern="1200" noProof="0" dirty="0"/>
          </a:br>
          <a:r>
            <a:rPr lang="sr-Latn-RS" sz="2200" b="1" kern="1200" noProof="0" dirty="0"/>
            <a:t>Fil 3,21)</a:t>
          </a:r>
          <a:endParaRPr lang="sr-Latn-RS" sz="2200" kern="1200" noProof="0" dirty="0"/>
        </a:p>
      </dsp:txBody>
      <dsp:txXfrm>
        <a:off x="4082339" y="3990785"/>
        <a:ext cx="1840532" cy="119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onome što je istina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Pošten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svom </a:t>
          </a:r>
          <a:r>
            <a:rPr lang="sr-Latn-R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najčišćem</a:t>
          </a: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obliku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ljubaznosti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sr-Latn-R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onome što je na dobrom glasu</a:t>
          </a:r>
          <a:endParaRPr lang="sr-Latn-R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Spasenje voljene osobe ili prijatelja (1 Tim. 2,3, 4)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Hrabrost da </a:t>
          </a:r>
          <a:r>
            <a:rPr lang="sr-Latn-RS" sz="2200" b="1" kern="1200" noProof="0" dirty="0" err="1">
              <a:solidFill>
                <a:schemeClr val="tx1"/>
              </a:solidFill>
            </a:rPr>
            <a:t>čirimo</a:t>
          </a:r>
          <a:r>
            <a:rPr lang="sr-Latn-RS" sz="2200" b="1" kern="1200" noProof="0" dirty="0">
              <a:solidFill>
                <a:schemeClr val="tx1"/>
              </a:solidFill>
            </a:rPr>
            <a:t> svoju veru (</a:t>
          </a:r>
          <a:r>
            <a:rPr lang="sr-Latn-RS" sz="2200" b="1" kern="1200" noProof="0" dirty="0" err="1">
              <a:solidFill>
                <a:schemeClr val="tx1"/>
              </a:solidFill>
            </a:rPr>
            <a:t>Otk</a:t>
          </a:r>
          <a:r>
            <a:rPr lang="sr-Latn-RS" sz="2200" b="1" kern="1200" noProof="0" dirty="0">
              <a:solidFill>
                <a:schemeClr val="tx1"/>
              </a:solidFill>
            </a:rPr>
            <a:t> 22,17)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Oproštenje kada priznamo i napustimo zlo (1. Jovanova 1,9)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Snaga za poslušnost Božjim </a:t>
          </a:r>
          <a:r>
            <a:rPr lang="sr-Latn-RS" sz="2200" b="1" kern="1200" noProof="0" dirty="0" err="1">
              <a:solidFill>
                <a:schemeClr val="tx1"/>
              </a:solidFill>
            </a:rPr>
            <a:t>zapovestma</a:t>
          </a:r>
          <a:r>
            <a:rPr lang="sr-Latn-RS" sz="2200" b="1" kern="1200" noProof="0" dirty="0">
              <a:solidFill>
                <a:schemeClr val="tx1"/>
              </a:solidFill>
            </a:rPr>
            <a:t> (Jev 13,20.21)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Ljubav prema onima koji nas mrze i zlostavljaju (</a:t>
          </a:r>
          <a:r>
            <a:rPr lang="sr-Latn-R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5,44)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 u teškim situacijama (Jakovljeva 1,5)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Razumevanje istine otkrivene u Božjoj Reči (Jovan 8,32)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4903833" y="3554091"/>
            <a:ext cx="728816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sr-Latn-RS" sz="7200" b="1" noProof="0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NEBESKO DRŽAVLJANSTVO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772332" y="6472990"/>
            <a:ext cx="2808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pouka za 14. februar 2026.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169750"/>
            <a:ext cx="5411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ZADOVOLJSTVO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5025088" y="231305"/>
            <a:ext cx="7127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moj Bog će, po bogatstvu svoje slave u Hristu Isusu, zadovoljiti svaku vašu potrebu.“ </a:t>
            </a:r>
            <a:r>
              <a:rPr lang="sr-Latn-RS" sz="1600" b="1" noProof="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 4,19)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4759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Ti </a:t>
            </a:r>
            <a:r>
              <a:rPr lang="en-US" sz="2200" b="1" noProof="0"/>
              <a:t>i</a:t>
            </a:r>
            <a:r>
              <a:rPr lang="sr-Latn-RS" sz="2200" b="1" noProof="0"/>
              <a:t> </a:t>
            </a:r>
            <a:r>
              <a:rPr lang="sr-Latn-RS" sz="2200" b="1" noProof="0" dirty="0"/>
              <a:t>ja smo radosni, ništa nas ne muči, imamo mir, naše misli su čiste. Imamo savršen i ispunjen život... ili ne?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</a:t>
            </a:r>
            <a:r>
              <a:rPr lang="sr-Latn-RS" sz="2200" b="1" noProof="0" dirty="0" err="1"/>
              <a:t>Agura</a:t>
            </a:r>
            <a:r>
              <a:rPr lang="sr-Latn-RS" sz="2200" b="1" noProof="0" dirty="0"/>
              <a:t>, verujemo da nam Bog neće dati ni više ni manje od onoga što nam je korisno (Priče 30,8-9).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47828" y="3274891"/>
            <a:ext cx="3298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Možemo imati blagostanje, možemo imati potrebe ili probleme. Ako, poput Pavla, imamo potpuno uverenje da Bog vodi naš život, ostaćemo pouzdani u Njega kakva god bila naša situacija (Fil 4,11-12,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živimo s ovim pouzdanjem, sigurni smo da „sve mogu u Onome koji mi daje snagu “ (Fil 4,13).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Šta se događa kada nemamo ono što mislimo da nam treba?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500947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178592"/>
            <a:ext cx="56962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ZADOVOLJSTVO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5411449" y="240147"/>
            <a:ext cx="6780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moj Bog će, po bogatstvu svoje slave u Hristu Isusu, zadovoljiti svaku vašu potrebu.“ </a:t>
            </a:r>
            <a:r>
              <a:rPr lang="sr-Latn-RS" b="1" noProof="0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 4,19)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38633"/>
            <a:ext cx="72850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Ne znamo uvek da li je ono što tražimo u skladu s Njegovom voljom, ali postoje određeni zahtevi za koje smo sigurni da su uvek u skladu s Njegovom voljom: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8" y="1930747"/>
            <a:ext cx="72850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Molimo Gospoda za to, i ako je po Njegovoj volji, On će nam to dati (Jakovljeva 4,2b; 1. Jovanova 5,14-15).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88957" y="1104389"/>
            <a:ext cx="879922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900" b="1" noProof="0" dirty="0">
                <a:latin typeface="Constantia" panose="02030602050306030303" pitchFamily="18" charset="0"/>
              </a:rPr>
              <a:t>„Trebalo bi da živimo za sledeći svet. Tako je jadno živeti haotičnim, besciljnim životom. Želimo cilj u životu - da živimo sa svrhom. Bože, pomozi nam svima da budemo samopožrtvovani, manje brižni o sebi, više zaboravljajući na sebe i sebične interese i da činimo dobro, ne zbog časti koju očekujemo da dobijemo ovde, već zato što je to cilj našeg života i što će odgovoriti na kraj našeg postojanja. Neka naša svakodnevna molitva uzlazi Bogu da nas oslobodi sebičnosti.“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7541123" y="6387117"/>
            <a:ext cx="3817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(Naše uzvišeno zvanje, 24. avgust)</a:t>
            </a:r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282096" y="236202"/>
            <a:ext cx="4816293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„Ne brinite se ni za što, nego u svemu molitvom i </a:t>
            </a:r>
            <a:r>
              <a:rPr kumimoji="0" lang="sr-Latn-R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moljenjem</a:t>
            </a: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zahvaljivanjem neka se vaše molbe Bogu očituju.“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Filipljanima 4,6.</a:t>
            </a:r>
          </a:p>
        </p:txBody>
      </p:sp>
    </p:spTree>
    <p:extLst>
      <p:ext uri="{BB962C8B-B14F-4D97-AF65-F5344CB8AC3E}">
        <p14:creationId xmlns:p14="http://schemas.microsoft.com/office/powerpoint/2010/main" val="2239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324601" y="3761156"/>
            <a:ext cx="7047697" cy="28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s-ES" sz="22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sr-Latn-RS" sz="22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Nebesko državljanstvo: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Ugledajte se na verne (Filipljanima 3,17-19)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Punopravno državljanstvo (Filipljanima 3,20-21)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s-ES" sz="22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sr-Latn-RS" sz="22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Dok ne stignemo tamo: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Sklad i radost (Filipljanima 4,1-6)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Čiste misli (Filipljanima 4,7-9)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Zadovoljstvo (Filipljanima 4,10-13.19)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Kroz sva svoja pisma, Pavle jasno daje do znanja da nismo građani ovog sveta. Prihvatanjem Isusa kao našeg Spasitelja, ponovno se rađamo. S ovim novim rođenjem postajemo građani Neba.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23" y="4234225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23" y="5528105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23" y="4600800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23" y="6292205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23" y="5912056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4217" y="3800455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4217" y="5103545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4" y="1476792"/>
            <a:ext cx="7047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poštujemo i podređujemo se zakonima i normama ovog sveta, naš je način života, u stvarnosti, širi, s mnogo višim moralom.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NEBESKO DRŽAVLJANSTVO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UGLEDAJTE SE NA VERNE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„Ugledajte se na mene, braćo, i gledajte na one koji žive onako kako i vi imate primer u nama.“ </a:t>
            </a:r>
            <a:r>
              <a:rPr lang="sr-Latn-R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(Filipljanima 3,17)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Svi imamo ljude koji su, na ovaj ili onaj način, oblikovali naš život ili naše misli. Možda umetnik, sportista, muzičar, pevač. Možda starešina, propovednik, verni brat ili sestra.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83858" y="2140501"/>
            <a:ext cx="44047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Jesu li nam ovi uzori pomogli da rastemo kao pojedinci ili su nas odveli putem kojim nikada nismo trebali ići?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87051"/>
            <a:ext cx="44260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nas poziva da oponašamo one čiji nas primeri uzdižu i pod-stiču da budemo bolji (Fil 3,17). Upozorava nas da čak i među vernicima postoje ljudi koji nisu vredni oponašanja (Fil 3,18-19).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čemu je razlika? Neki misle samo na zemaljske stvari, dok su drugi usredsređeni na Isusa. Dobri uzori se, pak, ugledaju na Hrista (1 Kor 11,1).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219075" y="0"/>
            <a:ext cx="880056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chemeClr val="accent3"/>
                </a:solidFill>
              </a:rPr>
              <a:t>PUNOPRAVNO DRŽAVLJANSTVO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„Ali naše je građanstvo na nebesima, odakle očekujemo Spasitelja, Gospoda Isusa Hrista.“ </a:t>
            </a: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(Filipljanima 3,20)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3" y="1349582"/>
            <a:ext cx="3755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Budimo iskreni. Mi hrišćani imamo problem: dvojno državljanstvo. Mi smo i građani ovog sveta i građani neba. To nam stvara ozbiljne poteškoće (Rim 7,22-23).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60577"/>
              </p:ext>
            </p:extLst>
          </p:nvPr>
        </p:nvGraphicFramePr>
        <p:xfrm>
          <a:off x="6381133" y="1453472"/>
          <a:ext cx="5922872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496380"/>
            <a:ext cx="36477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Šta će se dogoditi kada vaskrsnemo (ili se </a:t>
            </a:r>
            <a:r>
              <a:rPr lang="sr-Latn-RS" sz="2200" b="1" noProof="0" dirty="0" err="1"/>
              <a:t>preobra</a:t>
            </a:r>
            <a:r>
              <a:rPr lang="sr-Latn-RS" sz="2200" b="1" noProof="0" dirty="0"/>
              <a:t>-zimo) i smrt više ne bude imala moć nad nama?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41548" y="3419142"/>
            <a:ext cx="37556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Kada ćemo postići punopravno državljanstvo? Kada ćemo prestati biti građani ovog grešnog sveta? Prilikom drugom Hristovog dolasku (Fil 3,20).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DOK NE STIGNEMO TAMO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sr-Latn-R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SKLAD I RADOST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„Radujte se u Gospodu uvek! I opet kažem: radujte se!“ 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(Filipljanima 4,4)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Zaključujući svoje pismo, Pavle isprepliće lične pozdrave s praktičnim savetima. Moli svog vernog saputnika i Klementa da pomognu </a:t>
            </a:r>
            <a:r>
              <a:rPr lang="sr-Latn-RS" sz="2200" b="1" noProof="0" dirty="0" err="1"/>
              <a:t>Evodiji</a:t>
            </a:r>
            <a:r>
              <a:rPr lang="sr-Latn-RS" sz="2200" b="1" noProof="0" dirty="0"/>
              <a:t> i </a:t>
            </a:r>
            <a:r>
              <a:rPr lang="sr-Latn-RS" sz="2200" b="1" noProof="0" dirty="0" err="1"/>
              <a:t>Sintihiji</a:t>
            </a:r>
            <a:r>
              <a:rPr lang="sr-Latn-RS" sz="2200" b="1" noProof="0" dirty="0"/>
              <a:t> da žive u slozi. O svima njima, Pavlovim saradnicima, kaže: „Njihova imena već su zapisana u knjizi života“ (Fil 4,2-3).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898946" y="3097253"/>
            <a:ext cx="5444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Sledeći savet može da nas zbuni: „Radujte se uvek… Ne brinite se ni za što“ (Fil 4,4.6) . Kako je to moguće u svetu punom problema i nevolja?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898946" y="4590109"/>
            <a:ext cx="58677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 je moguće jer je naša radost „u Gospodu“ (Fil 4,4a). Svoje brige poveravamo Njemu, uvereni da ih On može podneti za nas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6,31-34; 1 </a:t>
            </a:r>
            <a:r>
              <a:rPr lang="sr-Latn-RS" sz="2200" b="1" noProof="0" dirty="0" err="1"/>
              <a:t>Pt</a:t>
            </a:r>
            <a:r>
              <a:rPr lang="sr-Latn-RS" sz="2200" b="1" noProof="0" dirty="0"/>
              <a:t> 5,7).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 kako možemo svoje brige da poverimo Isusu? Kroz molitvu (Fil 4,6).</a:t>
            </a: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269599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ČISTE MISLI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2548331" y="230152"/>
            <a:ext cx="9643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„Na kraju, braćo, što god je istinito, što god je plemenito, što god je pravedno, što god je čisto, što god je lepo, što god je na dobrom glasu - ako je neka vrlina ili pohvala - na to mislite.“ </a:t>
            </a:r>
            <a:r>
              <a:rPr lang="sr-Latn-RS" sz="16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(Filipljanima 4,8)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Posledica prepuštanja naše teskobe Isusu i radosti jeste mir (Fil 4,7). Mir kojeg svet ne može dati ni oduzeti (Jovan 14,27; 16,33).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525707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002226"/>
            <a:ext cx="3642476" cy="167038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r-Latn-RS" sz="2200" b="1" noProof="0" dirty="0"/>
              <a:t>Ukratko: „Ako postoji ikakva krepost, ako postoji išta hvale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vredno, mislite na to“ ( Fil 4,8b).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Taj mir, prema Pavlu, biće zaštita – čuvar – za naša osećanja i misli (Fil 4,7b). Da bi taj čuvar bio delotvoran, o čemu bi trebalo da razmišljamo (Fil 4,8)?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1166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Century Gothic</vt:lpstr>
      <vt:lpstr>Comic Sans MS</vt:lpstr>
      <vt:lpstr>Wingdings 3</vt:lpstr>
      <vt:lpstr>Aptos Display</vt:lpstr>
      <vt:lpstr>Constantia</vt:lpstr>
      <vt:lpstr>Aptos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71</cp:revision>
  <dcterms:created xsi:type="dcterms:W3CDTF">2026-01-12T07:53:42Z</dcterms:created>
  <dcterms:modified xsi:type="dcterms:W3CDTF">2026-01-15T07:41:27Z</dcterms:modified>
</cp:coreProperties>
</file>