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8" r:id="rId3"/>
    <p:sldMasterId id="2147483692" r:id="rId4"/>
    <p:sldMasterId id="2147483706" r:id="rId5"/>
  </p:sldMasterIdLst>
  <p:notesMasterIdLst>
    <p:notesMasterId r:id="rId25"/>
  </p:notesMasterIdLst>
  <p:sldIdLst>
    <p:sldId id="483" r:id="rId6"/>
    <p:sldId id="388" r:id="rId7"/>
    <p:sldId id="484" r:id="rId8"/>
    <p:sldId id="320" r:id="rId9"/>
    <p:sldId id="257" r:id="rId10"/>
    <p:sldId id="258" r:id="rId11"/>
    <p:sldId id="259" r:id="rId12"/>
    <p:sldId id="326" r:id="rId13"/>
    <p:sldId id="325" r:id="rId14"/>
    <p:sldId id="262" r:id="rId15"/>
    <p:sldId id="327" r:id="rId16"/>
    <p:sldId id="328" r:id="rId17"/>
    <p:sldId id="322" r:id="rId18"/>
    <p:sldId id="323" r:id="rId19"/>
    <p:sldId id="479" r:id="rId20"/>
    <p:sldId id="408" r:id="rId21"/>
    <p:sldId id="390" r:id="rId22"/>
    <p:sldId id="480"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entury Gothic" panose="020B0502020202020204" pitchFamily="3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Constantia" panose="02030602050306030303" pitchFamily="18" charset="0"/>
      <p:regular r:id="rId40"/>
      <p:bold r:id="rId41"/>
      <p:italic r:id="rId42"/>
      <p:boldItalic r:id="rId43"/>
    </p:embeddedFont>
    <p:embeddedFont>
      <p:font typeface="Gill Sans MT Ext Condensed Bold" panose="020B0902020104020203" pitchFamily="34" charset="0"/>
      <p:regular r:id="rId44"/>
    </p:embeddedFont>
    <p:embeddedFont>
      <p:font typeface="Impact" panose="020B0806030902050204" pitchFamily="34" charset="0"/>
      <p:regular r:id="rId45"/>
    </p:embeddedFont>
    <p:embeddedFont>
      <p:font typeface="Wingdings 3" panose="05040102010807070707" pitchFamily="18" charset="2"/>
      <p:regular r:id="rId46"/>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4" d="100"/>
          <a:sy n="24" d="100"/>
        </p:scale>
        <p:origin x="36" y="29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5.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sr-Latn-RS" sz="2200" noProof="0" dirty="0"/>
        </a:p>
      </dgm:t>
    </dgm:pt>
    <dgm:pt modelId="{061B326D-0525-477D-9907-132B6933C77F}" type="parTrans" cxnId="{2946A77E-794C-4628-B006-6EB9E58021E5}">
      <dgm:prSet/>
      <dgm:spPr/>
      <dgm:t>
        <a:bodyPr/>
        <a:lstStyle/>
        <a:p>
          <a:endParaRPr lang="es-ES" sz="22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2200"/>
        </a:p>
      </dgm:t>
    </dgm:pt>
    <dgm:pt modelId="{1C26D01D-E21D-4753-981E-7589BCE7EFB6}">
      <dgm:prSet custT="1"/>
      <dgm:spPr/>
      <dgm:t>
        <a:bodyPr/>
        <a:lstStyle/>
        <a:p>
          <a:pPr rtl="0"/>
          <a:r>
            <a:rPr lang="sr-Latn-RS" sz="2200" b="1" noProof="0" dirty="0"/>
            <a:t>Naše će telo biti  besmrt- no i neraspad ljivo (1. Kor. 15,42-44.</a:t>
          </a:r>
          <a:br>
            <a:rPr lang="es-ES" sz="2200" b="1" noProof="0" dirty="0"/>
          </a:br>
          <a:r>
            <a:rPr lang="sr-Latn-RS" sz="2200" b="1" noProof="0" dirty="0"/>
            <a:t>50-54).</a:t>
          </a:r>
          <a:endParaRPr lang="sr-Latn-RS" sz="2200" noProof="0" dirty="0"/>
        </a:p>
      </dgm:t>
    </dgm:pt>
    <dgm:pt modelId="{1F3A0FF5-A042-4D9A-B425-80385182FC5E}" type="parTrans" cxnId="{428F7C69-94B1-47AF-A207-0AA377CCE740}">
      <dgm:prSet/>
      <dgm:spPr/>
      <dgm:t>
        <a:bodyPr/>
        <a:lstStyle/>
        <a:p>
          <a:endParaRPr lang="es-ES" sz="2200"/>
        </a:p>
      </dgm:t>
    </dgm:pt>
    <dgm:pt modelId="{FD9E7319-AADD-4517-BEDC-A9894446860B}" type="sibTrans" cxnId="{428F7C69-94B1-47AF-A207-0AA377CCE740}">
      <dgm:prSet/>
      <dgm:spPr/>
      <dgm:t>
        <a:bodyPr/>
        <a:lstStyle/>
        <a:p>
          <a:endParaRPr lang="es-ES" sz="2200"/>
        </a:p>
      </dgm:t>
    </dgm:pt>
    <dgm:pt modelId="{551222C8-B2F5-44E4-B38C-C20763E5183E}">
      <dgm:prSet custT="1"/>
      <dgm:spPr/>
      <dgm:t>
        <a:bodyPr/>
        <a:lstStyle/>
        <a:p>
          <a:r>
            <a:rPr lang="sr-Latn-RS" sz="2200" b="1" noProof="0" dirty="0"/>
            <a:t>Bićemo proslavljeni (Kol 3,4; </a:t>
          </a:r>
          <a:br>
            <a:rPr lang="sr-Latn-RS" sz="2200" b="1" noProof="0" dirty="0"/>
          </a:br>
          <a:r>
            <a:rPr lang="sr-Latn-RS" sz="2200" b="1" noProof="0" dirty="0"/>
            <a:t>Fil 3,21).</a:t>
          </a:r>
          <a:endParaRPr lang="sr-Latn-RS" sz="2200" noProof="0" dirty="0"/>
        </a:p>
      </dgm:t>
    </dgm:pt>
    <dgm:pt modelId="{516B24EE-4005-4FAD-A7C0-2D29E01470B3}" type="parTrans" cxnId="{12E7F866-EAA0-4CA1-AB88-2BED37A8193D}">
      <dgm:prSet/>
      <dgm:spPr/>
      <dgm:t>
        <a:bodyPr/>
        <a:lstStyle/>
        <a:p>
          <a:endParaRPr lang="es-ES" sz="2200"/>
        </a:p>
      </dgm:t>
    </dgm:pt>
    <dgm:pt modelId="{5A36B896-D018-46ED-BC3A-7FDF65104462}" type="sibTrans" cxnId="{12E7F866-EAA0-4CA1-AB88-2BED37A8193D}">
      <dgm:prSet/>
      <dgm:spPr/>
      <dgm:t>
        <a:bodyPr/>
        <a:lstStyle/>
        <a:p>
          <a:endParaRPr lang="es-ES" sz="2200"/>
        </a:p>
      </dgm:t>
    </dgm:pt>
    <dgm:pt modelId="{0406ED2B-D24D-41AB-8523-9C26A2B5A9B2}">
      <dgm:prSet custT="1"/>
      <dgm:spPr/>
      <dgm:t>
        <a:bodyPr/>
        <a:lstStyle/>
        <a:p>
          <a:r>
            <a:rPr lang="sr-Latn-RS" sz="2200" b="1" noProof="0" dirty="0"/>
            <a:t>Imaćemo fizičko telo i naše će oči videti Boga (Jov 19,25-27)</a:t>
          </a:r>
          <a:endParaRPr lang="sr-Latn-RS" sz="2200" noProof="0" dirty="0"/>
        </a:p>
      </dgm:t>
    </dgm:pt>
    <dgm:pt modelId="{61FA359D-43B2-4C27-9BF0-6428751D61A3}" type="parTrans" cxnId="{444DE647-4D51-4846-BFDE-97371422ED38}">
      <dgm:prSet/>
      <dgm:spPr/>
      <dgm:t>
        <a:bodyPr/>
        <a:lstStyle/>
        <a:p>
          <a:endParaRPr lang="es-ES" sz="2200"/>
        </a:p>
      </dgm:t>
    </dgm:pt>
    <dgm:pt modelId="{3CC97DD1-A204-4B42-95A1-F7421BDD5A62}" type="sibTrans" cxnId="{444DE647-4D51-4846-BFDE-97371422ED38}">
      <dgm:prSet/>
      <dgm:spPr/>
      <dgm:t>
        <a:bodyPr/>
        <a:lstStyle/>
        <a:p>
          <a:endParaRPr lang="es-ES" sz="22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X="3472" custLinFactNeighborY="81657">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en-US" sz="1800" b="1" noProof="0" dirty="0">
              <a:effectLst>
                <a:outerShdw blurRad="38100" dist="38100" dir="2700000" algn="tl">
                  <a:srgbClr val="000000">
                    <a:alpha val="43137"/>
                  </a:srgbClr>
                </a:outerShdw>
              </a:effectLst>
            </a:rPr>
            <a:t>O</a:t>
          </a:r>
          <a:r>
            <a:rPr lang="sr-Latn-RS" sz="1800" b="1" noProof="0" dirty="0">
              <a:effectLst>
                <a:outerShdw blurRad="38100" dist="38100" dir="2700000" algn="tl">
                  <a:srgbClr val="000000">
                    <a:alpha val="43137"/>
                  </a:srgbClr>
                </a:outerShdw>
              </a:effectLst>
            </a:rPr>
            <a:t> onome što je istina</a:t>
          </a:r>
          <a:endParaRPr lang="sr-Latn-RS" sz="1800" noProof="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sr-Latn-RS" sz="1800" b="1" noProof="0" dirty="0">
              <a:effectLst>
                <a:outerShdw blurRad="38100" dist="38100" dir="2700000" algn="tl">
                  <a:srgbClr val="000000">
                    <a:alpha val="43137"/>
                  </a:srgbClr>
                </a:outerShdw>
              </a:effectLst>
            </a:rPr>
            <a:t>Iskreno</a:t>
          </a:r>
          <a:r>
            <a:rPr lang="en-US" sz="1800" b="1" noProof="0" dirty="0" err="1">
              <a:effectLst>
                <a:outerShdw blurRad="38100" dist="38100" dir="2700000" algn="tl">
                  <a:srgbClr val="000000">
                    <a:alpha val="43137"/>
                  </a:srgbClr>
                </a:outerShdw>
              </a:effectLst>
            </a:rPr>
            <a:t>sti</a:t>
          </a:r>
          <a:endParaRPr lang="sr-Latn-RS" sz="1800" noProof="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sr-Latn-RS" sz="1800" b="1" noProof="0" dirty="0">
              <a:effectLst>
                <a:outerShdw blurRad="38100" dist="38100" dir="2700000" algn="tl">
                  <a:srgbClr val="000000">
                    <a:alpha val="43137"/>
                  </a:srgbClr>
                </a:outerShdw>
              </a:effectLst>
            </a:rPr>
            <a:t>Pošten</a:t>
          </a:r>
          <a:r>
            <a:rPr lang="en-US" sz="1800" b="1" noProof="0" dirty="0" err="1">
              <a:effectLst>
                <a:outerShdw blurRad="38100" dist="38100" dir="2700000" algn="tl">
                  <a:srgbClr val="000000">
                    <a:alpha val="43137"/>
                  </a:srgbClr>
                </a:outerShdw>
              </a:effectLst>
            </a:rPr>
            <a:t>ju</a:t>
          </a:r>
          <a:endParaRPr lang="sr-Latn-RS" sz="1800" noProof="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sr-Latn-RS" sz="1800" b="1" noProof="0" dirty="0">
              <a:effectLst>
                <a:outerShdw blurRad="38100" dist="38100" dir="2700000" algn="tl">
                  <a:srgbClr val="000000">
                    <a:alpha val="43137"/>
                  </a:srgbClr>
                </a:outerShdw>
              </a:effectLst>
            </a:rPr>
            <a:t>U svom najčišćem obliku</a:t>
          </a:r>
          <a:endParaRPr lang="sr-Latn-RS" sz="1800" noProof="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en-US" sz="1800" b="1" noProof="0" dirty="0">
              <a:effectLst>
                <a:outerShdw blurRad="38100" dist="38100" dir="2700000" algn="tl">
                  <a:srgbClr val="000000">
                    <a:alpha val="43137"/>
                  </a:srgbClr>
                </a:outerShdw>
              </a:effectLst>
            </a:rPr>
            <a:t>O</a:t>
          </a:r>
          <a:r>
            <a:rPr lang="sr-Latn-RS" sz="1800" b="1" noProof="0" dirty="0">
              <a:effectLst>
                <a:outerShdw blurRad="38100" dist="38100" dir="2700000" algn="tl">
                  <a:srgbClr val="000000">
                    <a:alpha val="43137"/>
                  </a:srgbClr>
                </a:outerShdw>
              </a:effectLst>
            </a:rPr>
            <a:t> ljubaznosti </a:t>
          </a:r>
          <a:endParaRPr lang="sr-Latn-RS" sz="1800" noProof="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en-US" sz="1800" b="1" noProof="0" dirty="0">
              <a:effectLst>
                <a:outerShdw blurRad="38100" dist="38100" dir="2700000" algn="tl">
                  <a:srgbClr val="000000">
                    <a:alpha val="43137"/>
                  </a:srgbClr>
                </a:outerShdw>
              </a:effectLst>
            </a:rPr>
            <a:t>O</a:t>
          </a:r>
          <a:r>
            <a:rPr lang="sr-Latn-RS" sz="1800" b="1" noProof="0" dirty="0">
              <a:effectLst>
                <a:outerShdw blurRad="38100" dist="38100" dir="2700000" algn="tl">
                  <a:srgbClr val="000000">
                    <a:alpha val="43137"/>
                  </a:srgbClr>
                </a:outerShdw>
              </a:effectLst>
            </a:rPr>
            <a:t> onome što je na dobrom glasu</a:t>
          </a:r>
          <a:endParaRPr lang="sr-Latn-RS" sz="1800" noProof="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32013">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38775">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sr-Latn-RS" sz="2200" b="1" noProof="0" dirty="0">
              <a:solidFill>
                <a:schemeClr val="tx1"/>
              </a:solidFill>
            </a:rPr>
            <a:t>Spasenje voljene osobe ili prijatelja (1. Tim. 2,3.4).</a:t>
          </a:r>
          <a:endParaRPr lang="sr-Latn-RS" sz="2200" noProof="0" dirty="0">
            <a:solidFill>
              <a:schemeClr val="tx1"/>
            </a:solidFill>
          </a:endParaRPr>
        </a:p>
      </dgm:t>
    </dgm:pt>
    <dgm:pt modelId="{315C9126-2995-4200-9080-504E7CA0AF1C}" type="parTrans" cxnId="{6EF69560-E7A7-42C5-8766-EFF76D5BBF7B}">
      <dgm:prSet/>
      <dgm:spPr/>
      <dgm:t>
        <a:bodyPr/>
        <a:lstStyle/>
        <a:p>
          <a:endParaRPr lang="es-ES" sz="2200"/>
        </a:p>
      </dgm:t>
    </dgm:pt>
    <dgm:pt modelId="{691D5ACA-DFE4-4020-85A0-FC83782E3F67}" type="sibTrans" cxnId="{6EF69560-E7A7-42C5-8766-EFF76D5BBF7B}">
      <dgm:prSet/>
      <dgm:spPr/>
      <dgm:t>
        <a:bodyPr/>
        <a:lstStyle/>
        <a:p>
          <a:endParaRPr lang="es-ES" sz="2200"/>
        </a:p>
      </dgm:t>
    </dgm:pt>
    <dgm:pt modelId="{182FAFF6-0CB8-45E0-9BB0-E57C50E0C1A2}">
      <dgm:prSet custT="1"/>
      <dgm:spPr/>
      <dgm:t>
        <a:bodyPr lIns="324000"/>
        <a:lstStyle/>
        <a:p>
          <a:r>
            <a:rPr lang="sr-Latn-RS" sz="2200" b="1" noProof="0" dirty="0">
              <a:solidFill>
                <a:schemeClr val="tx1"/>
              </a:solidFill>
            </a:rPr>
            <a:t>Hrabrost da držimo svoju veru (Otk 22,17).</a:t>
          </a:r>
          <a:endParaRPr lang="sr-Latn-RS" sz="2200" noProof="0" dirty="0">
            <a:solidFill>
              <a:schemeClr val="tx1"/>
            </a:solidFill>
          </a:endParaRPr>
        </a:p>
      </dgm:t>
    </dgm:pt>
    <dgm:pt modelId="{DF53C1C8-6CBF-4759-BBBC-F2BB59AAE193}" type="parTrans" cxnId="{8DB81E7C-4DC2-4D19-AF06-F4832A961924}">
      <dgm:prSet/>
      <dgm:spPr/>
      <dgm:t>
        <a:bodyPr/>
        <a:lstStyle/>
        <a:p>
          <a:endParaRPr lang="es-ES" sz="2200"/>
        </a:p>
      </dgm:t>
    </dgm:pt>
    <dgm:pt modelId="{3F9DF35A-00C0-42E3-AD30-89DFC2D806CD}" type="sibTrans" cxnId="{8DB81E7C-4DC2-4D19-AF06-F4832A961924}">
      <dgm:prSet/>
      <dgm:spPr/>
      <dgm:t>
        <a:bodyPr/>
        <a:lstStyle/>
        <a:p>
          <a:endParaRPr lang="es-ES" sz="2200"/>
        </a:p>
      </dgm:t>
    </dgm:pt>
    <dgm:pt modelId="{6877BF15-8D10-469B-80D4-7E34AAF0B987}">
      <dgm:prSet custT="1"/>
      <dgm:spPr/>
      <dgm:t>
        <a:bodyPr lIns="324000"/>
        <a:lstStyle/>
        <a:p>
          <a:r>
            <a:rPr lang="sr-Latn-RS" sz="2200" b="1" noProof="0" dirty="0">
              <a:solidFill>
                <a:schemeClr val="tx1"/>
              </a:solidFill>
            </a:rPr>
            <a:t>Oproštenje kada priznamo i napustimo zlo (1. Jovan. 1,9).</a:t>
          </a:r>
          <a:endParaRPr lang="sr-Latn-RS" sz="2200" noProof="0" dirty="0">
            <a:solidFill>
              <a:schemeClr val="tx1"/>
            </a:solidFill>
          </a:endParaRPr>
        </a:p>
      </dgm:t>
    </dgm:pt>
    <dgm:pt modelId="{92B8E9D4-FEAD-4F02-8C2F-9DA596E0A906}" type="parTrans" cxnId="{5C7CB8CF-24E5-40A2-B8CD-29F3E6519779}">
      <dgm:prSet/>
      <dgm:spPr/>
      <dgm:t>
        <a:bodyPr/>
        <a:lstStyle/>
        <a:p>
          <a:endParaRPr lang="es-ES" sz="2200"/>
        </a:p>
      </dgm:t>
    </dgm:pt>
    <dgm:pt modelId="{3DAC7362-1FD8-4802-BF07-F0A2C050C730}" type="sibTrans" cxnId="{5C7CB8CF-24E5-40A2-B8CD-29F3E6519779}">
      <dgm:prSet/>
      <dgm:spPr/>
      <dgm:t>
        <a:bodyPr/>
        <a:lstStyle/>
        <a:p>
          <a:endParaRPr lang="es-ES" sz="2200"/>
        </a:p>
      </dgm:t>
    </dgm:pt>
    <dgm:pt modelId="{F5F690CC-8B00-4735-92A8-695195BE69BC}">
      <dgm:prSet custT="1"/>
      <dgm:spPr/>
      <dgm:t>
        <a:bodyPr lIns="324000"/>
        <a:lstStyle/>
        <a:p>
          <a:r>
            <a:rPr lang="sr-Latn-RS" sz="2200" b="1" noProof="0" dirty="0">
              <a:solidFill>
                <a:schemeClr val="tx1"/>
              </a:solidFill>
            </a:rPr>
            <a:t>Snaga za poslušnost Božjim zapovestma (Jev 13,20.21).</a:t>
          </a:r>
          <a:endParaRPr lang="sr-Latn-RS" sz="2200" noProof="0" dirty="0">
            <a:solidFill>
              <a:schemeClr val="tx1"/>
            </a:solidFill>
          </a:endParaRPr>
        </a:p>
      </dgm:t>
    </dgm:pt>
    <dgm:pt modelId="{37075AB0-2FD3-4958-A35A-94FEBB9DF5C5}" type="parTrans" cxnId="{B18C4403-FFD2-4553-9202-26C2994CA07A}">
      <dgm:prSet/>
      <dgm:spPr/>
      <dgm:t>
        <a:bodyPr/>
        <a:lstStyle/>
        <a:p>
          <a:endParaRPr lang="es-ES" sz="2200"/>
        </a:p>
      </dgm:t>
    </dgm:pt>
    <dgm:pt modelId="{F05BDA17-0EEE-4FE7-8AC9-E9008D7D5F3C}" type="sibTrans" cxnId="{B18C4403-FFD2-4553-9202-26C2994CA07A}">
      <dgm:prSet/>
      <dgm:spPr/>
      <dgm:t>
        <a:bodyPr/>
        <a:lstStyle/>
        <a:p>
          <a:endParaRPr lang="es-ES" sz="2200"/>
        </a:p>
      </dgm:t>
    </dgm:pt>
    <dgm:pt modelId="{F168F05B-E73B-4A35-9296-F84B5999A672}">
      <dgm:prSet custT="1"/>
      <dgm:spPr/>
      <dgm:t>
        <a:bodyPr lIns="324000"/>
        <a:lstStyle/>
        <a:p>
          <a:r>
            <a:rPr lang="sr-Latn-RS" sz="2200" b="1" noProof="0" dirty="0">
              <a:effectLst>
                <a:outerShdw blurRad="38100" dist="38100" dir="2700000" algn="tl">
                  <a:srgbClr val="000000">
                    <a:alpha val="43137"/>
                  </a:srgbClr>
                </a:outerShdw>
              </a:effectLst>
            </a:rPr>
            <a:t>Ljubav prema onima koji nas mrze i zlostavljaju (Matej 5,44).</a:t>
          </a:r>
          <a:endParaRPr lang="sr-Latn-RS" sz="2200" noProof="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200"/>
        </a:p>
      </dgm:t>
    </dgm:pt>
    <dgm:pt modelId="{D584DC4A-86A4-48B0-BF9F-20AE793051C0}" type="sibTrans" cxnId="{E691E1FE-5B53-4B82-B7D5-486976671162}">
      <dgm:prSet/>
      <dgm:spPr/>
      <dgm:t>
        <a:bodyPr/>
        <a:lstStyle/>
        <a:p>
          <a:endParaRPr lang="es-ES" sz="2200"/>
        </a:p>
      </dgm:t>
    </dgm:pt>
    <dgm:pt modelId="{E40B9A4E-6595-4BC0-B81B-75BBF695DB22}">
      <dgm:prSet custT="1"/>
      <dgm:spPr/>
      <dgm:t>
        <a:bodyPr lIns="324000"/>
        <a:lstStyle/>
        <a:p>
          <a:r>
            <a:rPr lang="sr-Latn-RS" sz="2200" b="1" noProof="0" dirty="0">
              <a:effectLst>
                <a:outerShdw blurRad="38100" dist="38100" dir="2700000" algn="tl">
                  <a:srgbClr val="000000">
                    <a:alpha val="43137"/>
                  </a:srgbClr>
                </a:outerShdw>
              </a:effectLst>
            </a:rPr>
            <a:t>Mudrost u teškim situacijama (Jakov 1,5).</a:t>
          </a:r>
          <a:endParaRPr lang="sr-Latn-RS" sz="2200" noProof="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200"/>
        </a:p>
      </dgm:t>
    </dgm:pt>
    <dgm:pt modelId="{45760816-F83D-4BF9-9ABD-E879A5129F89}" type="sibTrans" cxnId="{B30D1580-989B-49C3-A245-B476DB29A87E}">
      <dgm:prSet/>
      <dgm:spPr/>
      <dgm:t>
        <a:bodyPr/>
        <a:lstStyle/>
        <a:p>
          <a:endParaRPr lang="es-ES" sz="2200"/>
        </a:p>
      </dgm:t>
    </dgm:pt>
    <dgm:pt modelId="{30D381E5-2AAD-48C0-878D-F01C62CA5794}">
      <dgm:prSet custT="1"/>
      <dgm:spPr/>
      <dgm:t>
        <a:bodyPr lIns="324000"/>
        <a:lstStyle/>
        <a:p>
          <a:r>
            <a:rPr lang="sr-Latn-RS" sz="2200" b="1" noProof="0" dirty="0">
              <a:effectLst>
                <a:outerShdw blurRad="38100" dist="38100" dir="2700000" algn="tl">
                  <a:srgbClr val="000000">
                    <a:alpha val="43137"/>
                  </a:srgbClr>
                </a:outerShdw>
              </a:effectLst>
            </a:rPr>
            <a:t>Razumevanje istine otkrivene u Božjoj Reči (Jovan 8,32).</a:t>
          </a:r>
          <a:endParaRPr lang="sr-Latn-RS" sz="2200" noProof="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200"/>
        </a:p>
      </dgm:t>
    </dgm:pt>
    <dgm:pt modelId="{D0C271C2-1959-436D-988C-7CB95C9032EC}" type="sibTrans" cxnId="{5DE832D6-FC8F-47B4-A300-7C936F69F897}">
      <dgm:prSet/>
      <dgm:spPr/>
      <dgm:t>
        <a:bodyPr/>
        <a:lstStyle/>
        <a:p>
          <a:endParaRPr lang="es-ES" sz="22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3900" y="-119668"/>
          <a:ext cx="3482648" cy="5487437"/>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203206" y="2002148"/>
          <a:ext cx="2681639" cy="266529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b" anchorCtr="0">
          <a:noAutofit/>
        </a:bodyPr>
        <a:lstStyle/>
        <a:p>
          <a:pPr marL="0" lvl="0" indent="0" algn="l" defTabSz="977900">
            <a:lnSpc>
              <a:spcPct val="90000"/>
            </a:lnSpc>
            <a:spcBef>
              <a:spcPct val="0"/>
            </a:spcBef>
            <a:spcAft>
              <a:spcPct val="35000"/>
            </a:spcAft>
            <a:buNone/>
          </a:pPr>
          <a:endParaRPr lang="sr-Latn-RS" sz="2200" kern="1200" noProof="0" dirty="0"/>
        </a:p>
      </dsp:txBody>
      <dsp:txXfrm>
        <a:off x="203206" y="2002148"/>
        <a:ext cx="2681639" cy="2665292"/>
      </dsp:txXfrm>
    </dsp:sp>
    <dsp:sp modelId="{E3B5FC91-B78A-4126-8A8E-103CD1E4413E}">
      <dsp:nvSpPr>
        <dsp:cNvPr id="0" name=""/>
        <dsp:cNvSpPr/>
      </dsp:nvSpPr>
      <dsp:spPr>
        <a:xfrm>
          <a:off x="3154553" y="157089"/>
          <a:ext cx="742652" cy="742652"/>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4018439" y="180865"/>
          <a:ext cx="1840532" cy="119938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Imaćemo fizičko telo i naše će oči videti Boga (Jov 19,25-27)</a:t>
          </a:r>
          <a:endParaRPr lang="sr-Latn-RS" sz="2200" kern="1200" noProof="0" dirty="0"/>
        </a:p>
      </dsp:txBody>
      <dsp:txXfrm>
        <a:off x="4018439" y="180865"/>
        <a:ext cx="1840532" cy="1199381"/>
      </dsp:txXfrm>
    </dsp:sp>
    <dsp:sp modelId="{92B38AFF-B673-4C25-AB6B-57902FB61F66}">
      <dsp:nvSpPr>
        <dsp:cNvPr id="0" name=""/>
        <dsp:cNvSpPr/>
      </dsp:nvSpPr>
      <dsp:spPr>
        <a:xfrm>
          <a:off x="3154553" y="1824500"/>
          <a:ext cx="742652" cy="742652"/>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4018439" y="2164642"/>
          <a:ext cx="1840532" cy="119938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marL="0" lvl="0" indent="0" algn="l" defTabSz="977900" rtl="0">
            <a:lnSpc>
              <a:spcPct val="90000"/>
            </a:lnSpc>
            <a:spcBef>
              <a:spcPct val="0"/>
            </a:spcBef>
            <a:spcAft>
              <a:spcPct val="35000"/>
            </a:spcAft>
            <a:buNone/>
          </a:pPr>
          <a:r>
            <a:rPr lang="sr-Latn-RS" sz="2200" b="1" kern="1200" noProof="0" dirty="0"/>
            <a:t>Naše će telo biti  besmrt- no i neraspad ljivo (1. Kor. 15,42-44.</a:t>
          </a:r>
          <a:br>
            <a:rPr lang="es-ES" sz="2200" b="1" kern="1200" noProof="0" dirty="0"/>
          </a:br>
          <a:r>
            <a:rPr lang="sr-Latn-RS" sz="2200" b="1" kern="1200" noProof="0" dirty="0"/>
            <a:t>50-54).</a:t>
          </a:r>
          <a:endParaRPr lang="sr-Latn-RS" sz="2200" kern="1200" noProof="0" dirty="0"/>
        </a:p>
      </dsp:txBody>
      <dsp:txXfrm>
        <a:off x="4018439" y="2164642"/>
        <a:ext cx="1840532" cy="1199381"/>
      </dsp:txXfrm>
    </dsp:sp>
    <dsp:sp modelId="{89A536DA-7373-4595-BEEC-C02148F19477}">
      <dsp:nvSpPr>
        <dsp:cNvPr id="0" name=""/>
        <dsp:cNvSpPr/>
      </dsp:nvSpPr>
      <dsp:spPr>
        <a:xfrm>
          <a:off x="3154553" y="3890461"/>
          <a:ext cx="742652" cy="742652"/>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4082339" y="3990785"/>
          <a:ext cx="1840532" cy="119938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Bićemo proslavljeni (Kol 3,4; </a:t>
          </a:r>
          <a:br>
            <a:rPr lang="sr-Latn-RS" sz="2200" b="1" kern="1200" noProof="0" dirty="0"/>
          </a:br>
          <a:r>
            <a:rPr lang="sr-Latn-RS" sz="2200" b="1" kern="1200" noProof="0" dirty="0"/>
            <a:t>Fil 3,21).</a:t>
          </a:r>
          <a:endParaRPr lang="sr-Latn-RS" sz="2200" kern="1200" noProof="0" dirty="0"/>
        </a:p>
      </dsp:txBody>
      <dsp:txXfrm>
        <a:off x="4082339" y="3990785"/>
        <a:ext cx="1840532" cy="1199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909740"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O</a:t>
          </a:r>
          <a:r>
            <a:rPr lang="sr-Latn-RS" sz="1800" b="1" kern="1200" noProof="0" dirty="0">
              <a:effectLst>
                <a:outerShdw blurRad="38100" dist="38100" dir="2700000" algn="tl">
                  <a:srgbClr val="000000">
                    <a:alpha val="43137"/>
                  </a:srgbClr>
                </a:outerShdw>
              </a:effectLst>
            </a:rPr>
            <a:t> onome što je istina</a:t>
          </a:r>
          <a:endParaRPr lang="sr-Latn-RS" sz="1800" kern="1200" noProof="0" dirty="0">
            <a:effectLst>
              <a:outerShdw blurRad="38100" dist="38100" dir="2700000" algn="tl">
                <a:srgbClr val="000000">
                  <a:alpha val="43137"/>
                </a:srgbClr>
              </a:outerShdw>
            </a:effectLst>
          </a:endParaRPr>
        </a:p>
      </dsp:txBody>
      <dsp:txXfrm>
        <a:off x="2141644" y="262096"/>
        <a:ext cx="1119731" cy="865494"/>
      </dsp:txXfrm>
    </dsp:sp>
    <dsp:sp modelId="{9C9976D1-C018-43D5-81A0-6846E4DF5FCA}">
      <dsp:nvSpPr>
        <dsp:cNvPr id="0" name=""/>
        <dsp:cNvSpPr/>
      </dsp:nvSpPr>
      <dsp:spPr>
        <a:xfrm rot="1741804">
          <a:off x="3398533"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403150" y="1039518"/>
        <a:ext cx="171515" cy="265470"/>
      </dsp:txXfrm>
    </dsp:sp>
    <dsp:sp modelId="{1141BFDF-95E8-4D91-97CE-5CCE188BFFD9}">
      <dsp:nvSpPr>
        <dsp:cNvPr id="0" name=""/>
        <dsp:cNvSpPr/>
      </dsp:nvSpPr>
      <dsp:spPr>
        <a:xfrm>
          <a:off x="3614774"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r-Latn-RS" sz="1800" b="1" kern="1200" noProof="0" dirty="0">
              <a:effectLst>
                <a:outerShdw blurRad="38100" dist="38100" dir="2700000" algn="tl">
                  <a:srgbClr val="000000">
                    <a:alpha val="43137"/>
                  </a:srgbClr>
                </a:outerShdw>
              </a:effectLst>
            </a:rPr>
            <a:t>Iskreno</a:t>
          </a:r>
          <a:r>
            <a:rPr lang="en-US" sz="1800" b="1" kern="1200" noProof="0" dirty="0" err="1">
              <a:effectLst>
                <a:outerShdw blurRad="38100" dist="38100" dir="2700000" algn="tl">
                  <a:srgbClr val="000000">
                    <a:alpha val="43137"/>
                  </a:srgbClr>
                </a:outerShdw>
              </a:effectLst>
            </a:rPr>
            <a:t>sti</a:t>
          </a:r>
          <a:endParaRPr lang="sr-Latn-RS" sz="1800" kern="1200" noProof="0" dirty="0">
            <a:effectLst>
              <a:outerShdw blurRad="38100" dist="38100" dir="2700000" algn="tl">
                <a:srgbClr val="000000">
                  <a:alpha val="43137"/>
                </a:srgbClr>
              </a:outerShdw>
            </a:effectLst>
          </a:endParaRPr>
        </a:p>
      </dsp:txBody>
      <dsp:txXfrm>
        <a:off x="3846678" y="1177633"/>
        <a:ext cx="1119731" cy="926991"/>
      </dsp:txXfrm>
    </dsp:sp>
    <dsp:sp modelId="{A0627442-0053-4F4F-B4CA-4D5C4565DAC1}">
      <dsp:nvSpPr>
        <dsp:cNvPr id="0" name=""/>
        <dsp:cNvSpPr/>
      </dsp:nvSpPr>
      <dsp:spPr>
        <a:xfrm rot="5400000">
          <a:off x="4654995"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707293" y="2430630"/>
        <a:ext cx="244058" cy="265470"/>
      </dsp:txXfrm>
    </dsp:sp>
    <dsp:sp modelId="{284EC19B-3261-4C0A-BA70-964A610B88E3}">
      <dsp:nvSpPr>
        <dsp:cNvPr id="0" name=""/>
        <dsp:cNvSpPr/>
      </dsp:nvSpPr>
      <dsp:spPr>
        <a:xfrm>
          <a:off x="3614774"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r-Latn-RS" sz="1800" b="1" kern="1200" noProof="0" dirty="0">
              <a:effectLst>
                <a:outerShdw blurRad="38100" dist="38100" dir="2700000" algn="tl">
                  <a:srgbClr val="000000">
                    <a:alpha val="43137"/>
                  </a:srgbClr>
                </a:outerShdw>
              </a:effectLst>
            </a:rPr>
            <a:t>Pošten</a:t>
          </a:r>
          <a:r>
            <a:rPr lang="en-US" sz="1800" b="1" kern="1200" noProof="0" dirty="0" err="1">
              <a:effectLst>
                <a:outerShdw blurRad="38100" dist="38100" dir="2700000" algn="tl">
                  <a:srgbClr val="000000">
                    <a:alpha val="43137"/>
                  </a:srgbClr>
                </a:outerShdw>
              </a:effectLst>
            </a:rPr>
            <a:t>ju</a:t>
          </a:r>
          <a:endParaRPr lang="sr-Latn-RS" sz="1800" kern="1200" noProof="0" dirty="0">
            <a:effectLst>
              <a:outerShdw blurRad="38100" dist="38100" dir="2700000" algn="tl">
                <a:srgbClr val="000000">
                  <a:alpha val="43137"/>
                </a:srgbClr>
              </a:outerShdw>
            </a:effectLst>
          </a:endParaRPr>
        </a:p>
      </dsp:txBody>
      <dsp:txXfrm>
        <a:off x="3846678" y="3146436"/>
        <a:ext cx="1119731" cy="926991"/>
      </dsp:txXfrm>
    </dsp:sp>
    <dsp:sp modelId="{8660691B-A762-4BAF-B0AE-C2619C3AA7A5}">
      <dsp:nvSpPr>
        <dsp:cNvPr id="0" name=""/>
        <dsp:cNvSpPr/>
      </dsp:nvSpPr>
      <dsp:spPr>
        <a:xfrm rot="9000000">
          <a:off x="3493185" y="3915689"/>
          <a:ext cx="224834"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556117" y="3987317"/>
        <a:ext cx="157384" cy="265470"/>
      </dsp:txXfrm>
    </dsp:sp>
    <dsp:sp modelId="{DA4F9CAF-A910-41AE-8A10-AE528558652A}">
      <dsp:nvSpPr>
        <dsp:cNvPr id="0" name=""/>
        <dsp:cNvSpPr/>
      </dsp:nvSpPr>
      <dsp:spPr>
        <a:xfrm>
          <a:off x="1836189" y="3938852"/>
          <a:ext cx="1730642"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r-Latn-RS" sz="1800" b="1" kern="1200" noProof="0" dirty="0">
              <a:effectLst>
                <a:outerShdw blurRad="38100" dist="38100" dir="2700000" algn="tl">
                  <a:srgbClr val="000000">
                    <a:alpha val="43137"/>
                  </a:srgbClr>
                </a:outerShdw>
              </a:effectLst>
            </a:rPr>
            <a:t>U svom najčišćem obliku</a:t>
          </a:r>
          <a:endParaRPr lang="sr-Latn-RS" sz="1800" kern="1200" noProof="0" dirty="0">
            <a:effectLst>
              <a:outerShdw blurRad="38100" dist="38100" dir="2700000" algn="tl">
                <a:srgbClr val="000000">
                  <a:alpha val="43137"/>
                </a:srgbClr>
              </a:outerShdw>
            </a:effectLst>
          </a:endParaRPr>
        </a:p>
      </dsp:txBody>
      <dsp:txXfrm>
        <a:off x="2089636" y="4130838"/>
        <a:ext cx="1223748" cy="926991"/>
      </dsp:txXfrm>
    </dsp:sp>
    <dsp:sp modelId="{B9B98085-777F-4896-AE5B-A399E16C839A}">
      <dsp:nvSpPr>
        <dsp:cNvPr id="0" name=""/>
        <dsp:cNvSpPr/>
      </dsp:nvSpPr>
      <dsp:spPr>
        <a:xfrm rot="12600000">
          <a:off x="1725944" y="3968474"/>
          <a:ext cx="187837"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778520" y="4071052"/>
        <a:ext cx="131486" cy="265470"/>
      </dsp:txXfrm>
    </dsp:sp>
    <dsp:sp modelId="{8A77F301-51BC-4CD4-9F81-E28C0D908C54}">
      <dsp:nvSpPr>
        <dsp:cNvPr id="0" name=""/>
        <dsp:cNvSpPr/>
      </dsp:nvSpPr>
      <dsp:spPr>
        <a:xfrm>
          <a:off x="86832" y="2954450"/>
          <a:ext cx="1819290"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O</a:t>
          </a:r>
          <a:r>
            <a:rPr lang="sr-Latn-RS" sz="1800" b="1" kern="1200" noProof="0" dirty="0">
              <a:effectLst>
                <a:outerShdw blurRad="38100" dist="38100" dir="2700000" algn="tl">
                  <a:srgbClr val="000000">
                    <a:alpha val="43137"/>
                  </a:srgbClr>
                </a:outerShdw>
              </a:effectLst>
            </a:rPr>
            <a:t> ljubaznosti </a:t>
          </a:r>
          <a:endParaRPr lang="sr-Latn-RS" sz="1800" kern="1200" noProof="0" dirty="0">
            <a:effectLst>
              <a:outerShdw blurRad="38100" dist="38100" dir="2700000" algn="tl">
                <a:srgbClr val="000000">
                  <a:alpha val="43137"/>
                </a:srgbClr>
              </a:outerShdw>
            </a:effectLst>
          </a:endParaRPr>
        </a:p>
      </dsp:txBody>
      <dsp:txXfrm>
        <a:off x="353261" y="3146436"/>
        <a:ext cx="1286432" cy="926991"/>
      </dsp:txXfrm>
    </dsp:sp>
    <dsp:sp modelId="{D014681F-0BDE-494B-BF50-85790A42B6FB}">
      <dsp:nvSpPr>
        <dsp:cNvPr id="0" name=""/>
        <dsp:cNvSpPr/>
      </dsp:nvSpPr>
      <dsp:spPr>
        <a:xfrm rot="16200000">
          <a:off x="419035"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71333" y="2554961"/>
        <a:ext cx="244058" cy="265470"/>
      </dsp:txXfrm>
    </dsp:sp>
    <dsp:sp modelId="{B7D9D664-9CC4-4A8B-B2D1-84C252ECE833}">
      <dsp:nvSpPr>
        <dsp:cNvPr id="0" name=""/>
        <dsp:cNvSpPr/>
      </dsp:nvSpPr>
      <dsp:spPr>
        <a:xfrm>
          <a:off x="204707"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O</a:t>
          </a:r>
          <a:r>
            <a:rPr lang="sr-Latn-RS" sz="1800" b="1" kern="1200" noProof="0" dirty="0">
              <a:effectLst>
                <a:outerShdw blurRad="38100" dist="38100" dir="2700000" algn="tl">
                  <a:srgbClr val="000000">
                    <a:alpha val="43137"/>
                  </a:srgbClr>
                </a:outerShdw>
              </a:effectLst>
            </a:rPr>
            <a:t> onome što je na dobrom glasu</a:t>
          </a:r>
          <a:endParaRPr lang="sr-Latn-RS" sz="1800" kern="1200" noProof="0" dirty="0">
            <a:effectLst>
              <a:outerShdw blurRad="38100" dist="38100" dir="2700000" algn="tl">
                <a:srgbClr val="000000">
                  <a:alpha val="43137"/>
                </a:srgbClr>
              </a:outerShdw>
            </a:effectLst>
          </a:endParaRPr>
        </a:p>
      </dsp:txBody>
      <dsp:txXfrm>
        <a:off x="436611" y="1177633"/>
        <a:ext cx="1119731" cy="926991"/>
      </dsp:txXfrm>
    </dsp:sp>
    <dsp:sp modelId="{7C41A576-5BE8-40F5-8D86-D486E205AC2F}">
      <dsp:nvSpPr>
        <dsp:cNvPr id="0" name=""/>
        <dsp:cNvSpPr/>
      </dsp:nvSpPr>
      <dsp:spPr>
        <a:xfrm rot="19858196">
          <a:off x="1767005"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71622"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solidFill>
                <a:schemeClr val="tx1"/>
              </a:solidFill>
            </a:rPr>
            <a:t>Spasenje voljene osobe ili prijatelja (1. Tim. 2,3.4).</a:t>
          </a:r>
          <a:endParaRPr lang="sr-Latn-RS" sz="2200" kern="1200" noProof="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solidFill>
                <a:schemeClr val="tx1"/>
              </a:solidFill>
            </a:rPr>
            <a:t>Hrabrost da držimo svoju veru (Otk 22,17).</a:t>
          </a:r>
          <a:endParaRPr lang="sr-Latn-RS" sz="2200" kern="1200" noProof="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solidFill>
                <a:schemeClr val="tx1"/>
              </a:solidFill>
            </a:rPr>
            <a:t>Oproštenje kada priznamo i napustimo zlo (1. Jovan. 1,9).</a:t>
          </a:r>
          <a:endParaRPr lang="sr-Latn-RS" sz="2200" kern="1200" noProof="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solidFill>
                <a:schemeClr val="tx1"/>
              </a:solidFill>
            </a:rPr>
            <a:t>Snaga za poslušnost Božjim zapovestma (Jev 13,20.21).</a:t>
          </a:r>
          <a:endParaRPr lang="sr-Latn-RS" sz="2200" kern="1200" noProof="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Ljubav prema onima koji nas mrze i zlostavljaju (Matej 5,44).</a:t>
          </a:r>
          <a:endParaRPr lang="sr-Latn-RS" sz="2200" kern="1200" noProof="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Mudrost u teškim situacijama (Jakov 1,5).</a:t>
          </a:r>
          <a:endParaRPr lang="sr-Latn-RS" sz="2200" kern="1200" noProof="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5880" rIns="55880" bIns="5588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Razumevanje istine otkrivene u Božjoj Reči (Jovan 8,32).</a:t>
          </a:r>
          <a:endParaRPr lang="sr-Latn-RS" sz="2200" kern="1200" noProof="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42D7B-2152-4EDB-A027-EE1848F043D9}"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B2D6A-3326-462A-B826-6CF48D78C634}" type="slidenum">
              <a:rPr lang="en-US" smtClean="0"/>
              <a:t>‹Nº›</a:t>
            </a:fld>
            <a:endParaRPr lang="en-US"/>
          </a:p>
        </p:txBody>
      </p:sp>
    </p:spTree>
    <p:extLst>
      <p:ext uri="{BB962C8B-B14F-4D97-AF65-F5344CB8AC3E}">
        <p14:creationId xmlns:p14="http://schemas.microsoft.com/office/powerpoint/2010/main" val="264195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2D6A-3326-462A-B826-6CF48D78C634}" type="slidenum">
              <a:rPr lang="en-US" smtClean="0"/>
              <a:t>7</a:t>
            </a:fld>
            <a:endParaRPr lang="en-US"/>
          </a:p>
        </p:txBody>
      </p:sp>
    </p:spTree>
    <p:extLst>
      <p:ext uri="{BB962C8B-B14F-4D97-AF65-F5344CB8AC3E}">
        <p14:creationId xmlns:p14="http://schemas.microsoft.com/office/powerpoint/2010/main" val="141632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24/01/2026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24/01/2026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24/01/2026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24/01/2026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4252161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2469388"/>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7962577"/>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796887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6014110"/>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69103351"/>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6531455"/>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141604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3752562"/>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0002904"/>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09731331"/>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0591287"/>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9594484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7031183"/>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5578306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8374761"/>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186241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0079690"/>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7925517"/>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6493441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39251626"/>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5490875"/>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4249183"/>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2474716"/>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34321281"/>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97269540"/>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959133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9936744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2267004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0100365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7289857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18496505"/>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2631171"/>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119032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1859217"/>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85963783"/>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65787761"/>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5036749"/>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729420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24/01/2026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24/01/2026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24/01/2026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519864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0338912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5056783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5.jpeg"/><Relationship Id="rId7" Type="http://schemas.openxmlformats.org/officeDocument/2006/relationships/diagramQuickStyle" Target="../diagrams/quickStyl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7.jpeg"/><Relationship Id="rId4" Type="http://schemas.openxmlformats.org/officeDocument/2006/relationships/image" Target="../media/image36.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4.jpeg"/><Relationship Id="rId7" Type="http://schemas.openxmlformats.org/officeDocument/2006/relationships/diagramColors" Target="../diagrams/colors3.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9.jpg"/><Relationship Id="rId4" Type="http://schemas.openxmlformats.org/officeDocument/2006/relationships/diagramData" Target="../diagrams/data3.xm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47.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jpe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jpeg"/><Relationship Id="rId4" Type="http://schemas.openxmlformats.org/officeDocument/2006/relationships/diagramLayout" Target="../diagrams/layout1.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14</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februar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E0E63A0C-6F3D-35B6-AA55-88C4C8917659}"/>
              </a:ext>
            </a:extLst>
          </p:cNvPr>
          <p:cNvPicPr>
            <a:picLocks noChangeAspect="1"/>
          </p:cNvPicPr>
          <p:nvPr/>
        </p:nvPicPr>
        <p:blipFill>
          <a:blip r:embed="rId3"/>
          <a:stretch>
            <a:fillRect/>
          </a:stretch>
        </p:blipFill>
        <p:spPr>
          <a:xfrm>
            <a:off x="-1" y="961465"/>
            <a:ext cx="12324230" cy="5338482"/>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sr-Latn-RS"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SKLAD I RADOST</a:t>
            </a: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lumMod val="75000"/>
                  </a:schemeClr>
                </a:solidFill>
                <a:latin typeface="Comic Sans MS" panose="030F0702030302020204" pitchFamily="66" charset="0"/>
              </a:rPr>
              <a:t>„Radujte se u Gospodu uvek! I opet kažem: radujte se!“ </a:t>
            </a:r>
            <a:r>
              <a:rPr lang="sr-Latn-RS" sz="1600" b="1" noProof="0" dirty="0">
                <a:solidFill>
                  <a:schemeClr val="accent3">
                    <a:lumMod val="75000"/>
                  </a:schemeClr>
                </a:solidFill>
                <a:latin typeface="Comic Sans MS" panose="030F0702030302020204" pitchFamily="66" charset="0"/>
              </a:rPr>
              <a:t>(Filibljanima 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785104"/>
          </a:xfrm>
          <a:prstGeom prst="rect">
            <a:avLst/>
          </a:prstGeom>
          <a:noFill/>
        </p:spPr>
        <p:txBody>
          <a:bodyPr wrap="square" rtlCol="0">
            <a:spAutoFit/>
          </a:bodyPr>
          <a:lstStyle/>
          <a:p>
            <a:pPr>
              <a:spcBef>
                <a:spcPts val="600"/>
              </a:spcBef>
            </a:pPr>
            <a:r>
              <a:rPr lang="sr-Latn-RS" sz="2200" b="1" noProof="0" dirty="0"/>
              <a:t>Zaključujući svoje pismo, Pavle isprepliće lične pozdrave s praktičnim savetima. Moli svog vernog saputnika i Klementa da pomognu </a:t>
            </a:r>
            <a:r>
              <a:rPr lang="sr-Latn-RS" sz="2200" b="1" noProof="0" dirty="0" err="1"/>
              <a:t>Evodiji</a:t>
            </a:r>
            <a:r>
              <a:rPr lang="sr-Latn-RS" sz="2200" b="1" noProof="0" dirty="0"/>
              <a:t> i </a:t>
            </a:r>
            <a:r>
              <a:rPr lang="sr-Latn-RS" sz="2200" b="1" noProof="0" dirty="0" err="1"/>
              <a:t>Sintihiji</a:t>
            </a:r>
            <a:r>
              <a:rPr lang="sr-Latn-RS" sz="2200" b="1" noProof="0" dirty="0"/>
              <a:t> da žive u slozi. O svima njima, Pavlovim saradnicima, kaže: „Njihova imena već su zapisana u knjizi života“ (Filib. 4,2-3).</a:t>
            </a: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898946" y="3097253"/>
            <a:ext cx="5444954" cy="1446550"/>
          </a:xfrm>
          <a:prstGeom prst="rect">
            <a:avLst/>
          </a:prstGeom>
          <a:noFill/>
        </p:spPr>
        <p:txBody>
          <a:bodyPr wrap="square">
            <a:spAutoFit/>
          </a:bodyPr>
          <a:lstStyle/>
          <a:p>
            <a:pPr>
              <a:spcBef>
                <a:spcPts val="600"/>
              </a:spcBef>
            </a:pPr>
            <a:r>
              <a:rPr lang="sr-Latn-RS" sz="2200" b="1" noProof="0" dirty="0"/>
              <a:t>Sledeći savet može da nas zbuni: „Radujte se uvek… Ne brinite se ni za što“ (Filib. 4,4.6) . Kako je to moguće u svetu punom problema i nevolja?</a:t>
            </a: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898946" y="4590109"/>
            <a:ext cx="5867741" cy="1446550"/>
          </a:xfrm>
          <a:prstGeom prst="rect">
            <a:avLst/>
          </a:prstGeom>
          <a:noFill/>
        </p:spPr>
        <p:txBody>
          <a:bodyPr wrap="square">
            <a:spAutoFit/>
          </a:bodyPr>
          <a:lstStyle/>
          <a:p>
            <a:pPr>
              <a:spcBef>
                <a:spcPts val="600"/>
              </a:spcBef>
            </a:pPr>
            <a:r>
              <a:rPr lang="sr-Latn-RS" sz="2200" b="1" noProof="0" dirty="0"/>
              <a:t>To je moguće jer je naša radost „u Gospodu“ (Fil 4,4a). Svoje brige poveravamo Njemu, uvereni da ih On može podneti za nas     (Matej 6,31-34; 1. Pet. 5,7).</a:t>
            </a: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69441"/>
          </a:xfrm>
          <a:prstGeom prst="rect">
            <a:avLst/>
          </a:prstGeom>
          <a:noFill/>
        </p:spPr>
        <p:txBody>
          <a:bodyPr wrap="square">
            <a:spAutoFit/>
          </a:bodyPr>
          <a:lstStyle/>
          <a:p>
            <a:pPr>
              <a:spcBef>
                <a:spcPts val="600"/>
              </a:spcBef>
            </a:pPr>
            <a:r>
              <a:rPr lang="sr-Latn-RS" sz="2200" b="1" noProof="0" dirty="0"/>
              <a:t>A kako možemo svoje brige da poverimo Isusu? Kroz molitvu (Filib. 4,6).</a:t>
            </a:r>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2695990" cy="1446550"/>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sr-Latn-RS"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rPr>
              <a:t>ČISTE MISLI</a:t>
            </a:r>
          </a:p>
        </p:txBody>
      </p:sp>
      <p:sp>
        <p:nvSpPr>
          <p:cNvPr id="4" name="CuadroTexto 3">
            <a:extLst>
              <a:ext uri="{FF2B5EF4-FFF2-40B4-BE49-F238E27FC236}">
                <a16:creationId xmlns:a16="http://schemas.microsoft.com/office/drawing/2014/main" id="{5100C911-0FC8-7C7A-198A-E6FCA98AC12A}"/>
              </a:ext>
            </a:extLst>
          </p:cNvPr>
          <p:cNvSpPr txBox="1"/>
          <p:nvPr/>
        </p:nvSpPr>
        <p:spPr>
          <a:xfrm>
            <a:off x="2548331" y="230152"/>
            <a:ext cx="9643669" cy="1015663"/>
          </a:xfrm>
          <a:prstGeom prst="rect">
            <a:avLst/>
          </a:prstGeom>
          <a:noFill/>
        </p:spPr>
        <p:txBody>
          <a:bodyPr wrap="square">
            <a:spAutoFit/>
          </a:bodyPr>
          <a:lstStyle/>
          <a:p>
            <a:pPr algn="ctr"/>
            <a:r>
              <a:rPr lang="sr-Latn-RS" sz="2000" b="1" noProof="0" dirty="0">
                <a:solidFill>
                  <a:schemeClr val="accent6">
                    <a:lumMod val="50000"/>
                  </a:schemeClr>
                </a:solidFill>
                <a:latin typeface="Comic Sans MS" panose="030F0702030302020204" pitchFamily="66" charset="0"/>
              </a:rPr>
              <a:t>„Na kraju, braćo, što god je istinito, što god je plemenito, što god je pravedno, što god je čisto, što god je lepo, što god je na dobrom glasu - ako je neka vrlina ili pohvala - na to mislite.“ </a:t>
            </a:r>
            <a:r>
              <a:rPr lang="sr-Latn-RS" sz="1600" b="1" noProof="0" dirty="0">
                <a:solidFill>
                  <a:schemeClr val="accent6">
                    <a:lumMod val="50000"/>
                  </a:schemeClr>
                </a:solidFill>
                <a:latin typeface="Comic Sans MS" panose="030F0702030302020204" pitchFamily="66" charset="0"/>
              </a:rPr>
              <a:t>(Filibljanima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107996"/>
          </a:xfrm>
          <a:prstGeom prst="rect">
            <a:avLst/>
          </a:prstGeom>
          <a:noFill/>
        </p:spPr>
        <p:txBody>
          <a:bodyPr wrap="square" rtlCol="0">
            <a:spAutoFit/>
          </a:bodyPr>
          <a:lstStyle/>
          <a:p>
            <a:pPr>
              <a:spcBef>
                <a:spcPts val="600"/>
              </a:spcBef>
            </a:pPr>
            <a:r>
              <a:rPr lang="sr-Latn-RS" sz="2200" b="1" noProof="0" dirty="0"/>
              <a:t>Posledica prepuštanja naše teskobe Isusu i radosti jeste mir (Filib. 4,7). Mir kojeg svet ne može dati ni oduzeti (Jovan 14,27; 16,33).</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3867582938"/>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3" y="5002226"/>
            <a:ext cx="3741142" cy="167038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sr-Latn-RS" sz="2200" b="1" noProof="0" dirty="0"/>
              <a:t>Ukratko: „Ako postoji ikakva krepost, ako postoji išta hvale</a:t>
            </a:r>
            <a:r>
              <a:rPr lang="en-US" sz="2200" b="1" noProof="0" dirty="0"/>
              <a:t> </a:t>
            </a:r>
            <a:r>
              <a:rPr lang="sr-Latn-RS" sz="2200" b="1" noProof="0" dirty="0"/>
              <a:t>vredno, mislite na to“ ( Filib. 4,8b).</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2123658"/>
          </a:xfrm>
          <a:prstGeom prst="rect">
            <a:avLst/>
          </a:prstGeom>
          <a:noFill/>
        </p:spPr>
        <p:txBody>
          <a:bodyPr wrap="square">
            <a:spAutoFit/>
          </a:bodyPr>
          <a:lstStyle/>
          <a:p>
            <a:pPr>
              <a:spcBef>
                <a:spcPts val="600"/>
              </a:spcBef>
            </a:pPr>
            <a:r>
              <a:rPr lang="sr-Latn-RS" sz="2200" b="1" noProof="0" dirty="0"/>
              <a:t>Taj mir, prema Pavlu, biće zaštita – čuvar – za naša osećanja i misli (Fil 4,7b). Da bi taj čuvar bio delotvoran, o čemu bi trebalo da razmišljamo (Filib. 4,8)?</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t="-8000"/>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169750"/>
            <a:ext cx="5411449" cy="769441"/>
          </a:xfrm>
          <a:prstGeom prst="rect">
            <a:avLst/>
          </a:prstGeom>
          <a:noFill/>
        </p:spPr>
        <p:txBody>
          <a:bodyPr wrap="square">
            <a:spAutoFit/>
          </a:bodyPr>
          <a:lstStyle/>
          <a:p>
            <a:pPr algn="ctr"/>
            <a:r>
              <a:rPr lang="sr-Latn-RS"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ZADOVOLJSTVO</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5025088" y="231305"/>
            <a:ext cx="7127583" cy="707886"/>
          </a:xfrm>
          <a:prstGeom prst="rect">
            <a:avLst/>
          </a:prstGeom>
          <a:noFill/>
        </p:spPr>
        <p:txBody>
          <a:bodyPr wrap="square">
            <a:spAutoFit/>
          </a:bodyPr>
          <a:lstStyle/>
          <a:p>
            <a:pPr algn="ctr"/>
            <a:r>
              <a:rPr lang="sr-Latn-RS" sz="2000" b="1" noProof="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 moj Bog će, po bogatstvu svoje slave u Hristu Isusu, zadovoljiti svaku vašu potrebu.“ </a:t>
            </a:r>
            <a:r>
              <a:rPr lang="sr-Latn-RS" sz="1600" b="1" noProof="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(Filibljanima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475977" cy="1785104"/>
          </a:xfrm>
          <a:prstGeom prst="rect">
            <a:avLst/>
          </a:prstGeom>
          <a:noFill/>
        </p:spPr>
        <p:txBody>
          <a:bodyPr wrap="square" rtlCol="0">
            <a:spAutoFit/>
          </a:bodyPr>
          <a:lstStyle/>
          <a:p>
            <a:pPr>
              <a:spcBef>
                <a:spcPts val="600"/>
              </a:spcBef>
            </a:pPr>
            <a:r>
              <a:rPr lang="sr-Latn-RS" sz="2200" b="1" noProof="0" dirty="0"/>
              <a:t>Ti </a:t>
            </a:r>
            <a:r>
              <a:rPr lang="en-US" sz="2200" b="1" noProof="0"/>
              <a:t>i</a:t>
            </a:r>
            <a:r>
              <a:rPr lang="sr-Latn-RS" sz="2200" b="1" noProof="0"/>
              <a:t> </a:t>
            </a:r>
            <a:r>
              <a:rPr lang="sr-Latn-RS" sz="2200" b="1" noProof="0" dirty="0"/>
              <a:t>ja smo radosni, ništa nas ne muči, imamo mir, naše misli su čiste. Imamo savršen i ispunjen život... ili ne?</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107996"/>
          </a:xfrm>
          <a:prstGeom prst="rect">
            <a:avLst/>
          </a:prstGeom>
          <a:noFill/>
        </p:spPr>
        <p:txBody>
          <a:bodyPr wrap="square">
            <a:spAutoFit/>
          </a:bodyPr>
          <a:lstStyle/>
          <a:p>
            <a:pPr>
              <a:spcBef>
                <a:spcPts val="600"/>
              </a:spcBef>
            </a:pPr>
            <a:r>
              <a:rPr lang="sr-Latn-RS" sz="2200" b="1" noProof="0" dirty="0"/>
              <a:t>Poput Agura, verujemo da nam Bog neće dati ni više ni manje od onoga što nam je korisno (Priče 30,8.9).</a:t>
            </a: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47828" y="3274891"/>
            <a:ext cx="3298997" cy="3477875"/>
          </a:xfrm>
          <a:prstGeom prst="rect">
            <a:avLst/>
          </a:prstGeom>
          <a:noFill/>
        </p:spPr>
        <p:txBody>
          <a:bodyPr wrap="square">
            <a:spAutoFit/>
          </a:bodyPr>
          <a:lstStyle/>
          <a:p>
            <a:pPr>
              <a:spcBef>
                <a:spcPts val="600"/>
              </a:spcBef>
            </a:pPr>
            <a:r>
              <a:rPr lang="sr-Latn-RS" sz="2200" b="1" noProof="0" dirty="0"/>
              <a:t>Možemo imati blagostanje, možemo imati potrebe ili probleme. Ako, poput Pavla, imamo potpuno uverenje da Bog vodi naš život, ostaćemo pouzdani u Njega kakva god bila naša situacija (Filib. 4,11-12.19).</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107996"/>
          </a:xfrm>
          <a:prstGeom prst="rect">
            <a:avLst/>
          </a:prstGeom>
          <a:noFill/>
        </p:spPr>
        <p:txBody>
          <a:bodyPr wrap="square">
            <a:spAutoFit/>
          </a:bodyPr>
          <a:lstStyle/>
          <a:p>
            <a:pPr>
              <a:spcBef>
                <a:spcPts val="600"/>
              </a:spcBef>
            </a:pPr>
            <a:r>
              <a:rPr lang="sr-Latn-RS" sz="2200" b="1" noProof="0" dirty="0"/>
              <a:t>Kad živimo s ovim pouzdanjem, sigurni smo da „sve mogu u </a:t>
            </a:r>
            <a:r>
              <a:rPr lang="sr-Latn-RS" sz="2200" b="1" dirty="0"/>
              <a:t>Isusu Hristu,</a:t>
            </a:r>
            <a:r>
              <a:rPr lang="sr-Latn-RS" sz="2200" b="1" noProof="0" dirty="0"/>
              <a:t> koji mi </a:t>
            </a:r>
            <a:r>
              <a:rPr lang="sr-Latn-RS" sz="2200" b="1" dirty="0"/>
              <a:t>moć daje</a:t>
            </a:r>
            <a:r>
              <a:rPr lang="sr-Latn-RS" sz="2200" b="1" noProof="0" dirty="0"/>
              <a:t> “ (Filib. 4,13).</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50" y="1238250"/>
            <a:ext cx="7123580" cy="769441"/>
          </a:xfrm>
          <a:prstGeom prst="rect">
            <a:avLst/>
          </a:prstGeom>
          <a:noFill/>
        </p:spPr>
        <p:txBody>
          <a:bodyPr wrap="square" rtlCol="0">
            <a:spAutoFit/>
          </a:bodyPr>
          <a:lstStyle/>
          <a:p>
            <a:pPr>
              <a:spcBef>
                <a:spcPts val="600"/>
              </a:spcBef>
            </a:pPr>
            <a:r>
              <a:rPr lang="sr-Latn-RS" sz="2200" b="1" noProof="0" dirty="0"/>
              <a:t>Šta se događa kada nemamo ono što mislimo da nam je potrebno?</a:t>
            </a: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2862231387"/>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600" b="1" i="0" u="none" strike="noStrike" kern="1200" cap="none" spc="0" normalizeH="0" baseline="0" noProof="0" dirty="0">
              <a:ln>
                <a:noFill/>
              </a:ln>
              <a:solidFill>
                <a:srgbClr val="FFFF00"/>
              </a:solidFill>
              <a:effectLst>
                <a:glow rad="101600">
                  <a:srgbClr val="634B27"/>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178592"/>
            <a:ext cx="5696262" cy="769441"/>
          </a:xfrm>
          <a:prstGeom prst="rect">
            <a:avLst/>
          </a:prstGeom>
          <a:noFill/>
        </p:spPr>
        <p:txBody>
          <a:bodyPr wrap="square">
            <a:spAutoFit/>
          </a:bodyPr>
          <a:lstStyle/>
          <a:p>
            <a:pPr algn="ctr"/>
            <a:r>
              <a:rPr lang="sr-Latn-RS"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ZADOVOLJSTVO</a:t>
            </a:r>
          </a:p>
        </p:txBody>
      </p:sp>
      <p:sp>
        <p:nvSpPr>
          <p:cNvPr id="14" name="CuadroTexto 13">
            <a:extLst>
              <a:ext uri="{FF2B5EF4-FFF2-40B4-BE49-F238E27FC236}">
                <a16:creationId xmlns:a16="http://schemas.microsoft.com/office/drawing/2014/main" id="{AA3FA490-B026-E158-9475-5D2383FA0829}"/>
              </a:ext>
            </a:extLst>
          </p:cNvPr>
          <p:cNvSpPr txBox="1"/>
          <p:nvPr/>
        </p:nvSpPr>
        <p:spPr>
          <a:xfrm>
            <a:off x="5411449" y="240147"/>
            <a:ext cx="6780552" cy="707886"/>
          </a:xfrm>
          <a:prstGeom prst="rect">
            <a:avLst/>
          </a:prstGeom>
          <a:noFill/>
        </p:spPr>
        <p:txBody>
          <a:bodyPr wrap="square">
            <a:spAutoFit/>
          </a:bodyPr>
          <a:lstStyle/>
          <a:p>
            <a:pPr algn="ctr"/>
            <a:r>
              <a:rPr lang="sr-Latn-RS" sz="2000" b="1" noProof="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 moj Bog će, po bogatstvu svoje slave u Hristu Isusu, zadovoljiti svaku vašu potrebu.“ </a:t>
            </a:r>
            <a:r>
              <a:rPr lang="sr-Latn-RS" b="1" noProof="0"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(Filib.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638633"/>
            <a:ext cx="7285088" cy="1107996"/>
          </a:xfrm>
          <a:prstGeom prst="rect">
            <a:avLst/>
          </a:prstGeom>
          <a:noFill/>
        </p:spPr>
        <p:txBody>
          <a:bodyPr wrap="square">
            <a:spAutoFit/>
          </a:bodyPr>
          <a:lstStyle/>
          <a:p>
            <a:pPr>
              <a:spcBef>
                <a:spcPts val="600"/>
              </a:spcBef>
            </a:pPr>
            <a:r>
              <a:rPr lang="sr-Latn-RS" sz="2200" b="1" noProof="0" dirty="0"/>
              <a:t>Ne znamo uvek da li je ono što tražimo u skladu sa Njegovom voljom, ali postoje određeni zahtevi za koje smo sigurni da su uvek u skladu sa Njegovom voljom:</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8" y="1930747"/>
            <a:ext cx="7285087" cy="769441"/>
          </a:xfrm>
          <a:prstGeom prst="rect">
            <a:avLst/>
          </a:prstGeom>
          <a:noFill/>
        </p:spPr>
        <p:txBody>
          <a:bodyPr wrap="square">
            <a:spAutoFit/>
          </a:bodyPr>
          <a:lstStyle/>
          <a:p>
            <a:pPr>
              <a:spcBef>
                <a:spcPts val="600"/>
              </a:spcBef>
            </a:pPr>
            <a:r>
              <a:rPr lang="sr-Latn-RS" sz="2200" b="1" noProof="0" dirty="0"/>
              <a:t>Molimo Gospoda za to, i ako je po Njegovoj volji, On će nam to dati (Jakov 4,2b; 1. Jovan. 5,14.15).</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588957" y="1104389"/>
            <a:ext cx="8799227" cy="4555093"/>
          </a:xfrm>
          <a:prstGeom prst="rect">
            <a:avLst/>
          </a:prstGeom>
          <a:noFill/>
        </p:spPr>
        <p:txBody>
          <a:bodyPr wrap="square">
            <a:spAutoFit/>
          </a:bodyPr>
          <a:lstStyle/>
          <a:p>
            <a:pPr algn="just">
              <a:spcBef>
                <a:spcPts val="600"/>
              </a:spcBef>
            </a:pPr>
            <a:r>
              <a:rPr lang="sr-Latn-RS" sz="2900" b="1" noProof="0" dirty="0">
                <a:latin typeface="Constantia" panose="02030602050306030303" pitchFamily="18" charset="0"/>
              </a:rPr>
              <a:t>„Trebalo bi da živimo za sledeći svet. Tako je jadno živeti haotičnim, besciljnim životom. Želimo cilj u životu - da živimo sa svrhom. Bože, pomozi nam svima da budemo samopožrtvovani, manje brižni o sebi, više zaboravljajući na sebe i sebične interese i da činimo dobro, ne zbog časti koju očekujemo da dobijemo ovde, već zato što je to cilj našeg života i što će odgovoriti na kraj našeg postojanja. Neka naša svakodnevna molitva uzlazi Bogu da nas oslobodi sebičnosti.“</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6975136" y="6387117"/>
            <a:ext cx="4383059" cy="338554"/>
          </a:xfrm>
          <a:prstGeom prst="rect">
            <a:avLst/>
          </a:prstGeom>
          <a:noFill/>
        </p:spPr>
        <p:txBody>
          <a:bodyPr wrap="none" rtlCol="0">
            <a:spAutoFit/>
          </a:bodyPr>
          <a:lstStyle/>
          <a:p>
            <a:pPr algn="r"/>
            <a:r>
              <a:rPr lang="sr-Latn-RS" sz="1600" b="1" noProof="0" dirty="0"/>
              <a:t>Elen G. Vajt, </a:t>
            </a:r>
            <a:r>
              <a:rPr lang="sr-Latn-RS" sz="1600" i="1" noProof="0" dirty="0"/>
              <a:t>Naše uzvišeno zvanje</a:t>
            </a:r>
            <a:r>
              <a:rPr lang="sr-Latn-RS" sz="1600" b="1" noProof="0" dirty="0"/>
              <a:t>, 24. avgust</a:t>
            </a:r>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75062" y="3916907"/>
            <a:ext cx="12356112"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Ne smemo preceniti ni Pavlova zatočeništva (uporedi: Rim. 8,35; 1. Kor. 4,11–13; 2. Kor. 4,8.9; 6,4.5.9.10; 11,23–29; 12,10; Ef. 4,1). Pavlov život bio je daleko od lakog!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Treba duboko udahnuti da bi se ceo prethodni spisak izgovorio bez pauze. A mi često bivamo obeshrabreni i zbog daleko manjih stvari. Ipak, iako lista Pavlovih stradanja oduzima dah, njegova nepokolebljiva postojanost u veri je još upečatljivija. On kaže: „Ali u svemu ovome pobeđujemo  onoga radi koji nas je ljubio“ (Rim. 8,37). Pouka za ovu sedmicu ističe dve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Pavlova stradanja radi Evanđelja, a naročito njegova tamnovanja.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Pavlove strategije za što delotvornije propovedanje Evanđelja, čak i u najizazovnijim okolnostima.</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BA" sz="2800" dirty="0">
                <a:solidFill>
                  <a:srgbClr val="FFFF99"/>
                </a:solidFill>
              </a:rPr>
              <a:t>Nebesko državljanstvo</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Nebesko državljanstvo</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Filib. 3,17-19.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su dobri i loši </a:t>
            </a:r>
            <a:r>
              <a:rPr lang="sr-Latn-RS" sz="1400" b="1" dirty="0">
                <a:solidFill>
                  <a:srgbClr val="FFFFFF"/>
                </a:solidFill>
                <a:latin typeface="Arial"/>
                <a:cs typeface="Arial" charset="0"/>
              </a:rPr>
              <a:t>uzo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ri opisani u tom odeljku? Koji ključevi su dati za njihovo razlikovanje?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Ef. 2,11-14.</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Šta je Pavle prepoznao da ruši sve barijere i dovodi nas na isti nivo kao grešnike koji trebaju Spasitelja?</a:t>
            </a:r>
            <a:endParaRPr kumimoji="0" lang="hr-HR" sz="1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Filib. 3,20.21.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Na koji slikoviti način Pavle opisuje kako izgleda ”hrišćansko življenje”?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Jov 19,25-27; Luka 24,19; 1. Kor. 15,42-44; 15,50-54; Kol. 3,4.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 ovi tekstovi opisuhu to proslavljeno stanje?</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Filib. 4,4-7.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možemo doživeti Božji mir?</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Ps. 29,11; Iza. 9,6; Luka 2,14; Jovan 14,27; 1. Kor. 14,33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ovi tekstovi proširuju naše razumevanje Božjeg mira?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Filib. 4,8.9.</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konkretna dela nam se snažno preporučuju?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Filib. 4,10-13.19.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ključeve Pavle otkriva za zadovoljan i srećan život?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1. Tim. 2,3.4; Otk. 22,17; 1. Jovan. 1,9; </a:t>
            </a:r>
            <a:r>
              <a:rPr lang="hr-HR" sz="1100" i="1" dirty="0">
                <a:solidFill>
                  <a:srgbClr val="FFFFFF"/>
                </a:solidFill>
                <a:latin typeface="Arial"/>
                <a:cs typeface="Arial" charset="0"/>
              </a:rPr>
              <a:t>Jev</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.13,20.21; Mat</a:t>
            </a:r>
            <a:r>
              <a:rPr lang="hr-HR" sz="1100" i="1" dirty="0">
                <a:solidFill>
                  <a:srgbClr val="FFFFFF"/>
                </a:solidFill>
                <a:latin typeface="Arial"/>
                <a:cs typeface="Arial" charset="0"/>
              </a:rPr>
              <a:t>.</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 5,44; Jak. 1,5; Jovan 8,32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Evo šta možemo tražiti sa poverenjem znajući da je sve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po volji Božjoj.</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Filibljanima 3,</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0</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3" y="2809875"/>
            <a:ext cx="6965087" cy="1243965"/>
          </a:xfrm>
        </p:spPr>
        <p:txBody>
          <a:bodyPr/>
          <a:lstStyle/>
          <a:p>
            <a:pPr marL="0" indent="0">
              <a:buNone/>
            </a:pPr>
            <a:r>
              <a:rPr lang="en-US" dirty="0"/>
              <a:t>“</a:t>
            </a:r>
            <a:r>
              <a:rPr lang="sr-Latn-RS" dirty="0"/>
              <a:t>Ne</a:t>
            </a:r>
            <a:r>
              <a:rPr lang="en-US" dirty="0"/>
              <a:t> </a:t>
            </a:r>
            <a:r>
              <a:rPr lang="sr-Latn-RS" dirty="0"/>
              <a:t>brinite se ni za što nego</a:t>
            </a:r>
            <a:r>
              <a:rPr lang="en-US" dirty="0"/>
              <a:t> </a:t>
            </a:r>
            <a:r>
              <a:rPr lang="hr-HR" dirty="0"/>
              <a:t>u silu </a:t>
            </a:r>
            <a:r>
              <a:rPr lang="sr-Latn-RS" dirty="0"/>
              <a:t>svemu molitvom i molenjem sa zahvaljivanjem da se javljaju         Bogu </a:t>
            </a:r>
            <a:r>
              <a:rPr lang="hr-BA" dirty="0"/>
              <a:t>iskanja vaša</a:t>
            </a:r>
            <a:r>
              <a:rPr lang="hr-HR" dirty="0"/>
              <a:t>.</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570694" y="381968"/>
            <a:ext cx="4621306"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88710" y="3794078"/>
            <a:ext cx="1210329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Pošto je naglasio da vernici svetle u ovom svetu čineći dobra dela usmerena na Hrista, Pavle sada skreće pažnju na neophodnost potpunog oslanjanja na Hrista za spasenje. Apostol izražava zabrinutost zbog uticaja lažnih učitelja koji su promovisali pristup zasnovan na telu, iskrivljujući time evanđeosku poruku i dovodeći u opasnost celu hrišćansku zajednicu u Filibi. Izgleda da je neka vrsta lažnog učenja, slična onome u Galatiji, unosila zabunu u pogledu toga u što hrišćani iz neznaboštva treba da veruju i šta da čine kako bi bili spaseni. Pavle    je ovo pitanje shvatao veoma ozbiljno. Evanđeoska poruka je bila u opasnosti!</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282096" y="236202"/>
            <a:ext cx="4816293" cy="553997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„Ne brinite se ni za šta, nego u svemu molitvom i </a:t>
            </a:r>
            <a:r>
              <a:rPr lang="sr-Latn-RS" sz="44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iska</a:t>
            </a:r>
            <a:r>
              <a:rPr kumimoji="0" lang="sr-Latn-RS" sz="4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njem sa zahvalnošću iznesite svoje molbe Bogu.“</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6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Filibljanima 4,6 </a:t>
            </a:r>
            <a:r>
              <a:rPr kumimoji="0" lang="sr-Latn-R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NSP</a:t>
            </a:r>
            <a:endParaRPr kumimoji="0" lang="sr-Latn-RS" sz="36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2391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2" name="CuadroTexto 1">
            <a:extLst>
              <a:ext uri="{FF2B5EF4-FFF2-40B4-BE49-F238E27FC236}">
                <a16:creationId xmlns:a16="http://schemas.microsoft.com/office/drawing/2014/main" id="{BEC64F87-C8B0-4963-816D-21F7A7960A4B}"/>
              </a:ext>
            </a:extLst>
          </p:cNvPr>
          <p:cNvSpPr txBox="1"/>
          <p:nvPr/>
        </p:nvSpPr>
        <p:spPr>
          <a:xfrm>
            <a:off x="5324601" y="3761156"/>
            <a:ext cx="7047697" cy="2863541"/>
          </a:xfrm>
          <a:prstGeom prst="rect">
            <a:avLst/>
          </a:prstGeom>
          <a:noFill/>
        </p:spPr>
        <p:txBody>
          <a:bodyPr wrap="square" rtlCol="0">
            <a:spAutoFit/>
          </a:bodyPr>
          <a:lstStyle/>
          <a:p>
            <a:pPr>
              <a:lnSpc>
                <a:spcPts val="2400"/>
              </a:lnSpc>
              <a:spcBef>
                <a:spcPts val="600"/>
              </a:spcBef>
            </a:pPr>
            <a:r>
              <a:rPr lang="es-ES" sz="2200" b="1" noProof="0" dirty="0">
                <a:solidFill>
                  <a:srgbClr val="6DFFBD"/>
                </a:solidFill>
                <a:effectLst>
                  <a:outerShdw blurRad="38100" dist="38100" dir="2700000" algn="tl">
                    <a:srgbClr val="000000">
                      <a:alpha val="43137"/>
                    </a:srgbClr>
                  </a:outerShdw>
                </a:effectLst>
                <a:highlight>
                  <a:srgbClr val="9E007A"/>
                </a:highlight>
              </a:rPr>
              <a:t> </a:t>
            </a:r>
            <a:r>
              <a:rPr lang="sr-Latn-RS" sz="2200" b="1" noProof="0" dirty="0">
                <a:solidFill>
                  <a:srgbClr val="6DFFBD"/>
                </a:solidFill>
                <a:effectLst>
                  <a:outerShdw blurRad="38100" dist="38100" dir="2700000" algn="tl">
                    <a:srgbClr val="000000">
                      <a:alpha val="43137"/>
                    </a:srgbClr>
                  </a:outerShdw>
                </a:effectLst>
                <a:highlight>
                  <a:srgbClr val="9E007A"/>
                </a:highlight>
              </a:rPr>
              <a:t>Nebesko državljanstvo:</a:t>
            </a:r>
          </a:p>
          <a:p>
            <a:pPr lvl="1">
              <a:lnSpc>
                <a:spcPts val="2400"/>
              </a:lnSpc>
              <a:spcBef>
                <a:spcPts val="600"/>
              </a:spcBef>
            </a:pPr>
            <a:r>
              <a:rPr lang="sr-Latn-RS" sz="2200" b="1" noProof="0" dirty="0"/>
              <a:t>Ugledajte se na verne (Filibljanima 3,17-19)</a:t>
            </a:r>
          </a:p>
          <a:p>
            <a:pPr lvl="1">
              <a:lnSpc>
                <a:spcPts val="2400"/>
              </a:lnSpc>
              <a:spcBef>
                <a:spcPts val="600"/>
              </a:spcBef>
            </a:pPr>
            <a:r>
              <a:rPr lang="sr-Latn-RS" sz="2200" b="1" noProof="0" dirty="0"/>
              <a:t>Punopravno državljanstvo (Filibljanima 3,20-21)</a:t>
            </a:r>
          </a:p>
          <a:p>
            <a:pPr>
              <a:lnSpc>
                <a:spcPts val="2400"/>
              </a:lnSpc>
              <a:spcBef>
                <a:spcPts val="1800"/>
              </a:spcBef>
            </a:pPr>
            <a:r>
              <a:rPr lang="es-ES" sz="2200" b="1" noProof="0" dirty="0">
                <a:solidFill>
                  <a:srgbClr val="FFC679"/>
                </a:solidFill>
                <a:effectLst>
                  <a:outerShdw blurRad="38100" dist="38100" dir="2700000" algn="tl">
                    <a:srgbClr val="000000">
                      <a:alpha val="43137"/>
                    </a:srgbClr>
                  </a:outerShdw>
                </a:effectLst>
                <a:highlight>
                  <a:srgbClr val="00789E"/>
                </a:highlight>
              </a:rPr>
              <a:t> </a:t>
            </a:r>
            <a:r>
              <a:rPr lang="sr-Latn-RS" sz="2200" b="1" noProof="0" dirty="0">
                <a:solidFill>
                  <a:srgbClr val="FFC679"/>
                </a:solidFill>
                <a:effectLst>
                  <a:outerShdw blurRad="38100" dist="38100" dir="2700000" algn="tl">
                    <a:srgbClr val="000000">
                      <a:alpha val="43137"/>
                    </a:srgbClr>
                  </a:outerShdw>
                </a:effectLst>
                <a:highlight>
                  <a:srgbClr val="00789E"/>
                </a:highlight>
              </a:rPr>
              <a:t>Dok ne stignemo tamo:</a:t>
            </a:r>
          </a:p>
          <a:p>
            <a:pPr lvl="1">
              <a:lnSpc>
                <a:spcPts val="2400"/>
              </a:lnSpc>
              <a:spcBef>
                <a:spcPts val="600"/>
              </a:spcBef>
            </a:pPr>
            <a:r>
              <a:rPr lang="sr-Latn-RS" sz="2200" b="1" noProof="0" dirty="0"/>
              <a:t>Sklad i radost (Filibljanima 4,1-6)</a:t>
            </a:r>
          </a:p>
          <a:p>
            <a:pPr lvl="1">
              <a:lnSpc>
                <a:spcPts val="2400"/>
              </a:lnSpc>
              <a:spcBef>
                <a:spcPts val="600"/>
              </a:spcBef>
            </a:pPr>
            <a:r>
              <a:rPr lang="sr-Latn-RS" sz="2200" b="1" noProof="0" dirty="0"/>
              <a:t>Čiste misli (Filibljanima 4,7-9)</a:t>
            </a:r>
          </a:p>
          <a:p>
            <a:pPr lvl="1">
              <a:lnSpc>
                <a:spcPts val="2400"/>
              </a:lnSpc>
              <a:spcBef>
                <a:spcPts val="600"/>
              </a:spcBef>
            </a:pPr>
            <a:r>
              <a:rPr lang="sr-Latn-RS" sz="2200" b="1" noProof="0" dirty="0"/>
              <a:t>Zadovoljstvo (Filibljanima 4,10-13.19)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446550"/>
          </a:xfrm>
          <a:prstGeom prst="rect">
            <a:avLst/>
          </a:prstGeom>
          <a:noFill/>
        </p:spPr>
        <p:txBody>
          <a:bodyPr wrap="square" rtlCol="0">
            <a:spAutoFit/>
          </a:bodyPr>
          <a:lstStyle/>
          <a:p>
            <a:pPr>
              <a:spcBef>
                <a:spcPts val="600"/>
              </a:spcBef>
            </a:pPr>
            <a:r>
              <a:rPr lang="sr-Latn-RS" sz="2200" b="1" noProof="0" dirty="0"/>
              <a:t>Kroz sva svoja pisma, Pavle jasno daje do znanja da nismo građani ovog sveta. Prihvatanjem Isusa kao našeg Spasitelja, ponovno se rađamo. S ovim novim rođenjem postajemo građani Neba.</a:t>
            </a: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5323" y="4234225"/>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5323" y="5528105"/>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55323" y="4600800"/>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455323" y="6292205"/>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55323" y="5912056"/>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854217" y="3800455"/>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854217" y="5103545"/>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4" y="1476792"/>
            <a:ext cx="7047697" cy="1107996"/>
          </a:xfrm>
          <a:prstGeom prst="rect">
            <a:avLst/>
          </a:prstGeom>
          <a:noFill/>
        </p:spPr>
        <p:txBody>
          <a:bodyPr wrap="square">
            <a:spAutoFit/>
          </a:bodyPr>
          <a:lstStyle/>
          <a:p>
            <a:pPr>
              <a:spcBef>
                <a:spcPts val="600"/>
              </a:spcBef>
            </a:pPr>
            <a:r>
              <a:rPr lang="sr-Latn-RS" sz="2200" b="1" noProof="0" dirty="0"/>
              <a:t>Iako poštujemo i podređujemo se zakonima i normama ovog sveta, naš je način života, u stvarnosti, širi, s mnogo višim moralom.</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sr-Latn-RS"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NEBESKO DRŽAVLJANSTVO</a:t>
            </a: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sr-Latn-RS" sz="4400" b="1" spc="600" noProof="0" dirty="0">
                <a:ln w="22225">
                  <a:noFill/>
                  <a:prstDash val="solid"/>
                </a:ln>
                <a:solidFill>
                  <a:schemeClr val="accent2">
                    <a:lumMod val="40000"/>
                    <a:lumOff val="60000"/>
                  </a:schemeClr>
                </a:solidFill>
                <a:effectLst>
                  <a:outerShdw blurRad="38100" dist="38100" dir="2700000" algn="tl">
                    <a:srgbClr val="000000"/>
                  </a:outerShdw>
                </a:effectLst>
              </a:rPr>
              <a:t>UGLEDAJTE SE NA VERNE</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C00000"/>
                </a:solidFill>
                <a:latin typeface="Comic Sans MS" panose="030F0702030302020204" pitchFamily="66" charset="0"/>
              </a:rPr>
              <a:t>„Ugledajte se na mene, braćo, i gledajte na one koji žive onako kako i vi imate primer u nama.“ </a:t>
            </a:r>
            <a:r>
              <a:rPr lang="sr-Latn-RS" sz="1600" b="1" noProof="0" dirty="0">
                <a:solidFill>
                  <a:srgbClr val="C00000"/>
                </a:solidFill>
                <a:latin typeface="Comic Sans MS" panose="030F0702030302020204" pitchFamily="66" charset="0"/>
              </a:rPr>
              <a:t>(Filibljanima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2" cy="769441"/>
          </a:xfrm>
          <a:prstGeom prst="rect">
            <a:avLst/>
          </a:prstGeom>
          <a:noFill/>
        </p:spPr>
        <p:txBody>
          <a:bodyPr wrap="square" rtlCol="0">
            <a:spAutoFit/>
          </a:bodyPr>
          <a:lstStyle/>
          <a:p>
            <a:pPr>
              <a:spcBef>
                <a:spcPts val="600"/>
              </a:spcBef>
            </a:pPr>
            <a:r>
              <a:rPr lang="sr-Latn-RS" sz="2200" b="1" noProof="0" dirty="0"/>
              <a:t>Svi imamo ljude koji su, na ovaj ili onaj način, oblikovali naš život ili naše misli. Možda umetnik, sportista, muzičar, pevač. Možda starešina, propovednik, verni brat ili sestra.</a:t>
            </a: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431316" y="2231923"/>
            <a:ext cx="3582012"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83858" y="2140501"/>
            <a:ext cx="4404748" cy="1446550"/>
          </a:xfrm>
          <a:prstGeom prst="rect">
            <a:avLst/>
          </a:prstGeom>
          <a:noFill/>
        </p:spPr>
        <p:txBody>
          <a:bodyPr wrap="square">
            <a:spAutoFit/>
          </a:bodyPr>
          <a:lstStyle/>
          <a:p>
            <a:pPr>
              <a:spcBef>
                <a:spcPts val="600"/>
              </a:spcBef>
            </a:pPr>
            <a:r>
              <a:rPr lang="sr-Latn-RS" sz="2200" b="1" noProof="0" dirty="0"/>
              <a:t>Jesu li nam ovi uzori pomogli da rastemo kao pojedinci ili su nas odveli putem kojim nikada nismo trebali ići?</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87051"/>
            <a:ext cx="4490168" cy="2123658"/>
          </a:xfrm>
          <a:prstGeom prst="rect">
            <a:avLst/>
          </a:prstGeom>
          <a:noFill/>
        </p:spPr>
        <p:txBody>
          <a:bodyPr wrap="square">
            <a:spAutoFit/>
          </a:bodyPr>
          <a:lstStyle/>
          <a:p>
            <a:pPr>
              <a:spcBef>
                <a:spcPts val="600"/>
              </a:spcBef>
            </a:pPr>
            <a:r>
              <a:rPr lang="sr-Latn-RS" sz="2200" b="1" noProof="0" dirty="0"/>
              <a:t>Pavle nas poziva da oponašamo one čiji nas primeri uzdižu i pod-stiču da budemo bolji (Filib. 3,17). Upozorava nas da čak i među vernicima postoje ljudi koji nisu vredni oponašanja (Filib. 3,18-19).</a:t>
            </a: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107996"/>
          </a:xfrm>
          <a:prstGeom prst="rect">
            <a:avLst/>
          </a:prstGeom>
          <a:noFill/>
        </p:spPr>
        <p:txBody>
          <a:bodyPr wrap="square">
            <a:spAutoFit/>
          </a:bodyPr>
          <a:lstStyle/>
          <a:p>
            <a:pPr>
              <a:spcBef>
                <a:spcPts val="600"/>
              </a:spcBef>
            </a:pPr>
            <a:r>
              <a:rPr lang="sr-Latn-RS" sz="2200" b="1" noProof="0" dirty="0"/>
              <a:t>U čemu je razlika? Neki misle samo na zemaljske stvari, dok su drugi usredsređeni na Isusa. Dobri uzori se, pak, ugledaju na Hrista (1. Kor. 11,1).</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219075" y="0"/>
            <a:ext cx="8800562"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chemeClr val="accent3"/>
                </a:solidFill>
              </a:rPr>
              <a:t>PUNOPRAVNO DRŽAVLJANSTVO </a:t>
            </a: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75000"/>
                  </a:schemeClr>
                </a:solidFill>
                <a:latin typeface="Comic Sans MS" panose="030F0702030302020204" pitchFamily="66" charset="0"/>
              </a:rPr>
              <a:t>„Ali naše je građanstvo na nebesima, odakle očekujemo Spasitelja, Gospoda Isusa Hrista.“ </a:t>
            </a:r>
            <a:r>
              <a:rPr lang="sr-Latn-RS" sz="1600" b="1" noProof="0" dirty="0">
                <a:solidFill>
                  <a:schemeClr val="accent1">
                    <a:lumMod val="75000"/>
                  </a:schemeClr>
                </a:solidFill>
                <a:latin typeface="Comic Sans MS" panose="030F0702030302020204" pitchFamily="66" charset="0"/>
              </a:rPr>
              <a:t>(Filibljanima 3,20)</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3" y="1349582"/>
            <a:ext cx="3755616" cy="2123658"/>
          </a:xfrm>
          <a:prstGeom prst="rect">
            <a:avLst/>
          </a:prstGeom>
          <a:noFill/>
        </p:spPr>
        <p:txBody>
          <a:bodyPr wrap="square" rtlCol="0">
            <a:spAutoFit/>
          </a:bodyPr>
          <a:lstStyle/>
          <a:p>
            <a:pPr>
              <a:spcBef>
                <a:spcPts val="600"/>
              </a:spcBef>
            </a:pPr>
            <a:r>
              <a:rPr lang="sr-Latn-RS" sz="2200" b="1" noProof="0" dirty="0"/>
              <a:t>Budimo iskreni. Mi hrišćani imamo problem: dvojno državljanstvo. Mi smo i građani ovog sveta i građani neba. To nam stvara ozbiljne poteškoće (Rim. 7,22-23).</a:t>
            </a: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216708236"/>
              </p:ext>
            </p:extLst>
          </p:nvPr>
        </p:nvGraphicFramePr>
        <p:xfrm>
          <a:off x="6381133" y="1453472"/>
          <a:ext cx="5922872"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496380"/>
            <a:ext cx="3647769" cy="1446550"/>
          </a:xfrm>
          <a:prstGeom prst="rect">
            <a:avLst/>
          </a:prstGeom>
          <a:noFill/>
        </p:spPr>
        <p:txBody>
          <a:bodyPr wrap="square">
            <a:spAutoFit/>
          </a:bodyPr>
          <a:lstStyle/>
          <a:p>
            <a:pPr>
              <a:spcBef>
                <a:spcPts val="600"/>
              </a:spcBef>
            </a:pPr>
            <a:r>
              <a:rPr lang="sr-Latn-RS" sz="2200" b="1" noProof="0" dirty="0"/>
              <a:t>Šta će se dogoditi kada vaskrsnemo (ili se </a:t>
            </a:r>
            <a:r>
              <a:rPr lang="sr-Latn-RS" sz="2200" b="1" noProof="0" dirty="0" err="1"/>
              <a:t>preobra</a:t>
            </a:r>
            <a:r>
              <a:rPr lang="sr-Latn-RS" sz="2200" b="1" noProof="0" dirty="0"/>
              <a:t>-zimo) i smrt više ne bude imala moć nad nama?</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41548" y="3419142"/>
            <a:ext cx="3755616" cy="2123658"/>
          </a:xfrm>
          <a:prstGeom prst="rect">
            <a:avLst/>
          </a:prstGeom>
          <a:noFill/>
        </p:spPr>
        <p:txBody>
          <a:bodyPr wrap="square">
            <a:spAutoFit/>
          </a:bodyPr>
          <a:lstStyle/>
          <a:p>
            <a:pPr>
              <a:spcBef>
                <a:spcPts val="600"/>
              </a:spcBef>
            </a:pPr>
            <a:r>
              <a:rPr lang="sr-Latn-RS" sz="2200" b="1" noProof="0" dirty="0"/>
              <a:t>Kada ćemo postići punopravno državljanstvo? Kada ćemo prestati biti građani ovog grešnog sveta? Prilikom drugog Hristovog dolaska (Filib. 3,20).</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sr-Latn-RS"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DOK NE STIGNEMO TAMO</a:t>
            </a: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1042</TotalTime>
  <Words>2223</Words>
  <Application>Microsoft Office PowerPoint</Application>
  <PresentationFormat>Panorámica</PresentationFormat>
  <Paragraphs>154</Paragraphs>
  <Slides>19</Slides>
  <Notes>8</Notes>
  <HiddenSlides>0</HiddenSlides>
  <MMClips>0</MMClips>
  <ScaleCrop>false</ScaleCrop>
  <HeadingPairs>
    <vt:vector size="6" baseType="variant">
      <vt:variant>
        <vt:lpstr>Fuentes usadas</vt:lpstr>
      </vt:variant>
      <vt:variant>
        <vt:i4>14</vt:i4>
      </vt:variant>
      <vt:variant>
        <vt:lpstr>Tema</vt:lpstr>
      </vt:variant>
      <vt:variant>
        <vt:i4>5</vt:i4>
      </vt:variant>
      <vt:variant>
        <vt:lpstr>Títulos de diapositiva</vt:lpstr>
      </vt:variant>
      <vt:variant>
        <vt:i4>19</vt:i4>
      </vt:variant>
    </vt:vector>
  </HeadingPairs>
  <TitlesOfParts>
    <vt:vector size="38" baseType="lpstr">
      <vt:lpstr>Bodoni MT Poster Compressed</vt:lpstr>
      <vt:lpstr>Impact</vt:lpstr>
      <vt:lpstr>Arial Narrow</vt:lpstr>
      <vt:lpstr>Constantia</vt:lpstr>
      <vt:lpstr>Comic Sans MS</vt:lpstr>
      <vt:lpstr>Britannic Bold</vt:lpstr>
      <vt:lpstr>Aptos</vt:lpstr>
      <vt:lpstr>Times New Roman</vt:lpstr>
      <vt:lpstr>Century Gothic</vt:lpstr>
      <vt:lpstr>Aptos Display</vt:lpstr>
      <vt:lpstr>Wingdings 3</vt:lpstr>
      <vt:lpstr>Calibri</vt:lpstr>
      <vt:lpstr>Arial</vt:lpstr>
      <vt:lpstr>Gill Sans MT Ext Condensed Bold</vt:lpstr>
      <vt:lpstr>Tema de Office</vt:lpstr>
      <vt:lpstr>Sector</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2026-01-12T07:53:42Z</dcterms:created>
  <dcterms:modified xsi:type="dcterms:W3CDTF">2026-01-24T08:47:29Z</dcterms:modified>
</cp:coreProperties>
</file>