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02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sr-Latn-RS" sz="2800" b="1" noProof="0" dirty="0">
              <a:solidFill>
                <a:schemeClr val="accent2">
                  <a:lumMod val="50000"/>
                </a:schemeClr>
              </a:solidFill>
            </a:rPr>
            <a:t>POMIRENJE I NADA KROZ EVANĐELJE</a:t>
          </a:r>
          <a:endParaRPr lang="sr-Latn-R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sr-Latn-RS" sz="2200" b="1" noProof="0" dirty="0">
              <a:solidFill>
                <a:schemeClr val="accent5">
                  <a:lumMod val="50000"/>
                </a:schemeClr>
              </a:solidFill>
            </a:rPr>
            <a:t>Učinci pomirenja</a:t>
          </a:r>
          <a:endParaRPr lang="sr-Latn-RS" sz="22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Od zločinaca do svetaca (Kol 1,21-22)</a:t>
          </a:r>
          <a:endParaRPr lang="sr-Latn-R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Utemeljeni i čvrsti </a:t>
          </a:r>
          <a:b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(Kol 1,23)</a:t>
          </a:r>
          <a:endParaRPr lang="sr-Latn-R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sr-Latn-RS" sz="2200" b="1" noProof="0" dirty="0">
              <a:solidFill>
                <a:schemeClr val="accent5">
                  <a:lumMod val="50000"/>
                </a:schemeClr>
              </a:solidFill>
            </a:rPr>
            <a:t>Nada</a:t>
          </a:r>
          <a:endParaRPr lang="sr-Latn-RS" sz="22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Donošenje nade </a:t>
          </a:r>
          <a:b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(Kol 1,24-25)</a:t>
          </a:r>
          <a:endParaRPr lang="sr-Latn-R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Tajna Božja </a:t>
          </a:r>
          <a:b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(Kol 1,26-27)</a:t>
          </a:r>
          <a:endParaRPr lang="sr-Latn-R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sr-Latn-RS" sz="2200" b="1" noProof="0" dirty="0">
              <a:solidFill>
                <a:schemeClr val="accent5">
                  <a:lumMod val="50000"/>
                </a:schemeClr>
              </a:solidFill>
            </a:rPr>
            <a:t>Sila evanđelja</a:t>
          </a:r>
          <a:endParaRPr lang="sr-Latn-RS" sz="22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sr-Latn-RS" sz="2000" b="1" noProof="0" dirty="0">
              <a:solidFill>
                <a:schemeClr val="accent6">
                  <a:lumMod val="50000"/>
                </a:schemeClr>
              </a:solidFill>
            </a:rPr>
            <a:t>Objavljivanje evanđelja (Kol 1,28-29)</a:t>
          </a:r>
          <a:endParaRPr lang="sr-Latn-R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Umro je na krstu kako bi platio cenu za naš greh (Rim 5,8)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22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22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Verom, pokajanjem i krštenjem oslobođeni smo od greha i bez mane smo i besprekorni pred Bogom (opravdanje) (Rim 5,10; Kol 1,22)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22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22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Delovanjem Duha Svetoga naš se život postepeno preobražava i postajemo sveti pred Bogom (posvećenje) (Rim 8,1; 2 Kor 5,17)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22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22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5714" t="-14044" r="-49892" b="-7458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41976" custScaleY="121777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82101" custLinFactNeighborY="-7819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939" t="-13288" r="-13158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47199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sr-Latn-RS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Ostati do kraja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2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2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sr-Latn-RS" sz="2200" b="1" noProof="0" dirty="0">
              <a:solidFill>
                <a:schemeClr val="tx1"/>
              </a:solidFill>
            </a:rPr>
            <a:t>Budi uporan, poput Petra kada je, nakon što je pušten iz zatvora, kucao na vrata dok mu se nisu otvorila  Dela 12,11-16)</a:t>
          </a:r>
          <a:endParaRPr lang="sr-Latn-RS" sz="22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2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2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sr-Latn-RS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 utemeljen na veri</a:t>
          </a:r>
          <a:endParaRPr lang="sr-Latn-RS" sz="2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2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2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sr-Latn-RS" sz="2200" b="1" noProof="0" dirty="0">
              <a:solidFill>
                <a:schemeClr val="tx1"/>
              </a:solidFill>
            </a:rPr>
            <a:t>Naša vera mora biti čvrsta, utemeljena na istinama koje smo naučili u Bibliji</a:t>
          </a:r>
          <a:endParaRPr lang="sr-Latn-RS" sz="22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2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2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sr-Latn-RS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 čvrst u veri</a:t>
          </a:r>
          <a:endParaRPr lang="sr-Latn-RS" sz="2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2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2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tx1"/>
              </a:solidFill>
            </a:rPr>
            <a:t>Moramo biti nepokolebljivi, nikada ne prestajući verovati u „nadu evanđelja“.</a:t>
          </a:r>
          <a:endParaRPr lang="sr-Latn-RS" sz="22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2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2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5570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4030" t="-47267" r="-78515" b="-707"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3000" r="-53000"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8267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Osmišljena je pre postanka sveta (1. Petrova 1,20)</a:t>
          </a:r>
          <a:endParaRPr lang="sr-Latn-RS" sz="22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2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2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Delimično je objavljena anđelima (1. Petrova 1,12)</a:t>
          </a:r>
          <a:endParaRPr lang="sr-Latn-RS" sz="22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2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2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Prvi put je prikazana Adamu i Evi (Post 3,15)</a:t>
          </a:r>
          <a:endParaRPr lang="sr-Latn-RS" sz="22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2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2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Objavljena je prorocima (1. Petrova 1,10-11)</a:t>
          </a:r>
          <a:endParaRPr lang="sr-Latn-RS" sz="22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2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2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Isus je to prvo objavio Jevrejima (</a:t>
          </a:r>
          <a:r>
            <a:rPr lang="sr-Latn-RS" sz="2200" b="1" noProof="0" dirty="0" err="1"/>
            <a:t>Mt</a:t>
          </a:r>
          <a:r>
            <a:rPr lang="sr-Latn-RS" sz="2200" b="1" noProof="0" dirty="0"/>
            <a:t> 15,24)</a:t>
          </a:r>
          <a:endParaRPr lang="sr-Latn-RS" sz="22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2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2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Tada se potpuno objavio svim ljudima (Kol 1,27)</a:t>
          </a:r>
          <a:endParaRPr lang="sr-Latn-RS" sz="22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2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2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sr-Latn-RS" sz="2200" b="1" noProof="0" dirty="0"/>
            <a:t>Objasnio im je hrišćansko učenje i praksu (2. Solunjanima 2,15)</a:t>
          </a:r>
          <a:endParaRPr lang="sr-Latn-RS" sz="22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2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200"/>
        </a:p>
      </dgm:t>
    </dgm:pt>
    <dgm:pt modelId="{45B527D1-983F-44AE-A720-603136112F21}">
      <dgm:prSet custT="1"/>
      <dgm:spPr/>
      <dgm:t>
        <a:bodyPr/>
        <a:lstStyle/>
        <a:p>
          <a:r>
            <a:rPr lang="sr-Latn-RS" sz="2200" b="1" noProof="0" dirty="0"/>
            <a:t>Upozorio ih je na posledice odbacivanja evanđelja (Jev 10,25-29)</a:t>
          </a:r>
          <a:endParaRPr lang="sr-Latn-RS" sz="22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2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200"/>
        </a:p>
      </dgm:t>
    </dgm:pt>
    <dgm:pt modelId="{8DB6F608-26F6-4883-B95A-34738503D330}">
      <dgm:prSet custT="1"/>
      <dgm:spPr/>
      <dgm:t>
        <a:bodyPr/>
        <a:lstStyle/>
        <a:p>
          <a:r>
            <a:rPr lang="sr-Latn-RS" sz="2200" b="1" noProof="0" dirty="0"/>
            <a:t>Upozorio ih je na opasnosti od lažnih učitelja (Dela 20,29-30)</a:t>
          </a:r>
          <a:endParaRPr lang="sr-Latn-RS" sz="22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2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2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b="1" kern="1200" noProof="0" dirty="0">
              <a:solidFill>
                <a:schemeClr val="accent2">
                  <a:lumMod val="50000"/>
                </a:schemeClr>
              </a:solidFill>
            </a:rPr>
            <a:t>POMIRENJE I NADA KROZ EVANĐELJE</a:t>
          </a:r>
          <a:endParaRPr lang="sr-Latn-R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accent5">
                  <a:lumMod val="50000"/>
                </a:schemeClr>
              </a:solidFill>
            </a:rPr>
            <a:t>Učinci pomirenja</a:t>
          </a:r>
          <a:endParaRPr lang="sr-Latn-RS" sz="22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Od zločinaca do svetaca (Kol 1,21-22)</a:t>
          </a:r>
          <a:endParaRPr lang="sr-Latn-R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Utemeljeni i čvrsti </a:t>
          </a:r>
          <a:b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(Kol 1,23)</a:t>
          </a:r>
          <a:endParaRPr lang="sr-Latn-R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accent5">
                  <a:lumMod val="50000"/>
                </a:schemeClr>
              </a:solidFill>
            </a:rPr>
            <a:t>Nada</a:t>
          </a:r>
          <a:endParaRPr lang="sr-Latn-RS" sz="22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Donošenje nade </a:t>
          </a:r>
          <a:b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(Kol 1,24-25)</a:t>
          </a:r>
          <a:endParaRPr lang="sr-Latn-R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Tajna Božja </a:t>
          </a:r>
          <a:b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(Kol 1,26-27)</a:t>
          </a:r>
          <a:endParaRPr lang="sr-Latn-R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accent5">
                  <a:lumMod val="50000"/>
                </a:schemeClr>
              </a:solidFill>
            </a:rPr>
            <a:t>Sila evanđelja</a:t>
          </a:r>
          <a:endParaRPr lang="sr-Latn-RS" sz="22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accent6">
                  <a:lumMod val="50000"/>
                </a:schemeClr>
              </a:solidFill>
            </a:rPr>
            <a:t>Objavljivanje evanđelja (Kol 1,28-29)</a:t>
          </a:r>
          <a:endParaRPr lang="sr-Latn-R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677976" y="2477"/>
          <a:ext cx="3927446" cy="137141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Umro je na krstu kako bi platio cenu za naš greh (Rim 5,8)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7976" y="2477"/>
        <a:ext cx="3927446" cy="1371412"/>
      </dsp:txXfrm>
    </dsp:sp>
    <dsp:sp modelId="{C109F6EB-5007-4416-A0BB-A8537E14AA87}">
      <dsp:nvSpPr>
        <dsp:cNvPr id="0" name=""/>
        <dsp:cNvSpPr/>
      </dsp:nvSpPr>
      <dsp:spPr>
        <a:xfrm>
          <a:off x="736294" y="502"/>
          <a:ext cx="2314386" cy="137141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5714" t="-14044" r="-49892" b="-74586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76650" y="1600144"/>
          <a:ext cx="4304984" cy="167006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Verom, pokajanjem i krštenjem oslobođeni smo od greha i bez mane smo i besprekorni pred Bogom (opravdanje) (Rim 5,10; Kol 1,22)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650" y="1600144"/>
        <a:ext cx="4304984" cy="1670064"/>
      </dsp:txXfrm>
    </dsp:sp>
    <dsp:sp modelId="{6C7FBD44-A5F9-4455-A01E-1F65E2D55A80}">
      <dsp:nvSpPr>
        <dsp:cNvPr id="0" name=""/>
        <dsp:cNvSpPr/>
      </dsp:nvSpPr>
      <dsp:spPr>
        <a:xfrm>
          <a:off x="4337000" y="1642267"/>
          <a:ext cx="1357697" cy="137141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939" t="-13288" r="-13158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266735" y="3496519"/>
          <a:ext cx="4463356" cy="137141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Delovanjem Duha Svetoga naš se život postepeno preobražava i postajemo sveti pred Bogom (posvećenje) (Rim 8,1; 2 Kor 5,17)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6735" y="3496519"/>
        <a:ext cx="4463356" cy="1371412"/>
      </dsp:txXfrm>
    </dsp:sp>
    <dsp:sp modelId="{23C4F2D5-6CC6-4ABD-B543-1004840CE357}">
      <dsp:nvSpPr>
        <dsp:cNvPr id="0" name=""/>
        <dsp:cNvSpPr/>
      </dsp:nvSpPr>
      <dsp:spPr>
        <a:xfrm>
          <a:off x="611997" y="3496519"/>
          <a:ext cx="2314386" cy="137141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7903" y="121330"/>
          <a:ext cx="3708120" cy="47538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Ostati do kraja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26" y="135253"/>
        <a:ext cx="3680274" cy="447534"/>
      </dsp:txXfrm>
    </dsp:sp>
    <dsp:sp modelId="{99D36536-A3B4-4D49-83BE-457AE2F5B7A2}">
      <dsp:nvSpPr>
        <dsp:cNvPr id="0" name=""/>
        <dsp:cNvSpPr/>
      </dsp:nvSpPr>
      <dsp:spPr>
        <a:xfrm>
          <a:off x="28723" y="834841"/>
          <a:ext cx="1319838" cy="272584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392244" y="706537"/>
          <a:ext cx="2448674" cy="2982455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</a:rPr>
            <a:t>Budi uporan, poput Petra kada je, nakon što je pušten iz zatvora, kucao na vrata dok mu se nisu otvorila  Dela 12,11-16)</a:t>
          </a:r>
          <a:endParaRPr lang="sr-Latn-RS" sz="2200" kern="1200" noProof="0" dirty="0">
            <a:solidFill>
              <a:schemeClr val="tx1"/>
            </a:solidFill>
          </a:endParaRPr>
        </a:p>
      </dsp:txBody>
      <dsp:txXfrm>
        <a:off x="1511800" y="826093"/>
        <a:ext cx="2209562" cy="2743343"/>
      </dsp:txXfrm>
    </dsp:sp>
    <dsp:sp modelId="{38F04ACA-9C01-45E8-8BFC-5DCFD3FAEB20}">
      <dsp:nvSpPr>
        <dsp:cNvPr id="0" name=""/>
        <dsp:cNvSpPr/>
      </dsp:nvSpPr>
      <dsp:spPr>
        <a:xfrm>
          <a:off x="4100633" y="121330"/>
          <a:ext cx="3708120" cy="475380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 utemeljen na veri</a:t>
          </a:r>
          <a:endParaRPr lang="sr-Latn-RS" sz="2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4556" y="135253"/>
        <a:ext cx="3680274" cy="447534"/>
      </dsp:txXfrm>
    </dsp:sp>
    <dsp:sp modelId="{F20D61F0-7A4B-4A87-8119-BA789B8B2306}">
      <dsp:nvSpPr>
        <dsp:cNvPr id="0" name=""/>
        <dsp:cNvSpPr/>
      </dsp:nvSpPr>
      <dsp:spPr>
        <a:xfrm>
          <a:off x="4064791" y="834841"/>
          <a:ext cx="1319838" cy="2725846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4030" t="-47267" r="-78515" b="-70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69143" y="706537"/>
          <a:ext cx="2363293" cy="2982455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</a:rPr>
            <a:t>Naša vera mora biti čvrsta, utemeljena na istinama koje smo naučili u Bibliji</a:t>
          </a:r>
          <a:endParaRPr lang="sr-Latn-RS" sz="2200" kern="1200" noProof="0" dirty="0">
            <a:solidFill>
              <a:schemeClr val="tx1"/>
            </a:solidFill>
          </a:endParaRPr>
        </a:p>
      </dsp:txBody>
      <dsp:txXfrm>
        <a:off x="5584530" y="821924"/>
        <a:ext cx="2132519" cy="2751681"/>
      </dsp:txXfrm>
    </dsp:sp>
    <dsp:sp modelId="{C473FD13-5BAF-4B9B-BF2E-9AAD8331BEC3}">
      <dsp:nvSpPr>
        <dsp:cNvPr id="0" name=""/>
        <dsp:cNvSpPr/>
      </dsp:nvSpPr>
      <dsp:spPr>
        <a:xfrm>
          <a:off x="8133560" y="121330"/>
          <a:ext cx="3708120" cy="475380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 čvrst u veri</a:t>
          </a:r>
          <a:endParaRPr lang="sr-Latn-RS" sz="2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47483" y="135253"/>
        <a:ext cx="3680274" cy="447534"/>
      </dsp:txXfrm>
    </dsp:sp>
    <dsp:sp modelId="{B9BC0BC2-73FB-4F25-88C4-5E109F8D6048}">
      <dsp:nvSpPr>
        <dsp:cNvPr id="0" name=""/>
        <dsp:cNvSpPr/>
      </dsp:nvSpPr>
      <dsp:spPr>
        <a:xfrm>
          <a:off x="8024526" y="834841"/>
          <a:ext cx="1319838" cy="272584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3000" r="-5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14547" y="706537"/>
          <a:ext cx="2536064" cy="2982455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</a:rPr>
            <a:t>Moramo biti nepokolebljivi, nikada ne prestajući verovati u „nadu evanđelja“.</a:t>
          </a:r>
          <a:endParaRPr lang="sr-Latn-RS" sz="2200" kern="1200" noProof="0" dirty="0">
            <a:solidFill>
              <a:schemeClr val="tx1"/>
            </a:solidFill>
          </a:endParaRPr>
        </a:p>
      </dsp:txBody>
      <dsp:txXfrm>
        <a:off x="9438370" y="830360"/>
        <a:ext cx="2288418" cy="2734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Osmišljena je pre postanka sveta (1. Petrova 1,20)</a:t>
          </a:r>
          <a:endParaRPr lang="sr-Latn-RS" sz="22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Delimično je objavljena anđelima (1. Petrova 1,12)</a:t>
          </a:r>
          <a:endParaRPr lang="sr-Latn-RS" sz="22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Prvi put je prikazana Adamu i Evi (Post 3,15)</a:t>
          </a:r>
          <a:endParaRPr lang="sr-Latn-RS" sz="22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Objavljena je prorocima (1. Petrova 1,10-11)</a:t>
          </a:r>
          <a:endParaRPr lang="sr-Latn-RS" sz="22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Isus je to prvo objavio Jevrejima (</a:t>
          </a:r>
          <a:r>
            <a:rPr lang="sr-Latn-RS" sz="2200" b="1" kern="1200" noProof="0" dirty="0" err="1"/>
            <a:t>Mt</a:t>
          </a:r>
          <a:r>
            <a:rPr lang="sr-Latn-RS" sz="2200" b="1" kern="1200" noProof="0" dirty="0"/>
            <a:t> 15,24)</a:t>
          </a:r>
          <a:endParaRPr lang="sr-Latn-RS" sz="22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Tada se potpuno objavio svim ljudima (Kol 1,27)</a:t>
          </a:r>
          <a:endParaRPr lang="sr-Latn-RS" sz="22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Objasnio im je hrišćansko učenje i praksu (2. Solunjanima 2,15)</a:t>
          </a:r>
          <a:endParaRPr lang="sr-Latn-RS" sz="22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Upozorio ih je na posledice odbacivanja evanđelja (Jev 10,25-29)</a:t>
          </a:r>
          <a:endParaRPr lang="sr-Latn-RS" sz="22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Upozorio ih je na opasnosti od lažnih učitelja (Dela 20,29-30)</a:t>
          </a:r>
          <a:endParaRPr lang="sr-Latn-RS" sz="22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sr-Latn-R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POMIRENJE I NADA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691932" y="6496050"/>
            <a:ext cx="2808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600" b="1" noProof="0" dirty="0">
                <a:solidFill>
                  <a:srgbClr val="C3AF97"/>
                </a:solidFill>
              </a:rPr>
              <a:t>9. pouka za 28. februar 2026.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4" y="438732"/>
            <a:ext cx="8362739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sr-Latn-R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SILA EVANĐELJA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t="-12000" r="-1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OBJAVLJIVANJE EVANĐELJA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„Njega mi propovedamo, savetujući svakoga čoveka i učeći svakoga čoveka svakoj mudrosti, da bi svakoga čoveka načinili </a:t>
            </a:r>
            <a:r>
              <a:rPr lang="sr-Latn-RS" sz="20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savrešnim</a:t>
            </a:r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Hristu. “ </a:t>
            </a:r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1,28)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Kako je Pavle propovedao evanđelje? Središte njegovog propovedanja bio je raspeti Hristos (1. Korinćanima 1,23). Nakon što su ljudi prihvatili Isusa, opominjao ih je i poučavao dok nisu postali savršeni (</a:t>
            </a:r>
            <a:r>
              <a:rPr lang="sr-Latn-RS" sz="2200" b="1" noProof="0" dirty="0" err="1"/>
              <a:t>Kološanima</a:t>
            </a:r>
            <a:r>
              <a:rPr lang="sr-Latn-RS" sz="2200" b="1" noProof="0" dirty="0"/>
              <a:t> 1,28-29). Kako je to činio?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732332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Čekaj malo… učini ih savršenima? A ne samo nekolicinu… „svakog čoveka“! (Kol 1,28b).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1723" y="5158725"/>
            <a:ext cx="863990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Grčka reč prevedena kao „savršen“ ( </a:t>
            </a:r>
            <a:r>
              <a:rPr lang="sr-Latn-RS" sz="2200" b="1" i="1" noProof="0" dirty="0" err="1"/>
              <a:t>teleios</a:t>
            </a:r>
            <a:r>
              <a:rPr lang="sr-Latn-RS" sz="2200" b="1" i="1" noProof="0" dirty="0"/>
              <a:t> </a:t>
            </a:r>
            <a:r>
              <a:rPr lang="sr-Latn-RS" sz="2200" b="1" noProof="0" dirty="0"/>
              <a:t>) znači „zreo“, „potpun“, „potpuno razvijen“. Kako hrišćani duhovno rastu i razvijaju se, stiču dublje razumevanje dubine Božjeg zakona i usklađuju svoje živote s njegovim zahtevima. Naš je cilj, dakle, biti savršen u Hristu Isusu.</a:t>
            </a: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260358" y="1965467"/>
            <a:ext cx="98923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3200" b="1" noProof="0" dirty="0">
                <a:latin typeface="Constantia" panose="02030602050306030303" pitchFamily="18" charset="0"/>
              </a:rPr>
              <a:t>„Dok posmatramo raspetog </a:t>
            </a:r>
            <a:r>
              <a:rPr lang="sr-Latn-RS" sz="3200" b="1" noProof="0" dirty="0" err="1">
                <a:latin typeface="Constantia" panose="02030602050306030303" pitchFamily="18" charset="0"/>
              </a:rPr>
              <a:t>Otkupitelja</a:t>
            </a:r>
            <a:r>
              <a:rPr lang="sr-Latn-RS" sz="3200" b="1" noProof="0" dirty="0">
                <a:latin typeface="Constantia" panose="02030602050306030303" pitchFamily="18" charset="0"/>
              </a:rPr>
              <a:t>, potpunije shvatamo veličinu i značaj žrtve koju je prinelo Veličanstvo Neba. Plan spasenja proslavljen je pred nama, a pomisao na Golgotu budi živa i sveta osećanja u našem srcu. U našem srcu i na našim usnama biće hvala Bogu i Jagnjetu, jer ponos i samoobožavanje ne mogu da cvetaju u duši koja u svom svežem sećanju pamti prizore Golgote.“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-1626972" y="441966"/>
            <a:ext cx="481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(Čežnja vjekova, str. 616)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„Njega koji nije imao greha Bog je za nas učinio grehom da bismo mi u Njemu postali pravednost Božja.“</a:t>
            </a:r>
            <a:endParaRPr kumimoji="0" lang="sr-Latn-R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Korinćanima 5,21.</a:t>
            </a:r>
          </a:p>
        </p:txBody>
      </p:sp>
    </p:spTree>
    <p:extLst>
      <p:ext uri="{BB962C8B-B14F-4D97-AF65-F5344CB8AC3E}">
        <p14:creationId xmlns:p14="http://schemas.microsoft.com/office/powerpoint/2010/main" val="33955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694961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što je izjavio da je Hristov krst pomirio Nebo i Zemlju (Kol 1,20), Pavle nastavlja da objašnjava praktične učinke tog pomirenja za nas.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8" y="1209630"/>
            <a:ext cx="75914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Kako nas je ovo promenilo? Kako je Bog sve ovo predvideo? Šta možemo da učinimo kako bismo pomogli drugima da učestvuju u pomirenju i steknu nadu?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4" y="438732"/>
            <a:ext cx="8212837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sr-Latn-R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UČINCI POMIRENJA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sr-Latn-RS" sz="4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OD ZLOČINACA DO SVETACA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„Nekada ste, zbog svojih zlih dela, i vi bili otuđeni od Boga i neprijateljski raspoloženi. Ali, sada vas je smrću Hristovog ljudskog tela Bog pomirio sa sobom da vas pred sebe postavi svete, bez mane i besprekorne.“ </a:t>
            </a:r>
            <a:r>
              <a:rPr lang="sr-Latn-RS" sz="16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1,21-22)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Problem je jednostavan. Živeli smo čineći zlo i zato smo osuđeni na večnu smrt (Rim 6,23; </a:t>
            </a:r>
            <a:r>
              <a:rPr lang="sr-Latn-RS" sz="2200" b="1" noProof="0" dirty="0" err="1"/>
              <a:t>Otk</a:t>
            </a:r>
            <a:r>
              <a:rPr lang="sr-Latn-RS" sz="2200" b="1" noProof="0" dirty="0"/>
              <a:t> 21,8).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561808"/>
              </p:ext>
            </p:extLst>
          </p:nvPr>
        </p:nvGraphicFramePr>
        <p:xfrm>
          <a:off x="3597639" y="1887793"/>
          <a:ext cx="8456707" cy="487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275" t="-14638" r="-1310" b="-41016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r-Latn-RS" sz="2200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015" t="-33540" r="-9875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r-Latn-RS" sz="2200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62"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14011" y="4809378"/>
            <a:ext cx="16254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200" b="1" noProof="0" dirty="0"/>
              <a:t>Ali Bog je za nas pripremio veliki plan:</a:t>
            </a:r>
            <a:endParaRPr lang="sr-Latn-RS" sz="22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3008689"/>
            <a:ext cx="38467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200" b="1" noProof="0" dirty="0"/>
              <a:t>Sami po sebi nismo bili </a:t>
            </a:r>
            <a:r>
              <a:rPr lang="sr-Latn-RS" sz="2200" b="1" noProof="0" dirty="0" err="1"/>
              <a:t>spo</a:t>
            </a:r>
            <a:r>
              <a:rPr lang="sr-Latn-RS" sz="2200" b="1" noProof="0" dirty="0"/>
              <a:t>-sobni da promenimo ovu situaciju niti da platimo za svoje spasenje (</a:t>
            </a:r>
            <a:r>
              <a:rPr lang="sr-Latn-RS" sz="2200" b="1" noProof="0" dirty="0" err="1"/>
              <a:t>Ps</a:t>
            </a:r>
            <a:r>
              <a:rPr lang="sr-Latn-RS" sz="2200" b="1" noProof="0" dirty="0"/>
              <a:t> 49,7-8).</a:t>
            </a:r>
            <a:endParaRPr lang="sr-Latn-RS" sz="22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8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UTEMELJENI I ČVRSTI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„Ako doista ostanete u veri, utvrđeni i čvrsti, i nepokolebljivi u nadi evanđelja koje ste čuli“ </a:t>
            </a:r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1,23a)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Već smo opravdani, posvećeni smo, ali putovanje još nije završeno. Rizikujemo da skrenemo s puta i ne stignemo do cilja. Zato nam Pavle savetuje tri stvari (Kol 1,23a):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160999"/>
              </p:ext>
            </p:extLst>
          </p:nvPr>
        </p:nvGraphicFramePr>
        <p:xfrm>
          <a:off x="134911" y="2989949"/>
          <a:ext cx="11850612" cy="386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sr-Latn-R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NADA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DONOŠENJE NADE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„(Crkvi) kojoj ja postadoh sluga po službi koju mi Bog dade za vas, da propovedam reč Božju.“ </a:t>
            </a:r>
            <a:r>
              <a:rPr lang="sr-Latn-RS" sz="16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1,25)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Kao što smo videli, Božji plan za naše spasenje temelji se na Isusovoj smrti i uključuje naše opravdanje i posvećenje. Ali nešto važno je nedostajalo: nekako moramo upoznati taj plan kako bismo ga prihvatili. Trebamo nekoga ko će nam ga otkriti.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71" r="7105"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59" b="4559"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8" t="884" r="14615"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44150"/>
            <a:ext cx="47493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Tu dolazi do izražaja „Božja </a:t>
            </a:r>
            <a:r>
              <a:rPr lang="sr-Latn-RS" sz="2200" b="1" noProof="0" dirty="0" err="1"/>
              <a:t>vladavi</a:t>
            </a:r>
            <a:r>
              <a:rPr lang="sr-Latn-RS" sz="2200" b="1" noProof="0" dirty="0"/>
              <a:t>-na“ (Božji način uređivanja okolno-</a:t>
            </a:r>
            <a:r>
              <a:rPr lang="sr-Latn-RS" sz="2200" b="1" noProof="0" dirty="0" err="1"/>
              <a:t>sti</a:t>
            </a:r>
            <a:r>
              <a:rPr lang="sr-Latn-RS" sz="2200" b="1" noProof="0" dirty="0"/>
              <a:t>, misli, ljudi </a:t>
            </a:r>
            <a:r>
              <a:rPr lang="sr-Latn-RS" sz="2200" b="1" noProof="0" dirty="0" err="1"/>
              <a:t>itd</a:t>
            </a:r>
            <a:r>
              <a:rPr lang="sr-Latn-RS" sz="2200" b="1" noProof="0" dirty="0"/>
              <a:t>), a Pavle je bio jedan od propovednika (Kol 1,25).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0" y="4427489"/>
            <a:ext cx="87516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se radovao što je deo ovog plana, iako je to uključivalo nevolje (Kol 1,24). Od hapšenja u Rimu do smrti napisao je najmanje sedam od četrnaest poslanica sačuvanih u Novom zavetu.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593933"/>
            <a:ext cx="86486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je bio važan deo Božjeg plana i radovao se njemu. I mi možemo biti deo ovog plana vodeći druge do poznanja Hrista. To je naša radost!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sr-Latn-R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TAJNA BOŽJA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707886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„(propovedam) tajnu koja je bila sakrivena od vremena i naraštaja - a sad se javi svetima Njegovim.“ </a:t>
            </a:r>
            <a:r>
              <a:rPr lang="sr-Latn-R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1,26)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govori o tajni koja je otkrivena crkvi nakon Hristovog vaskrsenja (Kol 1,26). Do tada su postojali samo naznake o njoj. Ali koja je to tajna? „Hristos u vama, nada slave“ (Kol 1,27).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546258"/>
              </p:ext>
            </p:extLst>
          </p:nvPr>
        </p:nvGraphicFramePr>
        <p:xfrm>
          <a:off x="0" y="2068629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4980821"/>
            <a:ext cx="79527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ovom tajna još uvek postoje faze koje treba otkriti. Sada živimo u nadi da ćemo biti proslavljeni. Kakva promena! Kakav tajna! Grešnici su opravdani, posvećeni i proslavljeni Isusovom </a:t>
            </a:r>
            <a:r>
              <a:rPr lang="sr-Latn-RS" sz="2200" b="1" noProof="0" dirty="0" err="1"/>
              <a:t>otkupiteljskom</a:t>
            </a:r>
            <a:r>
              <a:rPr lang="sr-Latn-RS" sz="2200" b="1" noProof="0" dirty="0"/>
              <a:t> krvlju. Ova tajna će i dalje biti predmet proučavanja kroz celu večnost.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33" b="7233"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" r="233"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1052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66</cp:revision>
  <dcterms:created xsi:type="dcterms:W3CDTF">2026-01-24T16:42:04Z</dcterms:created>
  <dcterms:modified xsi:type="dcterms:W3CDTF">2026-01-27T07:59:38Z</dcterms:modified>
</cp:coreProperties>
</file>