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3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6" autoAdjust="0"/>
  </p:normalViewPr>
  <p:slideViewPr>
    <p:cSldViewPr snapToGrid="0">
      <p:cViewPr varScale="1">
        <p:scale>
          <a:sx n="99" d="100"/>
          <a:sy n="9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Ohrabrujem vas</a:t>
          </a:r>
          <a:endParaRPr lang="sr-Latn-RS" sz="2200" noProof="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2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2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ostanite ujedinjeni ljubavlju</a:t>
          </a:r>
          <a:endParaRPr lang="sr-Latn-RS" sz="2200" noProof="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2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2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i imate sva bogatstva koja dolaze iz vere i razumevanja</a:t>
          </a:r>
          <a:endParaRPr lang="sr-Latn-RS" sz="2200" noProof="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2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2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Postoje dva pristupa učenju</a:t>
          </a: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Prema Hristu i Njegovom učenju zapisanom u Bibliji</a:t>
          </a: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sr-Latn-RS" sz="2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Jačamo u veri i obilujemo u zahvaljivanju (Kol 2,7)</a:t>
          </a: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sr-Latn-RS" sz="2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Prema filozofijama i praznim </a:t>
          </a:r>
          <a:r>
            <a:rPr lang="en-US" sz="2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</a:t>
          </a:r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</a:t>
          </a:r>
          <a:r>
            <a:rPr lang="en-U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</a:t>
          </a:r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prema tradicijama ljudi</a:t>
          </a: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sr-Latn-RS" sz="2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Prevareni smo, osuđeni i lišeni svoje nagrade </a:t>
          </a:r>
          <a:b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 2,8.16.18)</a:t>
          </a: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sr-Latn-RS" sz="2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13661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13661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r-Latn-RS" sz="2200" b="1" noProof="0" dirty="0"/>
            <a:t>Dao nam je život, oprostivši nam grehe (Kol 2,13)</a:t>
          </a: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2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2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ts val="2300"/>
            </a:lnSpc>
          </a:pPr>
          <a:r>
            <a:rPr lang="sr-Latn-RS" sz="2200" b="1" noProof="0" dirty="0">
              <a:solidFill>
                <a:schemeClr val="bg1"/>
              </a:solidFill>
            </a:rPr>
            <a:t>Ukinuo je pisani zakonik s njegovim propisima koji su bili protiv nas (Kol 2,14)</a:t>
          </a: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2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2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r-Latn-RS" sz="2200" b="1" noProof="0" dirty="0">
              <a:solidFill>
                <a:schemeClr val="bg1"/>
              </a:solidFill>
            </a:rPr>
            <a:t>Pobedio je poglavarstva i sile zla (Kol 2,15)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2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2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sr-Latn-RS" noProof="0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sr-Latn-RS" noProof="0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sr-Latn-RS" noProof="0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sr-Latn-RS" noProof="0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sr-Latn-RS" noProof="0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sr-Latn-RS" noProof="0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141"/>
          <a:ext cx="8549942" cy="4191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Ohrabrujem vas</a:t>
          </a:r>
          <a:endParaRPr lang="sr-Latn-RS" sz="2200" kern="1200" noProof="0" dirty="0"/>
        </a:p>
      </dsp:txBody>
      <dsp:txXfrm>
        <a:off x="20461" y="20602"/>
        <a:ext cx="8509020" cy="378221"/>
      </dsp:txXfrm>
    </dsp:sp>
    <dsp:sp modelId="{3AC74F1B-8D74-4ECE-829C-7EBFCF5A233D}">
      <dsp:nvSpPr>
        <dsp:cNvPr id="0" name=""/>
        <dsp:cNvSpPr/>
      </dsp:nvSpPr>
      <dsp:spPr>
        <a:xfrm>
          <a:off x="0" y="433614"/>
          <a:ext cx="8549942" cy="4191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ostanite ujedinjeni ljubavlju</a:t>
          </a:r>
          <a:endParaRPr lang="sr-Latn-RS" sz="2200" kern="1200" noProof="0" dirty="0"/>
        </a:p>
      </dsp:txBody>
      <dsp:txXfrm>
        <a:off x="20461" y="454075"/>
        <a:ext cx="8509020" cy="378221"/>
      </dsp:txXfrm>
    </dsp:sp>
    <dsp:sp modelId="{838D3007-E535-4DB8-A0B2-E36AB03A4B57}">
      <dsp:nvSpPr>
        <dsp:cNvPr id="0" name=""/>
        <dsp:cNvSpPr/>
      </dsp:nvSpPr>
      <dsp:spPr>
        <a:xfrm>
          <a:off x="0" y="867087"/>
          <a:ext cx="8549942" cy="4191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i imate sva bogatstva koja dolaze iz vere i razumevanja</a:t>
          </a:r>
          <a:endParaRPr lang="sr-Latn-RS" sz="2200" kern="1200" noProof="0" dirty="0"/>
        </a:p>
      </dsp:txBody>
      <dsp:txXfrm>
        <a:off x="20461" y="887548"/>
        <a:ext cx="8509020" cy="378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Postoje dva pristupa učenju</a:t>
          </a:r>
        </a:p>
      </dsp:txBody>
      <dsp:txXfrm>
        <a:off x="166714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900061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7041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733550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Prema Hristu i Njegovom učenju zapisanom u Bibliji</a:t>
          </a:r>
        </a:p>
      </dsp:txBody>
      <dsp:txXfrm>
        <a:off x="2760899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73775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8609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Jačamo u veri i obilujemo u zahvaljivanju (Kol 2,7)</a:t>
          </a:r>
        </a:p>
      </dsp:txBody>
      <dsp:txXfrm>
        <a:off x="7348144" y="28919"/>
        <a:ext cx="393552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900061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7041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Prema filozofijama i praznim </a:t>
          </a:r>
          <a:r>
            <a:rPr lang="en-US" sz="2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</a:t>
          </a: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</a:t>
          </a:r>
          <a:r>
            <a:rPr lang="en-U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</a:t>
          </a: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prema tradicijama ljudi</a:t>
          </a:r>
        </a:p>
      </dsp:txBody>
      <dsp:txXfrm>
        <a:off x="2760899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73775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8609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320795" y="1075411"/>
          <a:ext cx="399022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Prevareni smo, osuđeni i lišeni svoje nagrade </a:t>
          </a:r>
          <a:b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 2,8.16.18)</a:t>
          </a:r>
        </a:p>
      </dsp:txBody>
      <dsp:txXfrm>
        <a:off x="7348144" y="1102760"/>
        <a:ext cx="393552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575068" y="-573956"/>
          <a:ext cx="1743672" cy="2891584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Dao nam je život, oprostivši nam grehe (Kol 2,13)</a:t>
          </a:r>
        </a:p>
      </dsp:txBody>
      <dsp:txXfrm rot="5400000">
        <a:off x="1112" y="348734"/>
        <a:ext cx="2891584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83520" y="-573956"/>
          <a:ext cx="1743672" cy="2891584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marL="0" lvl="0" indent="0" algn="ctr" defTabSz="977900">
            <a:lnSpc>
              <a:spcPts val="2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</a:rPr>
            <a:t>Ukinuo je pisani zakonik s njegovim propisima koji su bili protiv nas (Kol 2,14)</a:t>
          </a:r>
        </a:p>
      </dsp:txBody>
      <dsp:txXfrm rot="5400000">
        <a:off x="3109564" y="348734"/>
        <a:ext cx="2891584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91973" y="-573956"/>
          <a:ext cx="1743672" cy="2891584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</a:rPr>
            <a:t>Pobedio je poglavarstva i sile zla (Kol 2,15)</a:t>
          </a:r>
        </a:p>
      </dsp:txBody>
      <dsp:txXfrm rot="5400000">
        <a:off x="6218017" y="348734"/>
        <a:ext cx="2891584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100" kern="1200" noProof="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100" kern="1200" noProof="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100" kern="1200" noProof="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100" kern="1200" noProof="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100" kern="1200" noProof="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100" kern="1200" noProof="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82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2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3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2.xm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180374" y="1439578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sr-Latn-RS" sz="72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POTPUNI </a:t>
            </a:r>
            <a:br>
              <a:rPr lang="sr-Latn-RS" sz="72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72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br>
              <a:rPr lang="sr-Latn-RS" sz="72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72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b="1" noProof="0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pouka za 7. mart 2026.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PRAZNICI, MLAD MESEC I SUBOTE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1271587" y="711463"/>
            <a:ext cx="9648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„Da vas, dakle, niko ne osuđuje za jelo ili za piće ili za kakav praznik, mladinu ili subotu.“ </a:t>
            </a:r>
            <a:r>
              <a:rPr lang="sr-Latn-RS" sz="1600" b="1" noProof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2,16)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196644" y="1589498"/>
            <a:ext cx="7246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Uz obrezanje, postojale su i druge tačke po kojima su se razlikovali Jevreji i pagani: verski obredi i praznici.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97197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196645" y="4440048"/>
            <a:ext cx="724637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Čini se da Pavle citira </a:t>
            </a:r>
            <a:r>
              <a:rPr lang="sr-Latn-RS" sz="2200" b="1" noProof="0" dirty="0" err="1"/>
              <a:t>Osiju</a:t>
            </a:r>
            <a:r>
              <a:rPr lang="sr-Latn-RS" sz="2200" b="1" noProof="0" dirty="0"/>
              <a:t> 2,11. kako bi u jednoj rečenici sažeo celokupni ceremonijalni sistem Svetišta. Time objašnjava da su ovde spomenute subote u stvari sedam ritualnih subota (koje se poštuju bez obzira na dan u sedmici u kojem su pale), a ne sedmična subota (uključena u </a:t>
            </a:r>
            <a:r>
              <a:rPr lang="sr-Latn-RS" sz="2200" b="1" noProof="0" dirty="0" err="1"/>
              <a:t>Dekalog</a:t>
            </a:r>
            <a:r>
              <a:rPr lang="sr-Latn-RS" sz="2200" b="1" noProof="0" dirty="0"/>
              <a:t>, zakon koji je univerzalan i primenjiv na sve, Jevreje i pagane).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196643" y="2506941"/>
            <a:ext cx="724637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Pavle je već jasno istaknuo ulogu obrezanja. Sada, izrazom „dakle“, on ukazuje na posledice poništenja „potvrde“ (ceremonijalnih zakona): više nije bilo obavezno za spasenje držati obrede i praznike, što je Isus ispunio smrću na krstu (</a:t>
            </a:r>
            <a:r>
              <a:rPr lang="sr-Latn-RS" sz="2200" b="1" noProof="0" dirty="0" err="1"/>
              <a:t>Mt</a:t>
            </a:r>
            <a:r>
              <a:rPr lang="sr-Latn-RS" sz="2200" b="1" noProof="0" dirty="0"/>
              <a:t> 27,51; Kol 2,16).</a:t>
            </a:r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Latn-RS" sz="4400" b="1" noProof="0" dirty="0">
                <a:ln/>
                <a:solidFill>
                  <a:srgbClr val="FF0000"/>
                </a:solidFill>
              </a:rPr>
              <a:t>LJUDSKE ZAPOVESTI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671707"/>
            <a:ext cx="93059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„Sve je ovo za to da upotrebom propadne! Ljudske zapovesti i nauke!“ </a:t>
            </a:r>
            <a:r>
              <a:rPr lang="sr-Latn-RS" sz="16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2,22)</a:t>
            </a:r>
            <a:endParaRPr lang="sr-Latn-RS" sz="1200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1295" y="1450858"/>
            <a:ext cx="72224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Lažni učitelji, koje Pavle nekoliko puta spominje u svojoj poslanici, bili su Jevreji koji su učili o potrebi držanja jevrejskog zakona kako bi se postiglo spasenje (Dela 15,1.5). Ti su zakoni uključivali i mnoga pravila koja su osmislili rabini.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374834" y="1709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1971173" y="4840695"/>
            <a:ext cx="82496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Međutim, Pavle pojašnjava da za Jevreje naviknute na te obrede oni imaju određenu </a:t>
            </a:r>
            <a:r>
              <a:rPr lang="sr-Latn-RS" sz="2200" b="1" noProof="0" dirty="0" err="1"/>
              <a:t>moralizirajuću</a:t>
            </a:r>
            <a:r>
              <a:rPr lang="sr-Latn-RS" sz="2200" b="1" noProof="0" dirty="0"/>
              <a:t> vrednost, iako nisu korisni za preobražaj srca (Kol 2,23).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1295" y="3145777"/>
            <a:ext cx="722243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Pratimo Pavlovo razmišljanje. Krštenjem smo umrli "prvobitnim načelima sveta" i živimo za Hrista. Ako se i dalje brinemo, na primer, o ceremonijalnim nečistoćama, još uvek živimo u svetu i brinemo se o stvarima koje nestaju upotrebom (Kol 2,20-22).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971173" y="5856358"/>
            <a:ext cx="82496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Ukratko, moramo se voditi učenjima sadržanima u Svetom pismu – božanski nadahnutim – a ne ljudskim filozofijama ili razmišljanjem.</a:t>
            </a:r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144308" y="1228397"/>
            <a:ext cx="12047692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900" b="1" noProof="0" dirty="0">
                <a:latin typeface="Constantia" panose="02030602050306030303" pitchFamily="18" charset="0"/>
              </a:rPr>
              <a:t>„Hrišćanin se poredi sa libanskim </a:t>
            </a:r>
            <a:r>
              <a:rPr lang="sr-Latn-RS" sz="2900" b="1" noProof="0" dirty="0" err="1">
                <a:latin typeface="Constantia" panose="02030602050306030303" pitchFamily="18" charset="0"/>
              </a:rPr>
              <a:t>kedrom</a:t>
            </a:r>
            <a:r>
              <a:rPr lang="sr-Latn-RS" sz="2900" b="1" noProof="0" dirty="0">
                <a:latin typeface="Constantia" panose="02030602050306030303" pitchFamily="18" charset="0"/>
              </a:rPr>
              <a:t>. Čitala sam da ovo drvo čini više od pukog puštanja nekoliko kratkih korena u izdašnu ilovaču. Ono pušta snažno korenje duboko u zemlju i prodire </a:t>
            </a:r>
            <a:r>
              <a:rPr lang="sr-Latn-RS" sz="2900" b="1" noProof="0">
                <a:latin typeface="Constantia" panose="02030602050306030303" pitchFamily="18" charset="0"/>
              </a:rPr>
              <a:t>sve dublje </a:t>
            </a:r>
            <a:r>
              <a:rPr lang="sr-Latn-RS" sz="2900" b="1" noProof="0" dirty="0">
                <a:latin typeface="Constantia" panose="02030602050306030303" pitchFamily="18" charset="0"/>
              </a:rPr>
              <a:t>i dalje tražeći još jači oslonac. I u žestini oluje, ono čvrsto stoji, držeći se mrežom kablova ispod. Dakle, hrišćanin se duboko ukorenjuje u Hrista. On ima veru u svog </a:t>
            </a:r>
            <a:r>
              <a:rPr lang="sr-Latn-RS" sz="2900" b="1" noProof="0" dirty="0" err="1">
                <a:latin typeface="Constantia" panose="02030602050306030303" pitchFamily="18" charset="0"/>
              </a:rPr>
              <a:t>Otkupitelja</a:t>
            </a:r>
            <a:r>
              <a:rPr lang="sr-Latn-RS" sz="2900" b="1" noProof="0" dirty="0">
                <a:latin typeface="Constantia" panose="02030602050306030303" pitchFamily="18" charset="0"/>
              </a:rPr>
              <a:t>. On zna u koga veruje. On je potpuno uveren da je Isus Sin Božji i Spasitelj grešnika... Koreni vere sežu duboko u zemlju. Pravi hrišćani, poput libanskog </a:t>
            </a:r>
            <a:r>
              <a:rPr lang="sr-Latn-RS" sz="2900" b="1" noProof="0" dirty="0" err="1">
                <a:latin typeface="Constantia" panose="02030602050306030303" pitchFamily="18" charset="0"/>
              </a:rPr>
              <a:t>kedra</a:t>
            </a:r>
            <a:r>
              <a:rPr lang="sr-Latn-RS" sz="2900" b="1" noProof="0" dirty="0">
                <a:latin typeface="Constantia" panose="02030602050306030303" pitchFamily="18" charset="0"/>
              </a:rPr>
              <a:t>, ne rastu u mekom površinskom tlu, već su ukorenjeni u Bogu, prikovani u pukotinama planinskih stena.“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b="1" noProof="0" dirty="0"/>
              <a:t>EGW (Naš visoki poziv, 21. novembar)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338767" y="3900493"/>
            <a:ext cx="4263147" cy="27392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„Da vas, dakle, niko ne osuđuje za jelo ili za piće ili za kakav praznik, mladinu ili subotu: ovo je samo sen od onoga što će doći, a telo je Hristovo.“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Kološanima</a:t>
            </a:r>
            <a:r>
              <a:rPr kumimoji="0" lang="sr-Latn-R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2,16-17.</a:t>
            </a:r>
          </a:p>
        </p:txBody>
      </p:sp>
    </p:spTree>
    <p:extLst>
      <p:ext uri="{BB962C8B-B14F-4D97-AF65-F5344CB8AC3E}">
        <p14:creationId xmlns:p14="http://schemas.microsoft.com/office/powerpoint/2010/main" val="37953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610287" y="3780234"/>
            <a:ext cx="8581713" cy="2863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>
                <a:solidFill>
                  <a:srgbClr val="0B8B10"/>
                </a:solidFill>
              </a:rPr>
              <a:t>Prednosti vere: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Uteha, pohvala i red (</a:t>
            </a:r>
            <a:r>
              <a:rPr lang="sr-Latn-RS" sz="2200" b="1" noProof="0" dirty="0" err="1"/>
              <a:t>Kološanima</a:t>
            </a:r>
            <a:r>
              <a:rPr lang="sr-Latn-RS" sz="2200" b="1" noProof="0" dirty="0"/>
              <a:t> 2,1-5)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Ukorenjeni u Hristu (</a:t>
            </a:r>
            <a:r>
              <a:rPr lang="sr-Latn-RS" sz="2200" b="1" noProof="0" dirty="0" err="1"/>
              <a:t>Kološanima</a:t>
            </a:r>
            <a:r>
              <a:rPr lang="sr-Latn-RS" sz="2200" b="1" noProof="0" dirty="0"/>
              <a:t> 2,6-8)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pl-PL" sz="2200" b="1" dirty="0"/>
              <a:t>Obveznica s odredbama pribijena na krst </a:t>
            </a:r>
            <a:r>
              <a:rPr lang="sr-Latn-RS" sz="2200" b="1" noProof="0" dirty="0"/>
              <a:t>(</a:t>
            </a:r>
            <a:r>
              <a:rPr lang="sr-Latn-RS" sz="2200" b="1" noProof="0" dirty="0" err="1"/>
              <a:t>Kološanima</a:t>
            </a:r>
            <a:r>
              <a:rPr lang="sr-Latn-RS" sz="2200" b="1" noProof="0" dirty="0"/>
              <a:t> 2,9-15)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sr-Latn-RS" sz="2200" b="1" noProof="0" dirty="0">
                <a:solidFill>
                  <a:srgbClr val="500797"/>
                </a:solidFill>
              </a:rPr>
              <a:t>Problemi koji potresaju veru: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Praznici, mladi mesec i subote (</a:t>
            </a:r>
            <a:r>
              <a:rPr lang="sr-Latn-RS" sz="2200" b="1" noProof="0" dirty="0" err="1"/>
              <a:t>Kološanima</a:t>
            </a:r>
            <a:r>
              <a:rPr lang="sr-Latn-RS" sz="2200" b="1" noProof="0" dirty="0"/>
              <a:t> 2,16-19)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Ljudske zapovesti (</a:t>
            </a:r>
            <a:r>
              <a:rPr lang="sr-Latn-RS" sz="2200" b="1" noProof="0" dirty="0" err="1"/>
              <a:t>Kološanima</a:t>
            </a:r>
            <a:r>
              <a:rPr lang="sr-Latn-RS" sz="2200" b="1" noProof="0" dirty="0"/>
              <a:t> 2,20-23)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9" y="171450"/>
            <a:ext cx="6915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Vera u Isusa donosi nam velike koristi. Osim oproštenja greha, primamo utehu, mudrost i još mnogo toga.</a:t>
            </a:r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8" y="3057525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605" y="5352082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6656" y="3674009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111" y="498985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111" y="628844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111" y="5904630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111" y="421855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111" y="4606045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8" y="1878984"/>
            <a:ext cx="69151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Također nas upozorava kako bismo se trebali ukoreniti: ne na temelju ljudskih filozofija i teorija, već samo na živoj Božjoj Reči.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37647" y="1184710"/>
            <a:ext cx="73722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Pavle nas poziva da se ukorenimo u toj veri kako bismo bili stabla koja donose dobre plodove za Carstvo Božje.</a:t>
            </a:r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33375"/>
            <a:ext cx="104203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Latn-RS" sz="6000" b="1" spc="300" noProof="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BLAGOSLOVI VERE</a:t>
            </a: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653704" y="-53447"/>
            <a:ext cx="3600000" cy="1644610"/>
          </a:xfrm>
          <a:prstGeom prst="wedgeEllipseCallout">
            <a:avLst>
              <a:gd name="adj1" fmla="val -37625"/>
              <a:gd name="adj2" fmla="val 6758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Gde se nalazi mudrost? Gde prebiva razum?</a:t>
            </a:r>
          </a:p>
          <a:p>
            <a:pPr algn="ctr"/>
            <a:r>
              <a:rPr lang="sr-Latn-RS" sz="1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(Jov 28,12)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17696" y="335087"/>
            <a:ext cx="3940312" cy="1211818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r-Latn-RS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Hristu su skrivena sva blaga mudrosti i znanja</a:t>
            </a:r>
          </a:p>
          <a:p>
            <a:r>
              <a:rPr lang="sr-Latn-RS" sz="16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r-Latn-RS" sz="160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Kološanima</a:t>
            </a:r>
            <a:r>
              <a:rPr lang="sr-Latn-RS" sz="16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UTEHA, POHVALE I RED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702766"/>
            <a:ext cx="10915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„Jer, iako sam odsutan telom, ipak sam u duhu s vama i radujem se gledajući red koji vlada među vama i čvrstinu vaše vere u Hrista.“ </a:t>
            </a:r>
            <a:r>
              <a:rPr lang="sr-Latn-RS" sz="1600" b="1" noProof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2,5)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405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Iako nije lično poznavao crkvu u Kolosi, Pavle je znao da joj prete lažna učenja (Kol 2,1.4).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191498"/>
              </p:ext>
            </p:extLst>
          </p:nvPr>
        </p:nvGraphicFramePr>
        <p:xfrm>
          <a:off x="295675" y="2997717"/>
          <a:ext cx="8549942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794352" y="4333062"/>
            <a:ext cx="82777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Pre nego što prepoznamo lažna učenja, postoji dvostruka pohvala za </a:t>
            </a:r>
            <a:r>
              <a:rPr lang="sr-Latn-RS" sz="2200" b="1" noProof="0" dirty="0" err="1"/>
              <a:t>Kološane</a:t>
            </a:r>
            <a:r>
              <a:rPr lang="sr-Latn-RS" sz="2200" b="1" noProof="0" dirty="0"/>
              <a:t>: imaju dobar red i čvrsti su u veri (Kol 2,5).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326880" y="3074659"/>
            <a:ext cx="2745199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>
              <a:lnSpc>
                <a:spcPts val="2400"/>
              </a:lnSpc>
            </a:pPr>
            <a:r>
              <a:rPr lang="sr-Latn-RS" sz="2200" noProof="0" dirty="0"/>
              <a:t>Na taj način će upoznati tajnu Boga, to jest Hrista</a:t>
            </a:r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22620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403035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2200" noProof="0" dirty="0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262496"/>
            <a:ext cx="84055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Zbog toga im piše s tri jasne poruke koje će im pomoći da se nose s ovom opasnošću (Kol 2,2):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797969" y="5048390"/>
            <a:ext cx="827772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„Red“ na koji se Pavle ovde poziva znači red u bogosluženju i u raznim aktivnostima crkve. Mora postojati vođstvo i podela odgovornosti, aktivnosti se moraju sprovoditi s dužnim dostojanstvom, i tako dalje. To će rezultirati boljim objavljivanjem evanđelja i zaštitiće ih od određenih pogrešaka.</a:t>
            </a:r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UKORENJENI U HRISTU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b="1" noProof="0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„Budite u Njemu čvrsto ukorenjeni i na njemu nazidani, ojačani u veri kao što ste poučeni i obilujte zahvaljivanjem.“ </a:t>
            </a:r>
            <a:r>
              <a:rPr lang="sr-Latn-RS" sz="1400" b="1" noProof="0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400" b="1" noProof="0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Kološanima</a:t>
            </a:r>
            <a:r>
              <a:rPr lang="sr-Latn-RS" sz="1400" b="1" noProof="0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2,7)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23698" y="1494400"/>
            <a:ext cx="61079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Spasenje postižemo prihvatanjem Osobe, a ne prihvatanjem učenja (Kol 2,6). Međutim, ovo je presudno važno. Pavle nas podstiče da hodimo u Hristu „kao što ste naučeni“ (Kol 2,7b).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398649"/>
              </p:ext>
            </p:extLst>
          </p:nvPr>
        </p:nvGraphicFramePr>
        <p:xfrm>
          <a:off x="380999" y="4742468"/>
          <a:ext cx="11430002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650" y="1608840"/>
            <a:ext cx="3108464" cy="275329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23698" y="2940950"/>
            <a:ext cx="593407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Dok hodamo s Isusom, ukorenjeni smo u Njemu. Metaforički smo „zasađeni od Gospoda da pokažemo slavu Njegovu“ (Isaija 61,3). Mi smo „drveće“ koje se drži Isusa i Njegovih učenja (Psalam 1,3).</a:t>
            </a:r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000" b="1" noProof="0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OBVEZNICA S ODREDBAMA PRIBIJENA NA KRST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37458"/>
            <a:ext cx="9264919" cy="707886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„Izbrisao je obveznicu koja je svojim odredbama bila protiv nas i uklonio je prikovavši je na krst.“ </a:t>
            </a:r>
            <a:r>
              <a:rPr lang="sr-Latn-RS" sz="1600" b="1" noProof="0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2,14)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291448"/>
            <a:ext cx="91340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Avram je potvrdio svoj savez s Bogom obrezanjem (Post 17,11). Mi potvrđujemo svoj savez s Isusom krštenjem, koje je „obrezanje Kristovo” (Kol 2,11-12). To podrazumeva da fizičko obrezanje više nije potrebno. Nakon što je pojasnio ovu tačku, Pavle govori o Isusovom delu na krstu. Šta je Isus postigao?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526805"/>
              </p:ext>
            </p:extLst>
          </p:nvPr>
        </p:nvGraphicFramePr>
        <p:xfrm>
          <a:off x="41409" y="2958380"/>
          <a:ext cx="9110714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617080" y="4667909"/>
            <a:ext cx="72464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Efescima 2,14-15 pojašnjava da je „obveznica“ ili „uredba“ koja je bila protiv nas bio obredni zakon, koji je predstavljao zid razdvajanja između Jevreja i pagana.</a:t>
            </a:r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408523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71186" y="2958380"/>
            <a:ext cx="2497454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617081" y="5784390"/>
            <a:ext cx="68611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Zbog toga se više ne moramo brinuti o poštovanju ritualnih zakona Starog zaveta, koji svoje ispunjenje i kraj imaju u Hristu.</a:t>
            </a:r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8" y="616418"/>
            <a:ext cx="987742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Latn-RS" sz="5400" b="1" spc="300" noProof="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PROBLEMI KOJI POTRESAJU VERU</a:t>
            </a: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1192</Words>
  <Application>Microsoft Office PowerPoint</Application>
  <PresentationFormat>Panorámica</PresentationFormat>
  <Paragraphs>62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68</cp:revision>
  <dcterms:created xsi:type="dcterms:W3CDTF">2026-01-27T09:08:36Z</dcterms:created>
  <dcterms:modified xsi:type="dcterms:W3CDTF">2026-01-29T14:44:19Z</dcterms:modified>
</cp:coreProperties>
</file>