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C00000"/>
              </a:solidFill>
            </a:rPr>
            <a:t>Primeri</a:t>
          </a:r>
          <a:r>
            <a:rPr lang="en-US" sz="2400" b="1" dirty="0">
              <a:solidFill>
                <a:srgbClr val="C00000"/>
              </a:solidFill>
            </a:rPr>
            <a:t> </a:t>
          </a:r>
          <a:r>
            <a:rPr lang="en-US" sz="2400" b="1" dirty="0" err="1">
              <a:solidFill>
                <a:srgbClr val="C00000"/>
              </a:solidFill>
            </a:rPr>
            <a:t>ponosa</a:t>
          </a:r>
          <a:r>
            <a:rPr lang="hr-HR" sz="2400" b="1" dirty="0">
              <a:solidFill>
                <a:srgbClr val="C00000"/>
              </a:solidFill>
            </a:rPr>
            <a:t>: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-US" sz="2000" b="1" dirty="0" err="1"/>
            <a:t>Isusovi</a:t>
          </a:r>
          <a:r>
            <a:rPr lang="en-US" sz="2000" b="1" dirty="0"/>
            <a:t> </a:t>
          </a:r>
          <a:r>
            <a:rPr lang="en-US" sz="2000" b="1" dirty="0" err="1"/>
            <a:t>učenici</a:t>
          </a:r>
          <a:r>
            <a:rPr lang="hr-HR" sz="2000" b="1" dirty="0"/>
            <a:t>.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chemeClr val="accent4">
                  <a:lumMod val="75000"/>
                </a:schemeClr>
              </a:solidFill>
            </a:rPr>
            <a:t>Primeri</a:t>
          </a:r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4">
                  <a:lumMod val="75000"/>
                </a:schemeClr>
              </a:solidFill>
            </a:rPr>
            <a:t>poniznosti</a:t>
          </a:r>
          <a:r>
            <a:rPr lang="hr-HR" sz="2400" b="1" dirty="0">
              <a:solidFill>
                <a:schemeClr val="accent4">
                  <a:lumMod val="75000"/>
                </a:schemeClr>
              </a:solidFill>
            </a:rPr>
            <a:t>: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US" sz="2000" b="1" dirty="0" err="1"/>
            <a:t>Carinik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-US" sz="2000" b="1" dirty="0"/>
            <a:t>Mojsije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US" sz="2000" b="1" dirty="0"/>
            <a:t>Isus, </a:t>
          </a:r>
          <a:r>
            <a:rPr lang="en-US" sz="2000" b="1" dirty="0" err="1"/>
            <a:t>savršen</a:t>
          </a:r>
          <a:r>
            <a:rPr lang="en-US" sz="2000" b="1" dirty="0"/>
            <a:t> prime</a:t>
          </a:r>
          <a:r>
            <a:rPr lang="hr-HR" sz="2000" b="1" dirty="0"/>
            <a:t>.</a:t>
          </a:r>
          <a:r>
            <a:rPr lang="en-US" sz="2000" b="1" dirty="0"/>
            <a:t>r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Nećemo gledati na druge kao na inferiorne (Fil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ib</a:t>
          </a:r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. 2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,</a:t>
          </a:r>
          <a:r>
            <a:rPr lang="it-IT" sz="2000" b="1" dirty="0">
              <a:solidFill>
                <a:schemeClr val="accent2">
                  <a:lumMod val="50000"/>
                </a:schemeClr>
              </a:solidFill>
            </a:rPr>
            <a:t>3)</a:t>
          </a:r>
          <a:r>
            <a:rPr lang="hr-HR" sz="2000" b="1" dirty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7D7A00"/>
              </a:solidFill>
            </a:rPr>
            <a:t>Nećemo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tražiti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javno</a:t>
          </a:r>
          <a:r>
            <a:rPr lang="en-US" sz="2000" b="1" dirty="0">
              <a:solidFill>
                <a:srgbClr val="7D7A00"/>
              </a:solidFill>
            </a:rPr>
            <a:t> </a:t>
          </a:r>
          <a:r>
            <a:rPr lang="en-US" sz="2000" b="1" dirty="0" err="1">
              <a:solidFill>
                <a:srgbClr val="7D7A00"/>
              </a:solidFill>
            </a:rPr>
            <a:t>priznanje</a:t>
          </a:r>
          <a:r>
            <a:rPr lang="en-US" sz="2000" b="1" dirty="0">
              <a:solidFill>
                <a:srgbClr val="7D7A00"/>
              </a:solidFill>
            </a:rPr>
            <a:t> (Luka. 14</a:t>
          </a:r>
          <a:r>
            <a:rPr lang="hr-HR" sz="2000" b="1" dirty="0">
              <a:solidFill>
                <a:srgbClr val="7D7A00"/>
              </a:solidFill>
            </a:rPr>
            <a:t>,</a:t>
          </a:r>
          <a:r>
            <a:rPr lang="en-US" sz="2000" b="1" dirty="0">
              <a:solidFill>
                <a:srgbClr val="7D7A00"/>
              </a:solidFill>
            </a:rPr>
            <a:t>7-11)</a:t>
          </a:r>
          <a:r>
            <a:rPr lang="hr-HR" sz="2000" b="1" dirty="0">
              <a:solidFill>
                <a:srgbClr val="7D7A00"/>
              </a:solidFill>
            </a:rPr>
            <a:t>.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Dozvolićemo drugima da nam daju priznanje (Pr. 27,2).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accent5">
                  <a:lumMod val="50000"/>
                </a:schemeClr>
              </a:solidFill>
            </a:rPr>
            <a:t>Mi ćemo primiti Božju milost (</a:t>
          </a:r>
          <a:r>
            <a:rPr lang="hr-HR" sz="2000" b="1" dirty="0">
              <a:solidFill>
                <a:schemeClr val="accent5">
                  <a:lumMod val="50000"/>
                </a:schemeClr>
              </a:solidFill>
            </a:rPr>
            <a:t>Jakov</a:t>
          </a:r>
          <a:r>
            <a:rPr lang="it-IT" sz="2000" b="1" dirty="0">
              <a:solidFill>
                <a:schemeClr val="accent5">
                  <a:lumMod val="50000"/>
                </a:schemeClr>
              </a:solidFill>
            </a:rPr>
            <a:t> 4</a:t>
          </a:r>
          <a:r>
            <a:rPr lang="hr-HR" sz="2000" b="1" dirty="0">
              <a:solidFill>
                <a:schemeClr val="accent5">
                  <a:lumMod val="50000"/>
                </a:schemeClr>
              </a:solidFill>
            </a:rPr>
            <a:t>,</a:t>
          </a:r>
          <a:r>
            <a:rPr lang="it-IT" sz="2000" b="1" dirty="0">
              <a:solidFill>
                <a:schemeClr val="accent5">
                  <a:lumMod val="50000"/>
                </a:schemeClr>
              </a:solidFill>
            </a:rPr>
            <a:t>6)</a:t>
          </a:r>
          <a:r>
            <a:rPr lang="hr-HR" sz="2000" b="1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Mi ćemo preneti tu milost drugima (1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 Pet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 4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it-IT" sz="2000" b="1" dirty="0">
              <a:solidFill>
                <a:schemeClr val="accent6">
                  <a:lumMod val="50000"/>
                </a:schemeClr>
              </a:solidFill>
            </a:rPr>
            <a:t>10)</a:t>
          </a:r>
          <a:r>
            <a:rPr lang="hr-HR" sz="2000" b="1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</a:rPr>
            <a:t>Primeri</a:t>
          </a:r>
          <a:r>
            <a:rPr lang="en-US" sz="2400" b="1" kern="1200" dirty="0">
              <a:solidFill>
                <a:srgbClr val="C00000"/>
              </a:solidFill>
            </a:rPr>
            <a:t> </a:t>
          </a:r>
          <a:r>
            <a:rPr lang="en-US" sz="2400" b="1" kern="1200" dirty="0" err="1">
              <a:solidFill>
                <a:srgbClr val="C00000"/>
              </a:solidFill>
            </a:rPr>
            <a:t>ponosa</a:t>
          </a:r>
          <a:r>
            <a:rPr lang="hr-HR" sz="2400" b="1" kern="1200" dirty="0">
              <a:solidFill>
                <a:srgbClr val="C00000"/>
              </a:solidFill>
            </a:rPr>
            <a:t>: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Isusovi</a:t>
          </a:r>
          <a:r>
            <a:rPr lang="en-US" sz="2000" b="1" kern="1200" dirty="0"/>
            <a:t> </a:t>
          </a:r>
          <a:r>
            <a:rPr lang="en-US" sz="2000" b="1" kern="1200" dirty="0" err="1"/>
            <a:t>učenici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4">
                  <a:lumMod val="75000"/>
                </a:schemeClr>
              </a:solidFill>
            </a:rPr>
            <a:t>Primeri</a:t>
          </a: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4">
                  <a:lumMod val="75000"/>
                </a:schemeClr>
              </a:solidFill>
            </a:rPr>
            <a:t>poniznosti</a:t>
          </a:r>
          <a:r>
            <a:rPr lang="hr-HR" sz="2400" b="1" kern="1200" dirty="0">
              <a:solidFill>
                <a:schemeClr val="accent4">
                  <a:lumMod val="75000"/>
                </a:schemeClr>
              </a:solidFill>
            </a:rPr>
            <a:t>: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Carinik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Mojsije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Isus, </a:t>
          </a:r>
          <a:r>
            <a:rPr lang="en-US" sz="2000" b="1" kern="1200" dirty="0" err="1"/>
            <a:t>savršen</a:t>
          </a:r>
          <a:r>
            <a:rPr lang="en-US" sz="2000" b="1" kern="1200" dirty="0"/>
            <a:t> prime</a:t>
          </a:r>
          <a:r>
            <a:rPr lang="hr-HR" sz="2000" b="1" kern="1200" dirty="0"/>
            <a:t>.</a:t>
          </a:r>
          <a:r>
            <a:rPr lang="en-US" sz="2000" b="1" kern="1200" dirty="0"/>
            <a:t>r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Nećemo gledati na druge kao na inferiorne (Fil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ib</a:t>
          </a: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. 2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,</a:t>
          </a:r>
          <a:r>
            <a:rPr lang="it-IT" sz="2000" b="1" kern="1200" dirty="0">
              <a:solidFill>
                <a:schemeClr val="accent2">
                  <a:lumMod val="50000"/>
                </a:schemeClr>
              </a:solidFill>
            </a:rPr>
            <a:t>3)</a:t>
          </a:r>
          <a:r>
            <a:rPr lang="hr-HR" sz="2000" b="1" kern="1200" dirty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7D7A00"/>
              </a:solidFill>
            </a:rPr>
            <a:t>Nećemo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tražiti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javno</a:t>
          </a:r>
          <a:r>
            <a:rPr lang="en-US" sz="2000" b="1" kern="1200" dirty="0">
              <a:solidFill>
                <a:srgbClr val="7D7A00"/>
              </a:solidFill>
            </a:rPr>
            <a:t> </a:t>
          </a:r>
          <a:r>
            <a:rPr lang="en-US" sz="2000" b="1" kern="1200" dirty="0" err="1">
              <a:solidFill>
                <a:srgbClr val="7D7A00"/>
              </a:solidFill>
            </a:rPr>
            <a:t>priznanje</a:t>
          </a:r>
          <a:r>
            <a:rPr lang="en-US" sz="2000" b="1" kern="1200" dirty="0">
              <a:solidFill>
                <a:srgbClr val="7D7A00"/>
              </a:solidFill>
            </a:rPr>
            <a:t> (Luka. 14</a:t>
          </a:r>
          <a:r>
            <a:rPr lang="hr-HR" sz="2000" b="1" kern="1200" dirty="0">
              <a:solidFill>
                <a:srgbClr val="7D7A00"/>
              </a:solidFill>
            </a:rPr>
            <a:t>,</a:t>
          </a:r>
          <a:r>
            <a:rPr lang="en-US" sz="2000" b="1" kern="1200" dirty="0">
              <a:solidFill>
                <a:srgbClr val="7D7A00"/>
              </a:solidFill>
            </a:rPr>
            <a:t>7-11)</a:t>
          </a:r>
          <a:r>
            <a:rPr lang="hr-HR" sz="2000" b="1" kern="1200" dirty="0">
              <a:solidFill>
                <a:srgbClr val="7D7A00"/>
              </a:solidFill>
            </a:rPr>
            <a:t>.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Dozvolićemo drugima da nam daju priznanje (Pr. 27,2).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5">
                  <a:lumMod val="50000"/>
                </a:schemeClr>
              </a:solidFill>
            </a:rPr>
            <a:t>Mi ćemo primiti Božju milost (</a:t>
          </a:r>
          <a:r>
            <a:rPr lang="hr-HR" sz="2000" b="1" kern="1200" dirty="0">
              <a:solidFill>
                <a:schemeClr val="accent5">
                  <a:lumMod val="50000"/>
                </a:schemeClr>
              </a:solidFill>
            </a:rPr>
            <a:t>Jakov</a:t>
          </a:r>
          <a:r>
            <a:rPr lang="it-IT" sz="2000" b="1" kern="1200" dirty="0">
              <a:solidFill>
                <a:schemeClr val="accent5">
                  <a:lumMod val="50000"/>
                </a:schemeClr>
              </a:solidFill>
            </a:rPr>
            <a:t> 4</a:t>
          </a:r>
          <a:r>
            <a:rPr lang="hr-HR" sz="2000" b="1" kern="1200" dirty="0">
              <a:solidFill>
                <a:schemeClr val="accent5">
                  <a:lumMod val="50000"/>
                </a:schemeClr>
              </a:solidFill>
            </a:rPr>
            <a:t>,</a:t>
          </a:r>
          <a:r>
            <a:rPr lang="it-IT" sz="2000" b="1" kern="1200" dirty="0">
              <a:solidFill>
                <a:schemeClr val="accent5">
                  <a:lumMod val="50000"/>
                </a:schemeClr>
              </a:solidFill>
            </a:rPr>
            <a:t>6)</a:t>
          </a:r>
          <a:r>
            <a:rPr lang="hr-HR" sz="20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Mi ćemo preneti tu milost drugima (1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 Pet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 4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,</a:t>
          </a:r>
          <a:r>
            <a:rPr lang="it-IT" sz="2000" b="1" kern="1200" dirty="0">
              <a:solidFill>
                <a:schemeClr val="accent6">
                  <a:lumMod val="50000"/>
                </a:schemeClr>
              </a:solidFill>
            </a:rPr>
            <a:t>10)</a:t>
          </a:r>
          <a:r>
            <a:rPr lang="hr-HR" sz="20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6FDC-2D37-4B5D-A893-25D9F4FC01AF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C51E-9C51-40DB-A5C6-4B9ECB7D2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DC51E-9C51-40DB-A5C6-4B9ECB7D2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DC51E-9C51-40DB-A5C6-4B9ECB7D2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DC51E-9C51-40DB-A5C6-4B9ECB7D2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DC51E-9C51-40DB-A5C6-4B9ECB7D22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6.jpe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028" y="988728"/>
            <a:ext cx="4918132" cy="411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PONOS</a:t>
            </a:r>
            <a:r>
              <a:rPr kumimoji="0" lang="es-ES" sz="6000" b="1" i="0" u="none" strike="noStrike" kern="1200" cap="none" spc="0" normalizeH="0" baseline="0" noProof="0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PROTIV</a:t>
            </a:r>
            <a:r>
              <a:rPr kumimoji="0" lang="es-ES" sz="6000" b="1" i="0" u="none" strike="noStrike" kern="1200" cap="none" spc="0" normalizeH="0" baseline="0" noProof="0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000" b="1" i="0" u="none" strike="noStrike" kern="1200" cap="none" spc="0" normalizeH="0" baseline="0" noProof="0" dirty="0" err="1">
                <a:ln w="0"/>
                <a:gradFill>
                  <a:gsLst>
                    <a:gs pos="41000">
                      <a:srgbClr val="FFC000"/>
                    </a:gs>
                    <a:gs pos="14000">
                      <a:srgbClr val="00CC00">
                        <a:lumMod val="60000"/>
                        <a:lumOff val="40000"/>
                      </a:srgbClr>
                    </a:gs>
                    <a:gs pos="67000">
                      <a:srgbClr val="FFFF66"/>
                    </a:gs>
                    <a:gs pos="100000">
                      <a:srgbClr val="FFFF6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PONIZNOSTI</a:t>
            </a:r>
            <a:endParaRPr kumimoji="0" lang="es-ES" sz="6000" b="1" i="0" u="none" strike="noStrike" kern="1200" cap="none" spc="0" normalizeH="0" baseline="0" noProof="0" dirty="0">
              <a:ln w="0"/>
              <a:gradFill>
                <a:gsLst>
                  <a:gs pos="41000">
                    <a:srgbClr val="FFC000"/>
                  </a:gs>
                  <a:gs pos="14000">
                    <a:srgbClr val="00CC00">
                      <a:lumMod val="60000"/>
                      <a:lumOff val="40000"/>
                    </a:srgbClr>
                  </a:gs>
                  <a:gs pos="67000">
                    <a:srgbClr val="FFFF66"/>
                  </a:gs>
                  <a:gs pos="100000">
                    <a:srgbClr val="FFFF6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april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2C8B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4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ISUS, SAVRŠEN PRIMER</a:t>
            </a:r>
            <a:endParaRPr lang="en" sz="44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 ponizi sebe samog, i posta poslušan do smrti, do smrti na krstu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Filib.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8)</a:t>
            </a:r>
            <a:r>
              <a:rPr lang="hr-HR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endParaRPr lang="en" sz="1400" b="1" dirty="0">
              <a:solidFill>
                <a:srgbClr val="C5F9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Niko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svetu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– </a:t>
            </a:r>
            <a:r>
              <a:rPr lang="en-US" sz="2000" b="1" dirty="0" err="1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ikada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 – </a:t>
            </a:r>
            <a:r>
              <a:rPr lang="en-US" sz="2000" b="1" dirty="0" err="1"/>
              <a:t>veličinu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je Isus </a:t>
            </a:r>
            <a:r>
              <a:rPr lang="en-US" sz="2000" b="1" dirty="0" err="1"/>
              <a:t>posedovao</a:t>
            </a:r>
            <a:r>
              <a:rPr lang="en-US" sz="2000" b="1" dirty="0"/>
              <a:t> pre </a:t>
            </a:r>
            <a:r>
              <a:rPr lang="en-US" sz="2000" b="1" dirty="0" err="1"/>
              <a:t>svoje</a:t>
            </a:r>
            <a:r>
              <a:rPr lang="hr-HR" sz="2000" b="1" dirty="0"/>
              <a:t>g</a:t>
            </a:r>
            <a:r>
              <a:rPr lang="en-US" sz="2000" b="1" dirty="0"/>
              <a:t> </a:t>
            </a:r>
            <a:r>
              <a:rPr lang="en-US" sz="2000" b="1" dirty="0" err="1"/>
              <a:t>ovaploćenja</a:t>
            </a:r>
            <a:r>
              <a:rPr lang="en-US" sz="2000" b="1" dirty="0"/>
              <a:t>. Ipak, </a:t>
            </a:r>
            <a:r>
              <a:rPr lang="hr-HR" sz="2000" b="1" dirty="0"/>
              <a:t>O</a:t>
            </a:r>
            <a:r>
              <a:rPr lang="en-US" sz="2000" b="1" dirty="0"/>
              <a:t>n se </a:t>
            </a:r>
            <a:r>
              <a:rPr lang="en-US" sz="2000" b="1" dirty="0" err="1"/>
              <a:t>odrekao</a:t>
            </a:r>
            <a:r>
              <a:rPr lang="en-US" sz="2000" b="1" dirty="0"/>
              <a:t> </a:t>
            </a:r>
            <a:r>
              <a:rPr lang="en-US" sz="2000" b="1" dirty="0" err="1"/>
              <a:t>svega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nama. </a:t>
            </a:r>
            <a:r>
              <a:rPr lang="en-US" sz="2000" b="1" dirty="0" err="1"/>
              <a:t>Suočeni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takvim</a:t>
            </a:r>
            <a:r>
              <a:rPr lang="en-US" sz="2000" b="1" dirty="0"/>
              <a:t> </a:t>
            </a:r>
            <a:r>
              <a:rPr lang="en-US" sz="2000" b="1" dirty="0" err="1"/>
              <a:t>poniženjem</a:t>
            </a:r>
            <a:r>
              <a:rPr lang="en-US" sz="2000" b="1" dirty="0"/>
              <a:t>,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,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jesmo</a:t>
            </a:r>
            <a:r>
              <a:rPr lang="en-US" sz="2000" b="1" dirty="0"/>
              <a:t>,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ikada</a:t>
            </a:r>
            <a:r>
              <a:rPr lang="en-US" sz="2000" b="1" dirty="0"/>
              <a:t> </a:t>
            </a:r>
            <a:r>
              <a:rPr lang="en-US" sz="2000" b="1" dirty="0" err="1"/>
              <a:t>mogli</a:t>
            </a:r>
            <a:r>
              <a:rPr lang="en-US" sz="2000" b="1" dirty="0"/>
              <a:t> </a:t>
            </a:r>
            <a:r>
              <a:rPr lang="hr-HR" sz="2000" b="1" dirty="0"/>
              <a:t>da </a:t>
            </a:r>
            <a:r>
              <a:rPr lang="en-US" sz="2000" b="1" dirty="0" err="1"/>
              <a:t>posta</a:t>
            </a:r>
            <a:r>
              <a:rPr lang="hr-HR" sz="2000" b="1" dirty="0"/>
              <a:t>nemo</a:t>
            </a:r>
            <a:r>
              <a:rPr lang="en-US" sz="2000" b="1" dirty="0"/>
              <a:t> </a:t>
            </a:r>
            <a:r>
              <a:rPr lang="en-US" sz="2000" b="1" dirty="0" err="1"/>
              <a:t>bledi</a:t>
            </a:r>
            <a:r>
              <a:rPr lang="en-US" sz="2000" b="1" dirty="0"/>
              <a:t> u </a:t>
            </a:r>
            <a:r>
              <a:rPr lang="en-US" sz="2000" b="1" dirty="0" err="1"/>
              <a:t>poređenju</a:t>
            </a:r>
            <a:r>
              <a:rPr lang="hr-HR" sz="2000" b="1" dirty="0"/>
              <a:t> sa Njim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hr-HR" sz="2000" b="1" dirty="0"/>
              <a:t>Jer ovo da se misli  među vama što 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u </a:t>
            </a:r>
            <a:r>
              <a:rPr lang="en-US" sz="2000" b="1" dirty="0" err="1"/>
              <a:t>Hristu</a:t>
            </a:r>
            <a:r>
              <a:rPr lang="en-US" sz="2000" b="1" dirty="0"/>
              <a:t> </a:t>
            </a:r>
            <a:r>
              <a:rPr lang="en-US" sz="2000" b="1" dirty="0" err="1"/>
              <a:t>Isusu</a:t>
            </a:r>
            <a:r>
              <a:rPr lang="en-US" sz="2000" b="1" dirty="0"/>
              <a:t>" (Fil</a:t>
            </a:r>
            <a:r>
              <a:rPr lang="hr-HR" sz="2000" b="1" dirty="0"/>
              <a:t>ib</a:t>
            </a:r>
            <a:r>
              <a:rPr lang="en-US" sz="2000" b="1" dirty="0"/>
              <a:t>. 2</a:t>
            </a:r>
            <a:r>
              <a:rPr lang="hr-HR" sz="2000" b="1" dirty="0"/>
              <a:t>,</a:t>
            </a:r>
            <a:r>
              <a:rPr lang="en-US" sz="2000" b="1" dirty="0"/>
              <a:t>5).</a:t>
            </a:r>
            <a:endParaRPr lang="en" sz="20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3" y="2880020"/>
            <a:ext cx="8047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Isus se </a:t>
            </a:r>
            <a:r>
              <a:rPr lang="en-US" sz="2000" b="1" dirty="0" err="1">
                <a:solidFill>
                  <a:prstClr val="black"/>
                </a:solidFill>
              </a:rPr>
              <a:t>odrekao</a:t>
            </a:r>
            <a:r>
              <a:rPr lang="en-US" sz="2000" b="1" dirty="0">
                <a:solidFill>
                  <a:prstClr val="black"/>
                </a:solidFill>
              </a:rPr>
              <a:t> Neba da </a:t>
            </a:r>
            <a:r>
              <a:rPr lang="en-US" sz="2000" b="1" dirty="0" err="1">
                <a:solidFill>
                  <a:prstClr val="black"/>
                </a:solidFill>
              </a:rPr>
              <a:t>umre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čovečanstvo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nadi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razumeti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jegov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milosti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jegov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poziv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 err="1">
                <a:solidFill>
                  <a:prstClr val="black"/>
                </a:solidFill>
              </a:rPr>
              <a:t>jim</a:t>
            </a:r>
            <a:r>
              <a:rPr lang="en-US" sz="2000" b="1" dirty="0">
                <a:solidFill>
                  <a:prstClr val="black"/>
                </a:solidFill>
              </a:rPr>
              <a:t> (Fil</a:t>
            </a:r>
            <a:r>
              <a:rPr lang="hr-HR" sz="2000" b="1" dirty="0">
                <a:solidFill>
                  <a:prstClr val="black"/>
                </a:solidFill>
              </a:rPr>
              <a:t>ib</a:t>
            </a:r>
            <a:r>
              <a:rPr lang="en-US" sz="2000" b="1" dirty="0">
                <a:solidFill>
                  <a:prstClr val="black"/>
                </a:solidFill>
              </a:rPr>
              <a:t>.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5-8). On je, bez </a:t>
            </a:r>
            <a:r>
              <a:rPr lang="en-US" sz="2000" b="1" dirty="0" err="1">
                <a:solidFill>
                  <a:prstClr val="black"/>
                </a:solidFill>
              </a:rPr>
              <a:t>sumnje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savršen</a:t>
            </a:r>
            <a:r>
              <a:rPr lang="en-US" sz="2000" b="1" dirty="0">
                <a:solidFill>
                  <a:prstClr val="black"/>
                </a:solidFill>
              </a:rPr>
              <a:t> primer </a:t>
            </a:r>
            <a:r>
              <a:rPr lang="en-US" sz="2000" b="1" dirty="0" err="1">
                <a:solidFill>
                  <a:prstClr val="black"/>
                </a:solidFill>
              </a:rPr>
              <a:t>poniznosti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20251" y="4911345"/>
            <a:ext cx="5857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Po </a:t>
            </a:r>
            <a:r>
              <a:rPr lang="en-US" sz="2000" b="1" dirty="0" err="1">
                <a:solidFill>
                  <a:prstClr val="black"/>
                </a:solidFill>
              </a:rPr>
              <a:t>Njegovom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primeru</a:t>
            </a:r>
            <a:r>
              <a:rPr lang="en-US" sz="2000" b="1" dirty="0">
                <a:solidFill>
                  <a:prstClr val="black"/>
                </a:solidFill>
              </a:rPr>
              <a:t>, "N</a:t>
            </a:r>
            <a:r>
              <a:rPr lang="hr-HR" sz="2000" b="1" dirty="0">
                <a:solidFill>
                  <a:prstClr val="black"/>
                </a:solidFill>
              </a:rPr>
              <a:t>išta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n</a:t>
            </a: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hr-HR" sz="2000" b="1" dirty="0">
                <a:solidFill>
                  <a:prstClr val="black"/>
                </a:solidFill>
              </a:rPr>
              <a:t>činite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usprkos 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za praznu slav</a:t>
            </a:r>
            <a:r>
              <a:rPr lang="en-US" sz="2000" b="1" dirty="0">
                <a:solidFill>
                  <a:prstClr val="black"/>
                </a:solidFill>
              </a:rPr>
              <a:t>u, </a:t>
            </a:r>
            <a:r>
              <a:rPr lang="en-US" sz="2000" b="1" dirty="0" err="1">
                <a:solidFill>
                  <a:prstClr val="black"/>
                </a:solidFill>
              </a:rPr>
              <a:t>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ponizno</a:t>
            </a:r>
            <a:r>
              <a:rPr lang="hr-HR" sz="2000" b="1" dirty="0">
                <a:solidFill>
                  <a:prstClr val="black"/>
                </a:solidFill>
              </a:rPr>
              <a:t>šću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činite jedan</a:t>
            </a:r>
            <a:r>
              <a:rPr lang="en-US" sz="2000" b="1" dirty="0">
                <a:solidFill>
                  <a:prstClr val="black"/>
                </a:solidFill>
              </a:rPr>
              <a:t> drug</a:t>
            </a:r>
            <a:r>
              <a:rPr lang="hr-HR" sz="2000" b="1" dirty="0">
                <a:solidFill>
                  <a:prstClr val="black"/>
                </a:solidFill>
              </a:rPr>
              <a:t>oga većim od sebe.</a:t>
            </a:r>
            <a:r>
              <a:rPr lang="en-US" sz="2000" b="1" dirty="0">
                <a:solidFill>
                  <a:prstClr val="black"/>
                </a:solidFill>
              </a:rPr>
              <a:t> Ne</a:t>
            </a:r>
            <a:r>
              <a:rPr lang="hr-HR" sz="2000" b="1" dirty="0">
                <a:solidFill>
                  <a:prstClr val="black"/>
                </a:solidFill>
              </a:rPr>
              <a:t> gledajte svaki za svoje nego i za drugoga.</a:t>
            </a:r>
            <a:r>
              <a:rPr lang="en-US" sz="2000" b="1" dirty="0">
                <a:solidFill>
                  <a:prstClr val="black"/>
                </a:solidFill>
              </a:rPr>
              <a:t>" (Fil</a:t>
            </a:r>
            <a:r>
              <a:rPr lang="hr-HR" sz="2000" b="1" dirty="0">
                <a:solidFill>
                  <a:prstClr val="black"/>
                </a:solidFill>
              </a:rPr>
              <a:t>ib</a:t>
            </a:r>
            <a:r>
              <a:rPr lang="en-US" sz="2000" b="1" dirty="0">
                <a:solidFill>
                  <a:prstClr val="black"/>
                </a:solidFill>
              </a:rPr>
              <a:t>.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3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hr-HR" sz="1700" b="1" dirty="0">
                <a:latin typeface="Comic Sans MS" panose="030F0702030302020204" pitchFamily="66" charset="0"/>
              </a:rPr>
              <a:t>Slavim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t</a:t>
            </a:r>
            <a:r>
              <a:rPr lang="en-US" sz="1700" b="1" dirty="0">
                <a:latin typeface="Comic Sans MS" panose="030F0702030302020204" pitchFamily="66" charset="0"/>
              </a:rPr>
              <a:t>e, </a:t>
            </a:r>
            <a:r>
              <a:rPr lang="en-US" sz="1700" b="1" dirty="0" err="1">
                <a:latin typeface="Comic Sans MS" panose="030F0702030302020204" pitchFamily="66" charset="0"/>
              </a:rPr>
              <a:t>Gospode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hr-HR" sz="1700" b="1" dirty="0">
                <a:latin typeface="Comic Sans MS" panose="030F0702030302020204" pitchFamily="66" charset="0"/>
              </a:rPr>
              <a:t>od </a:t>
            </a:r>
            <a:r>
              <a:rPr lang="en-US" sz="1700" b="1" dirty="0" err="1">
                <a:latin typeface="Comic Sans MS" panose="030F0702030302020204" pitchFamily="66" charset="0"/>
              </a:rPr>
              <a:t>sv</a:t>
            </a:r>
            <a:r>
              <a:rPr lang="hr-HR" sz="1700" b="1" dirty="0">
                <a:latin typeface="Comic Sans MS" panose="030F0702030302020204" pitchFamily="66" charset="0"/>
              </a:rPr>
              <a:t>ega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src</a:t>
            </a:r>
            <a:r>
              <a:rPr lang="hr-HR" sz="1700" b="1" dirty="0">
                <a:latin typeface="Comic Sans MS" panose="030F0702030302020204" pitchFamily="66" charset="0"/>
              </a:rPr>
              <a:t>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svoj</a:t>
            </a:r>
            <a:r>
              <a:rPr lang="hr-HR" sz="1700" b="1" dirty="0">
                <a:latin typeface="Comic Sans MS" panose="030F0702030302020204" pitchFamily="66" charset="0"/>
              </a:rPr>
              <a:t>ega,</a:t>
            </a:r>
            <a:r>
              <a:rPr lang="en-US" sz="1700" b="1" dirty="0">
                <a:latin typeface="Comic Sans MS" panose="030F0702030302020204" pitchFamily="66" charset="0"/>
              </a:rPr>
              <a:t> 
pred "</a:t>
            </a:r>
            <a:r>
              <a:rPr lang="en-US" sz="1700" b="1" dirty="0" err="1">
                <a:latin typeface="Comic Sans MS" panose="030F0702030302020204" pitchFamily="66" charset="0"/>
              </a:rPr>
              <a:t>bogovima</a:t>
            </a:r>
            <a:r>
              <a:rPr lang="en-US" sz="1700" b="1" dirty="0">
                <a:latin typeface="Comic Sans MS" panose="030F0702030302020204" pitchFamily="66" charset="0"/>
              </a:rPr>
              <a:t>" p</a:t>
            </a:r>
            <a:r>
              <a:rPr lang="hr-HR" sz="1700" b="1" dirty="0">
                <a:latin typeface="Comic Sans MS" panose="030F0702030302020204" pitchFamily="66" charset="0"/>
              </a:rPr>
              <a:t>je</a:t>
            </a:r>
            <a:r>
              <a:rPr lang="en-US" sz="1700" b="1" dirty="0" err="1">
                <a:latin typeface="Comic Sans MS" panose="030F0702030302020204" pitchFamily="66" charset="0"/>
              </a:rPr>
              <a:t>vam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tebi</a:t>
            </a:r>
            <a:r>
              <a:rPr lang="en-US" sz="1700" b="1" dirty="0">
                <a:latin typeface="Comic Sans MS" panose="030F0702030302020204" pitchFamily="66" charset="0"/>
              </a:rPr>
              <a:t>.
</a:t>
            </a:r>
            <a:r>
              <a:rPr lang="en-US" sz="1700" b="1" dirty="0" err="1">
                <a:latin typeface="Comic Sans MS" panose="030F0702030302020204" pitchFamily="66" charset="0"/>
              </a:rPr>
              <a:t>Pokl</a:t>
            </a:r>
            <a:r>
              <a:rPr lang="hr-HR" sz="1700" b="1" dirty="0">
                <a:latin typeface="Comic Sans MS" panose="030F0702030302020204" pitchFamily="66" charset="0"/>
              </a:rPr>
              <a:t>anjam </a:t>
            </a:r>
            <a:r>
              <a:rPr lang="en-US" sz="1700" b="1" dirty="0">
                <a:latin typeface="Comic Sans MS" panose="030F0702030302020204" pitchFamily="66" charset="0"/>
              </a:rPr>
              <a:t>se pre</a:t>
            </a:r>
            <a:r>
              <a:rPr lang="hr-HR" sz="1700" b="1" dirty="0">
                <a:latin typeface="Comic Sans MS" panose="030F0702030302020204" pitchFamily="66" charset="0"/>
              </a:rPr>
              <a:t>d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svetom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crkvom tvojom,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en-US" sz="1700" b="1" dirty="0" err="1">
                <a:latin typeface="Comic Sans MS" panose="030F0702030302020204" pitchFamily="66" charset="0"/>
              </a:rPr>
              <a:t>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slavim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ime </a:t>
            </a:r>
            <a:r>
              <a:rPr lang="en-US" sz="1700" b="1" dirty="0" err="1">
                <a:latin typeface="Comic Sans MS" panose="030F0702030302020204" pitchFamily="66" charset="0"/>
              </a:rPr>
              <a:t>tvoje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za dobrotu </a:t>
            </a:r>
            <a:r>
              <a:rPr lang="en-US" sz="1700" b="1" dirty="0" err="1">
                <a:latin typeface="Comic Sans MS" panose="030F0702030302020204" pitchFamily="66" charset="0"/>
              </a:rPr>
              <a:t>tvoju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i za istinu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tvoj</a:t>
            </a:r>
            <a:r>
              <a:rPr lang="hr-HR" sz="1700" b="1" dirty="0">
                <a:latin typeface="Comic Sans MS" panose="030F0702030302020204" pitchFamily="66" charset="0"/>
              </a:rPr>
              <a:t>u</a:t>
            </a:r>
            <a:r>
              <a:rPr lang="en-US" sz="1700" b="1" dirty="0">
                <a:latin typeface="Comic Sans MS" panose="030F0702030302020204" pitchFamily="66" charset="0"/>
              </a:rPr>
              <a:t>,
</a:t>
            </a:r>
            <a:r>
              <a:rPr lang="en-US" sz="1700" b="1" dirty="0" err="1">
                <a:latin typeface="Comic Sans MS" panose="030F0702030302020204" pitchFamily="66" charset="0"/>
              </a:rPr>
              <a:t>jer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po svakom imenu svom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podigao reć svoju.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U dan u koji za</a:t>
            </a:r>
            <a:r>
              <a:rPr lang="en-US" sz="1700" b="1" dirty="0" err="1">
                <a:latin typeface="Comic Sans MS" panose="030F0702030302020204" pitchFamily="66" charset="0"/>
              </a:rPr>
              <a:t>zva</a:t>
            </a:r>
            <a:r>
              <a:rPr lang="hr-HR" sz="1700" b="1" dirty="0">
                <a:latin typeface="Comic Sans MS" panose="030F0702030302020204" pitchFamily="66" charset="0"/>
              </a:rPr>
              <a:t>h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latin typeface="Comic Sans MS" panose="030F0702030302020204" pitchFamily="66" charset="0"/>
              </a:rPr>
              <a:t>ti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si</a:t>
            </a:r>
            <a:r>
              <a:rPr lang="en-US" sz="1700" b="1" dirty="0">
                <a:latin typeface="Comic Sans MS" panose="030F0702030302020204" pitchFamily="66" charset="0"/>
              </a:rPr>
              <a:t> m</a:t>
            </a:r>
            <a:r>
              <a:rPr lang="hr-HR" sz="1700" b="1" dirty="0">
                <a:latin typeface="Comic Sans MS" panose="030F0702030302020204" pitchFamily="66" charset="0"/>
              </a:rPr>
              <a:t>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uslišio, 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dunuo slobodu u dušu moju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                     </a:t>
            </a:r>
            <a:r>
              <a:rPr lang="hr-HR" sz="1700" b="1" dirty="0">
                <a:latin typeface="Comic Sans MS" panose="030F0702030302020204" pitchFamily="66" charset="0"/>
              </a:rPr>
              <a:t>Slaviće te Gospode svi narodi</a:t>
            </a:r>
            <a:r>
              <a:rPr lang="en-US" sz="1700" b="1" dirty="0">
                <a:latin typeface="Comic Sans MS" panose="030F0702030302020204" pitchFamily="66" charset="0"/>
              </a:rPr>
              <a:t>,</a:t>
            </a:r>
            <a:r>
              <a:rPr lang="hr-HR" sz="1700" b="1" dirty="0">
                <a:latin typeface="Comic Sans MS" panose="030F0702030302020204" pitchFamily="66" charset="0"/>
              </a:rPr>
              <a:t> svi carevi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zemaljski, </a:t>
            </a:r>
            <a:r>
              <a:rPr lang="en-US" sz="1700" b="1" dirty="0" err="1">
                <a:latin typeface="Comic Sans MS" panose="030F0702030302020204" pitchFamily="66" charset="0"/>
              </a:rPr>
              <a:t>kad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čuju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reči usta tvojih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   </a:t>
            </a:r>
            <a:r>
              <a:rPr lang="hr-HR" sz="1700" b="1" dirty="0">
                <a:latin typeface="Comic Sans MS" panose="030F0702030302020204" pitchFamily="66" charset="0"/>
              </a:rPr>
              <a:t>I pevaće putove Gospodnje, je je </a:t>
            </a:r>
            <a:r>
              <a:rPr lang="en-US" sz="1700" b="1" dirty="0">
                <a:latin typeface="Comic Sans MS" panose="030F0702030302020204" pitchFamily="66" charset="0"/>
              </a:rPr>
              <a:t>,
</a:t>
            </a:r>
            <a:r>
              <a:rPr lang="hr-HR" sz="1700" b="1" dirty="0">
                <a:latin typeface="Comic Sans MS" panose="030F0702030302020204" pitchFamily="66" charset="0"/>
              </a:rPr>
              <a:t>velika </a:t>
            </a:r>
            <a:r>
              <a:rPr lang="en-US" sz="1700" b="1" dirty="0" err="1">
                <a:latin typeface="Comic Sans MS" panose="030F0702030302020204" pitchFamily="66" charset="0"/>
              </a:rPr>
              <a:t>slava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Gospodnj</a:t>
            </a:r>
            <a:r>
              <a:rPr lang="hr-HR" sz="1700" b="1" dirty="0">
                <a:latin typeface="Comic Sans MS" panose="030F0702030302020204" pitchFamily="66" charset="0"/>
              </a:rPr>
              <a:t>a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</a:t>
            </a:r>
            <a:r>
              <a:rPr lang="hr-HR" sz="1700" b="1" dirty="0">
                <a:latin typeface="Comic Sans MS" panose="030F0702030302020204" pitchFamily="66" charset="0"/>
              </a:rPr>
              <a:t>Jer je visok Gospod i vidi niskoga</a:t>
            </a:r>
            <a:r>
              <a:rPr lang="en-US" sz="1700" b="1" dirty="0">
                <a:latin typeface="Comic Sans MS" panose="030F0702030302020204" pitchFamily="66" charset="0"/>
              </a:rPr>
              <a:t>;
</a:t>
            </a:r>
            <a:r>
              <a:rPr lang="en-US" sz="1700" b="1" dirty="0" err="1">
                <a:latin typeface="Comic Sans MS" panose="030F0702030302020204" pitchFamily="66" charset="0"/>
              </a:rPr>
              <a:t>i</a:t>
            </a:r>
            <a:r>
              <a:rPr lang="hr-HR" sz="1700" b="1" dirty="0">
                <a:latin typeface="Comic Sans MS" panose="030F0702030302020204" pitchFamily="66" charset="0"/>
              </a:rPr>
              <a:t> visokoga izdaleka poznaje</a:t>
            </a:r>
            <a:r>
              <a:rPr lang="en-US" sz="1700" b="1" dirty="0">
                <a:latin typeface="Comic Sans MS" panose="030F0702030302020204" pitchFamily="66" charset="0"/>
              </a:rPr>
              <a:t>.
</a:t>
            </a:r>
            <a:r>
              <a:rPr lang="hr-HR" sz="1700" b="1" dirty="0">
                <a:latin typeface="Comic Sans MS" panose="030F0702030302020204" pitchFamily="66" charset="0"/>
              </a:rPr>
              <a:t>Ako pođem u tuzi, ti ćeš me oživeti, </a:t>
            </a:r>
            <a:r>
              <a:rPr lang="en-US" sz="1700" b="1" dirty="0">
                <a:latin typeface="Comic Sans MS" panose="030F0702030302020204" pitchFamily="66" charset="0"/>
              </a:rPr>
              <a:t>,
</a:t>
            </a:r>
            <a:r>
              <a:rPr lang="hr-HR" sz="1700" b="1" dirty="0">
                <a:latin typeface="Comic Sans MS" panose="030F0702030302020204" pitchFamily="66" charset="0"/>
              </a:rPr>
              <a:t>na zloću neprijatelja mojih</a:t>
            </a:r>
            <a:r>
              <a:rPr lang="en-US" sz="1700" b="1" dirty="0">
                <a:latin typeface="Comic Sans MS" panose="030F0702030302020204" pitchFamily="66" charset="0"/>
              </a:rPr>
              <a:t>.                                                                                    </a:t>
            </a:r>
            <a:r>
              <a:rPr lang="en-US" sz="1700" b="1" dirty="0" err="1">
                <a:latin typeface="Comic Sans MS" panose="030F0702030302020204" pitchFamily="66" charset="0"/>
              </a:rPr>
              <a:t>Pruž</a:t>
            </a:r>
            <a:r>
              <a:rPr lang="hr-HR" sz="1700" b="1" dirty="0">
                <a:latin typeface="Comic Sans MS" panose="030F0702030302020204" pitchFamily="66" charset="0"/>
              </a:rPr>
              <a:t>ićeš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ruku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svoju</a:t>
            </a:r>
            <a:r>
              <a:rPr lang="hr-HR" sz="1700" b="1" dirty="0">
                <a:latin typeface="Comic Sans MS" panose="030F0702030302020204" pitchFamily="66" charset="0"/>
              </a:rPr>
              <a:t> i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zakloniće me </a:t>
            </a:r>
          </a:p>
          <a:p>
            <a:pPr marL="542925" indent="-542925">
              <a:spcBef>
                <a:spcPts val="600"/>
              </a:spcBef>
            </a:pPr>
            <a:r>
              <a:rPr lang="hr-HR" sz="1700" b="1" dirty="0">
                <a:latin typeface="Comic Sans MS" panose="030F0702030302020204" pitchFamily="66" charset="0"/>
              </a:rPr>
              <a:t>desnica tvoja. </a:t>
            </a:r>
            <a:r>
              <a:rPr lang="en-US" sz="1700" b="1" dirty="0">
                <a:latin typeface="Comic Sans MS" panose="030F0702030302020204" pitchFamily="66" charset="0"/>
              </a:rPr>
              <a:t>
.Gospod </a:t>
            </a:r>
            <a:r>
              <a:rPr lang="en-US" sz="1700" b="1" dirty="0" err="1">
                <a:latin typeface="Comic Sans MS" panose="030F0702030302020204" pitchFamily="66" charset="0"/>
              </a:rPr>
              <a:t>će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svrtši</a:t>
            </a:r>
            <a:r>
              <a:rPr lang="en-US" sz="1700" b="1" dirty="0" err="1">
                <a:latin typeface="Comic Sans MS" panose="030F0702030302020204" pitchFamily="66" charset="0"/>
              </a:rPr>
              <a:t>ti</a:t>
            </a:r>
            <a:r>
              <a:rPr lang="hr-HR" sz="1700" b="1" dirty="0">
                <a:latin typeface="Comic Sans MS" panose="030F0702030302020204" pitchFamily="66" charset="0"/>
              </a:rPr>
              <a:t> za mene.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en-US" sz="1700" b="1" dirty="0" err="1">
                <a:latin typeface="Comic Sans MS" panose="030F0702030302020204" pitchFamily="66" charset="0"/>
              </a:rPr>
              <a:t>Gospode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  <a:r>
              <a:rPr lang="hr-HR" sz="1700" b="1" dirty="0">
                <a:latin typeface="Comic Sans MS" panose="030F0702030302020204" pitchFamily="66" charset="0"/>
              </a:rPr>
              <a:t>milost je </a:t>
            </a:r>
            <a:r>
              <a:rPr lang="en-US" sz="1700" b="1" dirty="0" err="1">
                <a:latin typeface="Comic Sans MS" panose="030F0702030302020204" pitchFamily="66" charset="0"/>
              </a:rPr>
              <a:t>traje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hr-HR" sz="1700" b="1" dirty="0">
                <a:latin typeface="Comic Sans MS" panose="030F0702030302020204" pitchFamily="66" charset="0"/>
              </a:rPr>
              <a:t>doveka, </a:t>
            </a:r>
            <a:r>
              <a:rPr lang="en-US" sz="1700" b="1" dirty="0">
                <a:latin typeface="Comic Sans MS" panose="030F0702030302020204" pitchFamily="66" charset="0"/>
              </a:rPr>
              <a:t>
</a:t>
            </a:r>
            <a:r>
              <a:rPr lang="hr-HR" sz="1700" b="1" dirty="0">
                <a:latin typeface="Comic Sans MS" panose="030F0702030302020204" pitchFamily="66" charset="0"/>
              </a:rPr>
              <a:t>Dela ruku svojih ne ostavljaj.</a:t>
            </a:r>
            <a:r>
              <a:rPr lang="en-US" sz="1700" b="1" dirty="0">
                <a:latin typeface="Comic Sans MS" panose="030F0702030302020204" pitchFamily="66" charset="0"/>
              </a:rPr>
              <a:t>"</a:t>
            </a:r>
            <a:endParaRPr lang="en" sz="17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138 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717039" y="823232"/>
            <a:ext cx="885952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U </a:t>
            </a:r>
            <a:r>
              <a:rPr lang="en-US" sz="2600" b="1" dirty="0" err="1">
                <a:latin typeface="Constantia" panose="02030602050306030303" pitchFamily="18" charset="0"/>
              </a:rPr>
              <a:t>samoljublju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samouzdizanju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ponosu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postoji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velika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slabost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poniznosti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velika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snaga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Naše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istinsko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dostojanstvo</a:t>
            </a:r>
            <a:r>
              <a:rPr lang="en-US" sz="2600" b="1" dirty="0">
                <a:latin typeface="Constantia" panose="02030602050306030303" pitchFamily="18" charset="0"/>
              </a:rPr>
              <a:t> se ne </a:t>
            </a:r>
            <a:r>
              <a:rPr lang="en-US" sz="2600" b="1" dirty="0" err="1">
                <a:latin typeface="Constantia" panose="02030602050306030303" pitchFamily="18" charset="0"/>
              </a:rPr>
              <a:t>održava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mislimo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najviše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sebi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već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kada</a:t>
            </a:r>
            <a:r>
              <a:rPr lang="en-US" sz="2600" b="1" dirty="0">
                <a:latin typeface="Constantia" panose="02030602050306030303" pitchFamily="18" charset="0"/>
              </a:rPr>
              <a:t> je Bog u </a:t>
            </a:r>
            <a:r>
              <a:rPr lang="en-US" sz="2600" b="1" dirty="0" err="1">
                <a:latin typeface="Constantia" panose="02030602050306030303" pitchFamily="18" charset="0"/>
              </a:rPr>
              <a:t>svim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mislima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srca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sjajna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ljubavlju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prema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našem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Spasitelju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ljubavlju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prema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našim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bližnjima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Jednostavnost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karaktera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poniznost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srca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sreću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samoumišljenost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doneti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nezadovoljstvo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žaljenje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stalno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razočarenje</a:t>
            </a:r>
            <a:r>
              <a:rPr lang="en-US" sz="2600" b="1" dirty="0">
                <a:latin typeface="Constantia" panose="02030602050306030303" pitchFamily="18" charset="0"/>
              </a:rPr>
              <a:t>. To je </a:t>
            </a:r>
            <a:r>
              <a:rPr lang="en-US" sz="2600" b="1" dirty="0" err="1">
                <a:latin typeface="Constantia" panose="02030602050306030303" pitchFamily="18" charset="0"/>
              </a:rPr>
              <a:t>učenje</a:t>
            </a:r>
            <a:r>
              <a:rPr lang="en-US" sz="2600" b="1" dirty="0">
                <a:latin typeface="Constantia" panose="02030602050306030303" pitchFamily="18" charset="0"/>
              </a:rPr>
              <a:t> da </a:t>
            </a:r>
            <a:r>
              <a:rPr lang="en-US" sz="2600" b="1" dirty="0" err="1">
                <a:latin typeface="Constantia" panose="02030602050306030303" pitchFamily="18" charset="0"/>
              </a:rPr>
              <a:t>mislimo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manje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sebi</a:t>
            </a:r>
            <a:r>
              <a:rPr lang="en-US" sz="2600" b="1" dirty="0">
                <a:latin typeface="Constantia" panose="02030602050306030303" pitchFamily="18" charset="0"/>
              </a:rPr>
              <a:t>, a </a:t>
            </a:r>
            <a:r>
              <a:rPr lang="en-US" sz="2600" b="1" dirty="0" err="1">
                <a:latin typeface="Constantia" panose="02030602050306030303" pitchFamily="18" charset="0"/>
              </a:rPr>
              <a:t>više</a:t>
            </a:r>
            <a:r>
              <a:rPr lang="en-US" sz="2600" b="1" dirty="0">
                <a:latin typeface="Constantia" panose="02030602050306030303" pitchFamily="18" charset="0"/>
              </a:rPr>
              <a:t> o tome da </a:t>
            </a:r>
            <a:r>
              <a:rPr lang="en-US" sz="2600" b="1" dirty="0" err="1">
                <a:latin typeface="Constantia" panose="02030602050306030303" pitchFamily="18" charset="0"/>
              </a:rPr>
              <a:t>druge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usrećimo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što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doneti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božansku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snagu</a:t>
            </a:r>
            <a:r>
              <a:rPr lang="hr-HR" sz="2600" b="1" dirty="0">
                <a:latin typeface="Constantia" panose="02030602050306030303" pitchFamily="18" charset="0"/>
              </a:rPr>
              <a:t>.</a:t>
            </a:r>
            <a:r>
              <a:rPr lang="en-US" sz="2600" b="1" dirty="0">
                <a:latin typeface="Constantia" panose="02030602050306030303" pitchFamily="18" charset="0"/>
              </a:rPr>
              <a:t>"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5017514" y="5960741"/>
            <a:ext cx="571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len G. Vajt, </a:t>
            </a:r>
            <a:r>
              <a:rPr lang="hr-HR" sz="1600" i="1" dirty="0"/>
              <a:t>Svedočanstva za Crkvu</a:t>
            </a:r>
            <a:r>
              <a:rPr lang="en" sz="1600" b="1" dirty="0"/>
              <a:t>, vol. 3, </a:t>
            </a:r>
            <a:r>
              <a:rPr lang="hr-HR" sz="1600" b="1" dirty="0"/>
              <a:t>str</a:t>
            </a:r>
            <a:r>
              <a:rPr lang="en" sz="1600" b="1" dirty="0"/>
              <a:t>. 476</a:t>
            </a:r>
            <a:r>
              <a:rPr lang="hr-HR" sz="1600" b="1" dirty="0"/>
              <a:t>. original.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-121920" y="538481"/>
            <a:ext cx="316039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hr-HR" sz="28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 domaćinu reče: ‘Kad priređuješ  ručak ili večeru, ne pozivaj prijatelje, ni braću, ni rodbinu, ni bogate susede, jer bi oni mogli da pozovu tebe i tako ti vrate.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Luk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hr-HR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767454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Šta je vredno kod mene? Na to pitanje  teško je odgovoriti.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11709"/>
            <a:ext cx="6892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Šta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ne </a:t>
            </a:r>
            <a:r>
              <a:rPr lang="en-US" sz="2000" b="1" dirty="0" err="1"/>
              <a:t>kažem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mi </a:t>
            </a:r>
            <a:r>
              <a:rPr lang="en-US" sz="2000" b="1" dirty="0" err="1"/>
              <a:t>nedostaje</a:t>
            </a:r>
            <a:r>
              <a:rPr lang="en-US" sz="2000" b="1" dirty="0"/>
              <a:t> </a:t>
            </a:r>
            <a:r>
              <a:rPr lang="en-US" sz="2000" b="1" dirty="0" err="1"/>
              <a:t>samopoštovanje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Ako ne </a:t>
            </a:r>
            <a:r>
              <a:rPr lang="en-US" sz="2000" b="1" dirty="0" err="1"/>
              <a:t>kažem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(</a:t>
            </a:r>
            <a:r>
              <a:rPr lang="en-US" sz="2000" b="1" dirty="0" err="1"/>
              <a:t>skroman</a:t>
            </a:r>
            <a:r>
              <a:rPr lang="en-US" sz="2000" b="1" dirty="0"/>
              <a:t> </a:t>
            </a:r>
            <a:r>
              <a:rPr lang="en-US" sz="2000" b="1" dirty="0" err="1"/>
              <a:t>stav</a:t>
            </a:r>
            <a:r>
              <a:rPr lang="en-US" sz="2000" b="1" dirty="0"/>
              <a:t>), </a:t>
            </a:r>
            <a:r>
              <a:rPr lang="en-US" sz="2000" b="1" dirty="0" err="1"/>
              <a:t>priznajem</a:t>
            </a:r>
            <a:r>
              <a:rPr lang="en-US" sz="2000" b="1" dirty="0"/>
              <a:t> da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jesam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imam </a:t>
            </a:r>
            <a:r>
              <a:rPr lang="en-US" sz="2000" b="1" dirty="0" err="1"/>
              <a:t>dolazi</a:t>
            </a:r>
            <a:r>
              <a:rPr lang="en-US" sz="2000" b="1" dirty="0"/>
              <a:t> od Boga.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Šta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kažem</a:t>
            </a:r>
            <a:r>
              <a:rPr lang="en-US" sz="2000" b="1" dirty="0"/>
              <a:t> </a:t>
            </a:r>
            <a:r>
              <a:rPr lang="en-US" sz="2000" b="1" dirty="0" err="1"/>
              <a:t>mnogo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me Bog </a:t>
            </a:r>
            <a:r>
              <a:rPr lang="en-US" sz="2000" b="1" dirty="0" err="1"/>
              <a:t>smatra</a:t>
            </a:r>
            <a:r>
              <a:rPr lang="en-US" sz="2000" b="1" dirty="0"/>
              <a:t>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sinom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702293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Ako kažem mnogo (ponosna pozicija), priznajem da sam sve što jesam i što sam postigao, postigao sam.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87439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PRIMERI PONOSA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  <a:endParaRPr lang="en" sz="54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 bi pokaran za svoje bezakonje, skot nemi progocorivši glasom čovečjim zabrani bezakonje prorokovo.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</a:t>
            </a:r>
            <a:r>
              <a:rPr lang="hr-HR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ovanova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83213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Ako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ponosu</a:t>
            </a:r>
            <a:r>
              <a:rPr lang="en-US" sz="2000" b="1" dirty="0"/>
              <a:t>,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govoriti</a:t>
            </a:r>
            <a:r>
              <a:rPr lang="en-US" sz="2000" b="1" dirty="0"/>
              <a:t> o </a:t>
            </a:r>
            <a:r>
              <a:rPr lang="en-US" sz="2000" b="1" dirty="0" err="1"/>
              <a:t>onome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koga</a:t>
            </a:r>
            <a:r>
              <a:rPr lang="en-US" sz="2000" b="1" dirty="0"/>
              <a:t> se to </a:t>
            </a:r>
            <a:r>
              <a:rPr lang="en-US" sz="2000" b="1" dirty="0" err="1"/>
              <a:t>osećanje</a:t>
            </a:r>
            <a:r>
              <a:rPr lang="en-US" sz="2000" b="1" dirty="0"/>
              <a:t> </a:t>
            </a:r>
            <a:r>
              <a:rPr lang="en-US" sz="2000" b="1" dirty="0" err="1"/>
              <a:t>prvi</a:t>
            </a:r>
            <a:r>
              <a:rPr lang="en-US" sz="2000" b="1" dirty="0"/>
              <a:t> put </a:t>
            </a:r>
            <a:r>
              <a:rPr lang="en-US" sz="2000" b="1" dirty="0" err="1"/>
              <a:t>pojavilo</a:t>
            </a:r>
            <a:r>
              <a:rPr lang="hr-HR" sz="2000" b="1" dirty="0"/>
              <a:t>, moramo govoriti o </a:t>
            </a:r>
            <a:r>
              <a:rPr lang="en-US" sz="2000" b="1" dirty="0"/>
              <a:t> </a:t>
            </a:r>
            <a:r>
              <a:rPr lang="en-US" sz="2000" b="1" dirty="0" err="1"/>
              <a:t>Luciferu</a:t>
            </a:r>
            <a:r>
              <a:rPr lang="en-US" sz="2000" b="1" dirty="0"/>
              <a:t>. </a:t>
            </a:r>
            <a:r>
              <a:rPr lang="en-US" sz="2000" b="1" dirty="0" err="1"/>
              <a:t>Odlučio</a:t>
            </a:r>
            <a:r>
              <a:rPr lang="en-US" sz="2000" b="1" dirty="0"/>
              <a:t> je da ne </a:t>
            </a:r>
            <a:r>
              <a:rPr lang="en-US" sz="2000" b="1" dirty="0" err="1"/>
              <a:t>bude</a:t>
            </a:r>
            <a:r>
              <a:rPr lang="en-US" sz="2000" b="1" dirty="0"/>
              <a:t> </a:t>
            </a:r>
            <a:r>
              <a:rPr lang="en-US" sz="2000" b="1" dirty="0" err="1"/>
              <a:t>zadovoljan</a:t>
            </a:r>
            <a:r>
              <a:rPr lang="en-US" sz="2000" b="1" dirty="0"/>
              <a:t>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položajem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je </a:t>
            </a:r>
            <a:r>
              <a:rPr lang="en-US" sz="2000" b="1" dirty="0" err="1"/>
              <a:t>želeo</a:t>
            </a:r>
            <a:r>
              <a:rPr lang="en-US" sz="2000" b="1" dirty="0"/>
              <a:t> da se </a:t>
            </a:r>
            <a:r>
              <a:rPr lang="en-US" sz="2000" b="1" dirty="0" err="1"/>
              <a:t>popne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viši</a:t>
            </a:r>
            <a:r>
              <a:rPr lang="en-US" sz="2000" b="1" dirty="0"/>
              <a:t>. </a:t>
            </a:r>
            <a:r>
              <a:rPr lang="en-US" sz="2000" b="1" dirty="0" err="1"/>
              <a:t>Vremenom</a:t>
            </a:r>
            <a:r>
              <a:rPr lang="en-US" sz="2000" b="1" dirty="0"/>
              <a:t>, on je </a:t>
            </a:r>
            <a:r>
              <a:rPr lang="en-US" sz="2000" b="1" dirty="0" err="1"/>
              <a:t>želeo</a:t>
            </a:r>
            <a:r>
              <a:rPr lang="en-US" sz="2000" b="1" dirty="0"/>
              <a:t> da </a:t>
            </a:r>
            <a:r>
              <a:rPr lang="en-US" sz="2000" b="1" dirty="0" err="1"/>
              <a:t>bude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uzvišen</a:t>
            </a:r>
            <a:r>
              <a:rPr lang="en-US" sz="2000" b="1" dirty="0"/>
              <a:t> da je </a:t>
            </a:r>
            <a:r>
              <a:rPr lang="en-US" sz="2000" b="1" dirty="0" err="1"/>
              <a:t>čeznuo</a:t>
            </a:r>
            <a:r>
              <a:rPr lang="en-US" sz="2000" b="1" dirty="0"/>
              <a:t> da </a:t>
            </a:r>
            <a:r>
              <a:rPr lang="en-US" sz="2000" b="1" dirty="0" err="1"/>
              <a:t>zauzme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presto </a:t>
            </a:r>
            <a:r>
              <a:rPr lang="en-US" sz="2000" b="1" dirty="0" err="1"/>
              <a:t>Božji</a:t>
            </a:r>
            <a:r>
              <a:rPr lang="en-US" sz="2000" b="1" dirty="0"/>
              <a:t> (Isaija 14</a:t>
            </a:r>
            <a:r>
              <a:rPr lang="hr-HR" sz="2000" b="1" dirty="0"/>
              <a:t>,</a:t>
            </a:r>
            <a:r>
              <a:rPr lang="en-US" sz="2000" b="1" dirty="0"/>
              <a:t>12-14).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8560" y="1639552"/>
            <a:ext cx="3245189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Međutim,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svaka</a:t>
            </a:r>
            <a:r>
              <a:rPr lang="en-US" sz="2000" b="1" dirty="0"/>
              <a:t> </a:t>
            </a:r>
            <a:r>
              <a:rPr lang="en-US" sz="2000" b="1" dirty="0" err="1"/>
              <a:t>težnja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 </a:t>
            </a:r>
            <a:r>
              <a:rPr lang="en-US" sz="2000" b="1" dirty="0" err="1"/>
              <a:t>Zadovoljstvo</a:t>
            </a:r>
            <a:r>
              <a:rPr lang="en-US" sz="2000" b="1" dirty="0"/>
              <a:t> </a:t>
            </a:r>
            <a:r>
              <a:rPr lang="en-US" sz="2000" b="1" dirty="0" err="1"/>
              <a:t>proizilazi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uspeha</a:t>
            </a:r>
            <a:r>
              <a:rPr lang="en-US" sz="2000" b="1" dirty="0"/>
              <a:t> </a:t>
            </a:r>
            <a:r>
              <a:rPr lang="en-US" sz="2000" b="1" dirty="0" err="1"/>
              <a:t>deteta</a:t>
            </a:r>
            <a:r>
              <a:rPr lang="en-US" sz="2000" b="1" dirty="0"/>
              <a:t>,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ličn</a:t>
            </a:r>
            <a:r>
              <a:rPr lang="hr-HR" sz="2000" b="1" dirty="0"/>
              <a:t>e</a:t>
            </a:r>
            <a:r>
              <a:rPr lang="en-US" sz="2000" b="1" dirty="0"/>
              <a:t> </a:t>
            </a:r>
            <a:r>
              <a:rPr lang="en-US" sz="2000" b="1" dirty="0" err="1"/>
              <a:t>ambicij</a:t>
            </a:r>
            <a:r>
              <a:rPr lang="hr-HR" sz="2000" b="1" dirty="0"/>
              <a:t>e</a:t>
            </a:r>
            <a:r>
              <a:rPr lang="en-US" sz="2000" b="1" dirty="0"/>
              <a:t>, </a:t>
            </a:r>
            <a:r>
              <a:rPr lang="hr-HR" sz="2000" b="1" dirty="0"/>
              <a:t>i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nužno</a:t>
            </a:r>
            <a:r>
              <a:rPr lang="en-US" sz="2000" b="1" dirty="0"/>
              <a:t> </a:t>
            </a:r>
            <a:r>
              <a:rPr lang="en-US" sz="2000" b="1" dirty="0" err="1"/>
              <a:t>nezdrav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0" y="3080812"/>
            <a:ext cx="86372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Mi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nasledili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želju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radimo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sviđa</a:t>
            </a:r>
            <a:r>
              <a:rPr lang="en-US" sz="2000" b="1" dirty="0">
                <a:solidFill>
                  <a:prstClr val="black"/>
                </a:solidFill>
              </a:rPr>
              <a:t>, da </a:t>
            </a:r>
            <a:r>
              <a:rPr lang="en-US" sz="2000" b="1" dirty="0" err="1">
                <a:solidFill>
                  <a:prstClr val="black"/>
                </a:solidFill>
              </a:rPr>
              <a:t>posedujemo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želimo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hr-HR" sz="2000" b="1" dirty="0">
                <a:solidFill>
                  <a:prstClr val="black"/>
                </a:solidFill>
              </a:rPr>
              <a:t>ostvari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pozicije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omoguć</a:t>
            </a:r>
            <a:r>
              <a:rPr lang="hr-HR" sz="2000" b="1" dirty="0">
                <a:solidFill>
                  <a:prstClr val="black"/>
                </a:solidFill>
              </a:rPr>
              <a:t>u</a:t>
            </a:r>
            <a:r>
              <a:rPr lang="en-US" sz="2000" b="1" dirty="0" err="1">
                <a:solidFill>
                  <a:prstClr val="black"/>
                </a:solidFill>
              </a:rPr>
              <a:t>ju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steknemo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slavu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bogatstvo</a:t>
            </a:r>
            <a:r>
              <a:rPr lang="en-US" sz="2000" b="1" dirty="0">
                <a:solidFill>
                  <a:prstClr val="black"/>
                </a:solidFill>
              </a:rPr>
              <a:t>. To je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nudi</a:t>
            </a:r>
            <a:r>
              <a:rPr lang="en-US" sz="2000" b="1" dirty="0">
                <a:solidFill>
                  <a:prstClr val="black"/>
                </a:solidFill>
              </a:rPr>
              <a:t>! (1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Jovan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Važno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zapamtiti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naša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imovina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veštine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dostignuća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određuju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vrednost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Ponos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sastoji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neda</a:t>
            </a:r>
            <a:r>
              <a:rPr lang="hr-HR" sz="2000" b="1" dirty="0">
                <a:solidFill>
                  <a:prstClr val="black"/>
                </a:solidFill>
              </a:rPr>
              <a:t>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slave </a:t>
            </a:r>
            <a:r>
              <a:rPr lang="en-US" sz="2000" b="1" dirty="0" err="1">
                <a:solidFill>
                  <a:prstClr val="black"/>
                </a:solidFill>
              </a:rPr>
              <a:t>Bogu</a:t>
            </a:r>
            <a:r>
              <a:rPr lang="en-US" sz="2000" b="1" dirty="0">
                <a:solidFill>
                  <a:prstClr val="black"/>
                </a:solidFill>
              </a:rPr>
              <a:t> za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On </a:t>
            </a:r>
            <a:r>
              <a:rPr lang="en-US" sz="2000" b="1" dirty="0" err="1">
                <a:solidFill>
                  <a:prstClr val="black"/>
                </a:solidFill>
              </a:rPr>
              <a:t>radi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našim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životima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ISUSOVI UČENICI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Jednom dođe do prepirke među njima oko toga ko je od njih najveći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</a:t>
            </a:r>
            <a:r>
              <a:rPr lang="hr-HR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</a:t>
            </a:r>
            <a:r>
              <a:rPr lang="hr-HR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proveli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od tri </a:t>
            </a:r>
            <a:r>
              <a:rPr lang="en-US" sz="2000" b="1" dirty="0" err="1"/>
              <a:t>godine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Isusom</a:t>
            </a:r>
            <a:r>
              <a:rPr lang="en-US" sz="2000" b="1" dirty="0"/>
              <a:t>. On</a:t>
            </a:r>
            <a:r>
              <a:rPr lang="hr-HR" sz="2000" b="1" dirty="0"/>
              <a:t> im </a:t>
            </a:r>
            <a:r>
              <a:rPr lang="en-US" sz="2000" b="1" dirty="0"/>
              <a:t> je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oprao</a:t>
            </a:r>
            <a:r>
              <a:rPr lang="en-US" sz="2000" b="1" dirty="0"/>
              <a:t> </a:t>
            </a:r>
            <a:r>
              <a:rPr lang="en-US" sz="2000" b="1" dirty="0" err="1"/>
              <a:t>noge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gov</a:t>
            </a:r>
            <a:r>
              <a:rPr lang="en-US" sz="2000" b="1" dirty="0"/>
              <a:t>o</a:t>
            </a:r>
            <a:r>
              <a:rPr lang="hr-HR" sz="2000" b="1" dirty="0"/>
              <a:t>rio</a:t>
            </a:r>
            <a:r>
              <a:rPr lang="en-US" sz="2000" b="1" dirty="0"/>
              <a:t> o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krvi</a:t>
            </a:r>
            <a:r>
              <a:rPr lang="en-US" sz="2000" b="1" dirty="0"/>
              <a:t> </a:t>
            </a:r>
            <a:r>
              <a:rPr lang="en-US" sz="2000" b="1" dirty="0" err="1"/>
              <a:t>prolivenoj</a:t>
            </a:r>
            <a:r>
              <a:rPr lang="en-US" sz="2000" b="1" dirty="0"/>
              <a:t> za </a:t>
            </a:r>
            <a:r>
              <a:rPr lang="en-US" sz="2000" b="1" dirty="0" err="1"/>
              <a:t>sve</a:t>
            </a:r>
            <a:r>
              <a:rPr lang="en-US" sz="2000" b="1" dirty="0"/>
              <a:t>. Pa </a:t>
            </a:r>
            <a:r>
              <a:rPr lang="en-US" sz="2000" b="1" dirty="0" err="1"/>
              <a:t>ipak</a:t>
            </a:r>
            <a:r>
              <a:rPr lang="en-US" sz="2000" b="1" dirty="0"/>
              <a:t>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večerali</a:t>
            </a:r>
            <a:r>
              <a:rPr lang="en-US" sz="2000" b="1" dirty="0"/>
              <a:t>, </a:t>
            </a: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razgovor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</a:t>
            </a:r>
            <a:r>
              <a:rPr lang="en-US" sz="2000" b="1" dirty="0" err="1"/>
              <a:t>nikakve</a:t>
            </a:r>
            <a:r>
              <a:rPr lang="en-US" sz="2000" b="1" dirty="0"/>
              <a:t> </a:t>
            </a:r>
            <a:r>
              <a:rPr lang="en-US" sz="2000" b="1" dirty="0" err="1"/>
              <a:t>veze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svim</a:t>
            </a:r>
            <a:r>
              <a:rPr lang="en-US" sz="2000" b="1" dirty="0"/>
              <a:t> </a:t>
            </a:r>
            <a:r>
              <a:rPr lang="en-US" sz="2000" b="1" dirty="0" err="1"/>
              <a:t>ovim</a:t>
            </a:r>
            <a:r>
              <a:rPr lang="hr-HR" sz="2000" b="1" dirty="0"/>
              <a:t>, već: </a:t>
            </a:r>
            <a:r>
              <a:rPr lang="en-US" sz="2000" b="1" dirty="0"/>
              <a:t> ko je od </a:t>
            </a:r>
            <a:r>
              <a:rPr lang="en-US" sz="2000" b="1" dirty="0" err="1"/>
              <a:t>njih</a:t>
            </a:r>
            <a:r>
              <a:rPr lang="en-US" sz="2000" b="1" dirty="0"/>
              <a:t> bio </a:t>
            </a:r>
            <a:r>
              <a:rPr lang="en-US" sz="2000" b="1" dirty="0" err="1"/>
              <a:t>najveći</a:t>
            </a:r>
            <a:r>
              <a:rPr lang="en-US" sz="2000" b="1" dirty="0"/>
              <a:t>? (Luka 22</a:t>
            </a:r>
            <a:r>
              <a:rPr lang="hr-HR" sz="2000" b="1" dirty="0"/>
              <a:t>,</a:t>
            </a:r>
            <a:r>
              <a:rPr lang="en-US" sz="2000" b="1" dirty="0"/>
              <a:t>24).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571191"/>
            <a:ext cx="38222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naveo</a:t>
            </a:r>
            <a:r>
              <a:rPr lang="en-US" sz="2000" b="1" dirty="0"/>
              <a:t> da </a:t>
            </a:r>
            <a:r>
              <a:rPr lang="en-US" sz="2000" b="1" dirty="0" err="1"/>
              <a:t>veruju</a:t>
            </a:r>
            <a:r>
              <a:rPr lang="en-US" sz="2000" b="1" dirty="0"/>
              <a:t> da </a:t>
            </a:r>
            <a:r>
              <a:rPr lang="en-US" sz="2000" b="1" dirty="0" err="1"/>
              <a:t>zaslužuju</a:t>
            </a:r>
            <a:r>
              <a:rPr lang="en-US" sz="2000" b="1" dirty="0"/>
              <a:t> </a:t>
            </a:r>
            <a:r>
              <a:rPr lang="en-US" sz="2000" b="1" dirty="0" err="1"/>
              <a:t>prvo</a:t>
            </a:r>
            <a:r>
              <a:rPr lang="en-US" sz="2000" b="1" dirty="0"/>
              <a:t> mesto. Nisu </a:t>
            </a:r>
            <a:r>
              <a:rPr lang="en-US" sz="2000" b="1" dirty="0" err="1"/>
              <a:t>uspeli</a:t>
            </a:r>
            <a:r>
              <a:rPr lang="en-US" sz="2000" b="1" dirty="0"/>
              <a:t> da </a:t>
            </a:r>
            <a:r>
              <a:rPr lang="en-US" sz="2000" b="1" dirty="0" err="1"/>
              <a:t>shvate</a:t>
            </a:r>
            <a:r>
              <a:rPr lang="en-US" sz="2000" b="1" dirty="0"/>
              <a:t> </a:t>
            </a:r>
            <a:r>
              <a:rPr lang="en-US" sz="2000" b="1" dirty="0" err="1"/>
              <a:t>težinu</a:t>
            </a:r>
            <a:r>
              <a:rPr lang="en-US" sz="2000" b="1" dirty="0"/>
              <a:t> </a:t>
            </a:r>
            <a:r>
              <a:rPr lang="en-US" sz="2000" b="1" dirty="0" err="1"/>
              <a:t>svojih</a:t>
            </a:r>
            <a:r>
              <a:rPr lang="en-US" sz="2000" b="1" dirty="0"/>
              <a:t> </a:t>
            </a:r>
            <a:r>
              <a:rPr lang="en-US" sz="2000" b="1" dirty="0" err="1"/>
              <a:t>osećanja</a:t>
            </a:r>
            <a:r>
              <a:rPr lang="en-US" sz="2000" b="1" dirty="0"/>
              <a:t>. Oni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gurali</a:t>
            </a:r>
            <a:r>
              <a:rPr lang="en-US" sz="2000" b="1" dirty="0"/>
              <a:t> Boga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svojih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je </a:t>
            </a:r>
            <a:r>
              <a:rPr lang="en-US" sz="2000" b="1" dirty="0" err="1"/>
              <a:t>odmah</a:t>
            </a:r>
            <a:r>
              <a:rPr lang="en-US" sz="2000" b="1" dirty="0"/>
              <a:t> </a:t>
            </a:r>
            <a:r>
              <a:rPr lang="en-US" sz="2000" b="1" dirty="0" err="1"/>
              <a:t>prešao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stvar</a:t>
            </a:r>
            <a:r>
              <a:rPr lang="en-US" sz="2000" b="1" dirty="0"/>
              <a:t>: "Ja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vama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Onaj</a:t>
            </a:r>
            <a:r>
              <a:rPr lang="en-US" sz="2000" b="1" dirty="0"/>
              <a:t> koji </a:t>
            </a:r>
            <a:r>
              <a:rPr lang="en-US" sz="2000" b="1" dirty="0" err="1"/>
              <a:t>služi</a:t>
            </a:r>
            <a:r>
              <a:rPr lang="en-US" sz="2000" b="1" dirty="0"/>
              <a:t>" (Luka 22</a:t>
            </a:r>
            <a:r>
              <a:rPr lang="hr-HR" sz="2000" b="1" dirty="0"/>
              <a:t>,</a:t>
            </a:r>
            <a:r>
              <a:rPr lang="en-US" sz="2000" b="1" dirty="0"/>
              <a:t>27). </a:t>
            </a:r>
            <a:r>
              <a:rPr lang="en-US" sz="2000" b="1" dirty="0" err="1"/>
              <a:t>Drugim</a:t>
            </a:r>
            <a:r>
              <a:rPr lang="en-US" sz="2000" b="1" dirty="0"/>
              <a:t> </a:t>
            </a:r>
            <a:r>
              <a:rPr lang="en-US" sz="2000" b="1" dirty="0" err="1"/>
              <a:t>rečima</a:t>
            </a:r>
            <a:r>
              <a:rPr lang="en-US" sz="2000" b="1" dirty="0"/>
              <a:t>: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želite</a:t>
            </a:r>
            <a:r>
              <a:rPr lang="en-US" sz="2000" b="1" dirty="0"/>
              <a:t> da </a:t>
            </a:r>
            <a:r>
              <a:rPr lang="en-US" sz="2000" b="1" dirty="0" err="1"/>
              <a:t>budete</a:t>
            </a:r>
            <a:r>
              <a:rPr lang="en-US" sz="2000" b="1" dirty="0"/>
              <a:t> </a:t>
            </a:r>
            <a:r>
              <a:rPr lang="en-US" sz="2000" b="1" dirty="0" err="1"/>
              <a:t>veliki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vaš</a:t>
            </a:r>
            <a:r>
              <a:rPr lang="en-US" sz="2000" b="1" dirty="0"/>
              <a:t> </a:t>
            </a:r>
            <a:r>
              <a:rPr lang="en-US" sz="2000" b="1" dirty="0" err="1"/>
              <a:t>Učitelj</a:t>
            </a:r>
            <a:r>
              <a:rPr lang="en-US" sz="2000" b="1" dirty="0"/>
              <a:t>, </a:t>
            </a:r>
            <a:r>
              <a:rPr lang="en-US" sz="2000" b="1" dirty="0" err="1"/>
              <a:t>služite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govori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zaslužujemo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služe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bolji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njih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Potrebna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Božja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milost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postanemo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ponizni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sluge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PRIMERI PONIZNOSTI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POREZNIK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00665A"/>
                </a:solidFill>
                <a:latin typeface="Comic Sans MS" panose="030F0702030302020204" pitchFamily="66" charset="0"/>
              </a:rPr>
              <a:t>Poreznik je stajao podalje i nije se usuđivao da podigne pogled prem nebu. Udarao se u prsa i govorio: ‘Bože, smilujse meni grešniku!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</a:t>
            </a:r>
            <a:r>
              <a:rPr lang="hr-HR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 18</a:t>
            </a:r>
            <a:r>
              <a:rPr lang="hr-HR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814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Farisej</a:t>
            </a:r>
            <a:r>
              <a:rPr lang="en-US" sz="2000" b="1" dirty="0"/>
              <a:t> je </a:t>
            </a:r>
            <a:r>
              <a:rPr lang="en-US" sz="2000" b="1" dirty="0" err="1"/>
              <a:t>govorio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o </a:t>
            </a:r>
            <a:r>
              <a:rPr lang="en-US" sz="2000" b="1" dirty="0" err="1"/>
              <a:t>dobrim</a:t>
            </a:r>
            <a:r>
              <a:rPr lang="en-US" sz="2000" b="1" dirty="0"/>
              <a:t> </a:t>
            </a:r>
            <a:r>
              <a:rPr lang="en-US" sz="2000" b="1" dirty="0" err="1"/>
              <a:t>delima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učinio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zaslugama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imao</a:t>
            </a:r>
            <a:r>
              <a:rPr lang="en-US" sz="2000" b="1" dirty="0"/>
              <a:t> pred </a:t>
            </a:r>
            <a:r>
              <a:rPr lang="en-US" sz="2000" b="1" dirty="0" err="1"/>
              <a:t>nebom</a:t>
            </a:r>
            <a:r>
              <a:rPr lang="en-US" sz="2000" b="1" dirty="0"/>
              <a:t>. Ali Isus je </a:t>
            </a:r>
            <a:r>
              <a:rPr lang="en-US" sz="2000" b="1" dirty="0" err="1"/>
              <a:t>rekao</a:t>
            </a:r>
            <a:r>
              <a:rPr lang="en-US" sz="2000" b="1" dirty="0"/>
              <a:t> da se "</a:t>
            </a:r>
            <a:r>
              <a:rPr lang="en-US" sz="2000" b="1" dirty="0" err="1"/>
              <a:t>molio</a:t>
            </a:r>
            <a:r>
              <a:rPr lang="en-US" sz="2000" b="1" dirty="0"/>
              <a:t> </a:t>
            </a:r>
            <a:r>
              <a:rPr lang="en-US" sz="2000" b="1" dirty="0" err="1"/>
              <a:t>sebi</a:t>
            </a:r>
            <a:r>
              <a:rPr lang="en-US" sz="2000" b="1" dirty="0"/>
              <a:t>", a ne </a:t>
            </a:r>
            <a:r>
              <a:rPr lang="en-US" sz="2000" b="1" dirty="0" err="1"/>
              <a:t>Bogu</a:t>
            </a:r>
            <a:r>
              <a:rPr lang="en-US" sz="2000" b="1" dirty="0"/>
              <a:t> (Luka 18</a:t>
            </a:r>
            <a:r>
              <a:rPr lang="hr-HR" sz="2000" b="1" dirty="0"/>
              <a:t>,</a:t>
            </a:r>
            <a:r>
              <a:rPr lang="en-US" sz="2000" b="1" dirty="0"/>
              <a:t>11</a:t>
            </a:r>
            <a:r>
              <a:rPr lang="hr-HR" sz="2000" b="1" dirty="0"/>
              <a:t>.</a:t>
            </a:r>
            <a:r>
              <a:rPr lang="en-US" sz="2000" b="1" dirty="0"/>
              <a:t>12). </a:t>
            </a:r>
            <a:r>
              <a:rPr lang="hr-HR" sz="2000" b="1" dirty="0"/>
              <a:t>Ovo je </a:t>
            </a:r>
            <a:r>
              <a:rPr lang="en-US" sz="2000" b="1" dirty="0" err="1"/>
              <a:t>avršen</a:t>
            </a:r>
            <a:r>
              <a:rPr lang="en-US" sz="2000" b="1" dirty="0"/>
              <a:t> primer </a:t>
            </a:r>
            <a:r>
              <a:rPr lang="en-US" sz="2000" b="1" dirty="0" err="1"/>
              <a:t>ponosa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291595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Carinik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tražio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pomoć</a:t>
            </a:r>
            <a:r>
              <a:rPr lang="en-US" sz="2000" b="1" dirty="0">
                <a:solidFill>
                  <a:prstClr val="black"/>
                </a:solidFill>
              </a:rPr>
              <a:t> od Boga,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je bio </a:t>
            </a:r>
            <a:r>
              <a:rPr lang="en-US" sz="2000" b="1" dirty="0" err="1">
                <a:solidFill>
                  <a:prstClr val="black"/>
                </a:solidFill>
              </a:rPr>
              <a:t>grešnik</a:t>
            </a:r>
            <a:r>
              <a:rPr lang="en-US" sz="2000" b="1" dirty="0">
                <a:solidFill>
                  <a:prstClr val="black"/>
                </a:solidFill>
              </a:rPr>
              <a:t> (Luka 18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13).                          </a:t>
            </a:r>
            <a:r>
              <a:rPr lang="en-US" sz="2000" b="1" dirty="0" err="1">
                <a:solidFill>
                  <a:prstClr val="black"/>
                </a:solidFill>
              </a:rPr>
              <a:t>Ponizno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predstavio</a:t>
            </a:r>
            <a:r>
              <a:rPr lang="en-US" sz="2000" b="1" dirty="0">
                <a:solidFill>
                  <a:prstClr val="black"/>
                </a:solidFill>
              </a:rPr>
              <a:t> pred </a:t>
            </a:r>
            <a:r>
              <a:rPr lang="en-US" sz="2000" b="1" dirty="0" err="1">
                <a:solidFill>
                  <a:prstClr val="black"/>
                </a:solidFill>
              </a:rPr>
              <a:t>Bogom</a:t>
            </a:r>
            <a:r>
              <a:rPr lang="en-US" sz="2000" b="1" dirty="0">
                <a:solidFill>
                  <a:prstClr val="black"/>
                </a:solidFill>
              </a:rPr>
              <a:t>, on je "</a:t>
            </a:r>
            <a:r>
              <a:rPr lang="en-US" sz="2000" b="1" dirty="0" err="1">
                <a:solidFill>
                  <a:prstClr val="black"/>
                </a:solidFill>
              </a:rPr>
              <a:t>sišao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kuću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opravdan</a:t>
            </a:r>
            <a:r>
              <a:rPr lang="en-US" sz="2000" b="1" dirty="0">
                <a:solidFill>
                  <a:prstClr val="black"/>
                </a:solidFill>
              </a:rPr>
              <a:t>,"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svako</a:t>
            </a:r>
            <a:r>
              <a:rPr lang="en-US" sz="2000" b="1" dirty="0">
                <a:solidFill>
                  <a:prstClr val="black"/>
                </a:solidFill>
              </a:rPr>
              <a:t> ko se </a:t>
            </a:r>
            <a:r>
              <a:rPr lang="en-US" sz="2000" b="1" dirty="0" err="1">
                <a:solidFill>
                  <a:prstClr val="black"/>
                </a:solidFill>
              </a:rPr>
              <a:t>uzvisuje</a:t>
            </a:r>
            <a:r>
              <a:rPr lang="en-US" sz="2000" b="1" dirty="0">
                <a:solidFill>
                  <a:prstClr val="black"/>
                </a:solidFill>
              </a:rPr>
              <a:t> bi</a:t>
            </a:r>
            <a:r>
              <a:rPr lang="hr-HR" sz="2000" b="1" dirty="0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ponižen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ko se </a:t>
            </a:r>
            <a:r>
              <a:rPr lang="en-US" sz="2000" b="1" dirty="0" err="1">
                <a:solidFill>
                  <a:prstClr val="black"/>
                </a:solidFill>
              </a:rPr>
              <a:t>ponizi</a:t>
            </a:r>
            <a:r>
              <a:rPr lang="en-US" sz="2000" b="1" dirty="0">
                <a:solidFill>
                  <a:prstClr val="black"/>
                </a:solidFill>
              </a:rPr>
              <a:t> bi</a:t>
            </a:r>
            <a:r>
              <a:rPr lang="hr-HR" sz="2000" b="1" dirty="0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uzvišen</a:t>
            </a:r>
            <a:r>
              <a:rPr lang="en-US" sz="2000" b="1" dirty="0">
                <a:solidFill>
                  <a:prstClr val="black"/>
                </a:solidFill>
              </a:rPr>
              <a:t>" (Luka 18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Istinska</a:t>
            </a:r>
            <a:r>
              <a:rPr lang="en-US" sz="2000" b="1" dirty="0"/>
              <a:t> </a:t>
            </a:r>
            <a:r>
              <a:rPr lang="en-US" sz="2000" b="1" dirty="0" err="1"/>
              <a:t>poniznost</a:t>
            </a:r>
            <a:r>
              <a:rPr lang="en-US" sz="2000" b="1" dirty="0"/>
              <a:t> </a:t>
            </a:r>
            <a:r>
              <a:rPr lang="en-US" sz="2000" b="1" dirty="0" err="1"/>
              <a:t>počinje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priznamo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greh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tražimo</a:t>
            </a:r>
            <a:r>
              <a:rPr lang="en-US" sz="2000" b="1" dirty="0"/>
              <a:t> </a:t>
            </a:r>
            <a:r>
              <a:rPr lang="en-US" sz="2000" b="1" dirty="0" err="1"/>
              <a:t>Hristovu</a:t>
            </a:r>
            <a:r>
              <a:rPr lang="en-US" sz="2000" b="1" dirty="0"/>
              <a:t> </a:t>
            </a:r>
            <a:r>
              <a:rPr lang="en-US" sz="2000" b="1" dirty="0" err="1"/>
              <a:t>pomoć</a:t>
            </a:r>
            <a:r>
              <a:rPr lang="en-US" sz="2000" b="1" dirty="0"/>
              <a:t>. </a:t>
            </a:r>
            <a:r>
              <a:rPr lang="hr-HR" sz="2000" b="1" dirty="0"/>
              <a:t>Onda više</a:t>
            </a:r>
            <a:r>
              <a:rPr lang="en-US" sz="2000" b="1" dirty="0"/>
              <a:t>...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4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Mojsije</a:t>
            </a:r>
            <a:endParaRPr lang="en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86391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Verom Mojsije kad bi veliki, ne htede da se naziva sin kćeri Faraonove. I volje stradati s narodom Božjim, negoli imati zemaljsku sladost greha.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Jevrejima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70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Mojsije je </a:t>
            </a:r>
            <a:r>
              <a:rPr lang="en-US" sz="2000" b="1" dirty="0" err="1"/>
              <a:t>obučen</a:t>
            </a:r>
            <a:r>
              <a:rPr lang="en-US" sz="2000" b="1" dirty="0"/>
              <a:t> da </a:t>
            </a:r>
            <a:r>
              <a:rPr lang="en-US" sz="2000" b="1" dirty="0" err="1"/>
              <a:t>bude</a:t>
            </a:r>
            <a:r>
              <a:rPr lang="en-US" sz="2000" b="1" dirty="0"/>
              <a:t> </a:t>
            </a:r>
            <a:r>
              <a:rPr lang="en-US" sz="2000" b="1" dirty="0" err="1"/>
              <a:t>sledeći</a:t>
            </a:r>
            <a:r>
              <a:rPr lang="en-US" sz="2000" b="1" dirty="0"/>
              <a:t> </a:t>
            </a:r>
            <a:r>
              <a:rPr lang="en-US" sz="2000" b="1" dirty="0" err="1"/>
              <a:t>faraon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. Bio je </a:t>
            </a:r>
            <a:r>
              <a:rPr lang="en-US" sz="2000" b="1" dirty="0" err="1"/>
              <a:t>veliki</a:t>
            </a:r>
            <a:r>
              <a:rPr lang="en-US" sz="2000" b="1" dirty="0"/>
              <a:t> </a:t>
            </a:r>
            <a:r>
              <a:rPr lang="en-US" sz="2000" b="1" dirty="0" err="1"/>
              <a:t>strateg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je </a:t>
            </a:r>
            <a:r>
              <a:rPr lang="en-US" sz="2000" b="1" dirty="0" err="1"/>
              <a:t>veliki</a:t>
            </a:r>
            <a:r>
              <a:rPr lang="en-US" sz="2000" b="1" dirty="0"/>
              <a:t> </a:t>
            </a:r>
            <a:r>
              <a:rPr lang="en-US" sz="2000" b="1" dirty="0" err="1"/>
              <a:t>intelektualni</a:t>
            </a:r>
            <a:r>
              <a:rPr lang="en-US" sz="2000" b="1" dirty="0"/>
              <a:t> </a:t>
            </a:r>
            <a:r>
              <a:rPr lang="en-US" sz="2000" b="1" dirty="0" err="1"/>
              <a:t>kapacitet</a:t>
            </a:r>
            <a:r>
              <a:rPr lang="en-US" sz="2000" b="1" dirty="0"/>
              <a:t> (Dela 7</a:t>
            </a:r>
            <a:r>
              <a:rPr lang="hr-HR" sz="2000" b="1" dirty="0"/>
              <a:t>,</a:t>
            </a:r>
            <a:r>
              <a:rPr lang="en-US" sz="2000" b="1" dirty="0"/>
              <a:t>22). </a:t>
            </a:r>
            <a:r>
              <a:rPr lang="hr-HR" sz="2000" b="1" dirty="0"/>
              <a:t>Kad je imao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,</a:t>
            </a:r>
            <a:r>
              <a:rPr lang="hr-HR" sz="2000" b="1" dirty="0"/>
              <a:t> od-</a:t>
            </a:r>
            <a:r>
              <a:rPr lang="en-US" sz="2000" b="1" dirty="0"/>
              <a:t> </a:t>
            </a:r>
            <a:r>
              <a:rPr lang="en-US" sz="2000" b="1" dirty="0" err="1"/>
              <a:t>lučio</a:t>
            </a:r>
            <a:r>
              <a:rPr lang="en-US" sz="2000" b="1" dirty="0"/>
              <a:t> je da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ostavi</a:t>
            </a:r>
            <a:r>
              <a:rPr lang="en-US" sz="2000" b="1" dirty="0"/>
              <a:t> po </a:t>
            </a:r>
            <a:r>
              <a:rPr lang="en-US" sz="2000" b="1" dirty="0" err="1"/>
              <a:t>strani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pridruži</a:t>
            </a:r>
            <a:r>
              <a:rPr lang="en-US" sz="2000" b="1" dirty="0"/>
              <a:t> se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narodu</a:t>
            </a:r>
            <a:r>
              <a:rPr lang="en-US" sz="2000" b="1" dirty="0"/>
              <a:t> (</a:t>
            </a:r>
            <a:r>
              <a:rPr lang="en-US" b="1" dirty="0" err="1"/>
              <a:t>Jev</a:t>
            </a:r>
            <a:r>
              <a:rPr lang="hr-HR" b="1" dirty="0"/>
              <a:t>.</a:t>
            </a:r>
            <a:r>
              <a:rPr lang="en-US" b="1" dirty="0"/>
              <a:t> 11</a:t>
            </a:r>
            <a:r>
              <a:rPr lang="hr-HR" b="1" dirty="0"/>
              <a:t>,</a:t>
            </a:r>
            <a:r>
              <a:rPr lang="en-US" b="1" dirty="0"/>
              <a:t>2</a:t>
            </a:r>
            <a:r>
              <a:rPr lang="hr-HR" b="1" dirty="0"/>
              <a:t>4</a:t>
            </a:r>
            <a:r>
              <a:rPr lang="hr-HR" sz="2000" b="1" dirty="0"/>
              <a:t>.</a:t>
            </a:r>
            <a:r>
              <a:rPr lang="en-US" sz="2000" b="1" dirty="0"/>
              <a:t>25).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985" y="1327591"/>
            <a:ext cx="1816101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 u </a:t>
            </a:r>
            <a:r>
              <a:rPr lang="en-US" sz="2000" b="1" dirty="0" err="1"/>
              <a:t>zajednici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pustinji</a:t>
            </a:r>
            <a:r>
              <a:rPr lang="en-US" sz="2000" b="1" dirty="0"/>
              <a:t> </a:t>
            </a:r>
            <a:r>
              <a:rPr lang="en-US" sz="2000" b="1" dirty="0" err="1"/>
              <a:t>učinilo</a:t>
            </a:r>
            <a:r>
              <a:rPr lang="en-US" sz="2000" b="1" dirty="0"/>
              <a:t> ga je v</a:t>
            </a:r>
            <a:r>
              <a:rPr lang="hr-HR" sz="2000" b="1" dirty="0"/>
              <a:t>rlo skromn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čovekom</a:t>
            </a:r>
            <a:r>
              <a:rPr lang="en-US" sz="2000" b="1" dirty="0"/>
              <a:t> (Br. 12</a:t>
            </a:r>
            <a:r>
              <a:rPr lang="hr-HR" sz="2000" b="1" dirty="0"/>
              <a:t>,</a:t>
            </a:r>
            <a:r>
              <a:rPr lang="en-US" sz="2000" b="1" dirty="0"/>
              <a:t>3). Sada je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iskoriš</a:t>
            </a:r>
            <a:r>
              <a:rPr lang="hr-HR" sz="2000" b="1" dirty="0"/>
              <a:t>t</a:t>
            </a:r>
            <a:r>
              <a:rPr lang="en-US" sz="2000" b="1" dirty="0" err="1"/>
              <a:t>en</a:t>
            </a:r>
            <a:r>
              <a:rPr lang="en-US" sz="2000" b="1" dirty="0"/>
              <a:t> od Boga da </a:t>
            </a:r>
            <a:r>
              <a:rPr lang="en-US" sz="2000" b="1" dirty="0" err="1"/>
              <a:t>pošalje</a:t>
            </a:r>
            <a:r>
              <a:rPr lang="en-US" sz="2000" b="1" dirty="0"/>
              <a:t> </a:t>
            </a:r>
            <a:r>
              <a:rPr lang="hr-HR" sz="2000" b="1" dirty="0"/>
              <a:t>ona zla,</a:t>
            </a:r>
            <a:r>
              <a:rPr lang="en-US" sz="2000" b="1" dirty="0"/>
              <a:t> pr</a:t>
            </a:r>
            <a:r>
              <a:rPr lang="hr-HR" sz="2000" b="1" dirty="0"/>
              <a:t>eđe</a:t>
            </a:r>
            <a:r>
              <a:rPr lang="en-US" sz="2000" b="1" dirty="0"/>
              <a:t> </a:t>
            </a:r>
            <a:r>
              <a:rPr lang="hr-HR" sz="2000" b="1" dirty="0"/>
              <a:t>preko mora, </a:t>
            </a:r>
            <a:r>
              <a:rPr lang="en-US" sz="2000" b="1" dirty="0"/>
              <a:t> </a:t>
            </a:r>
            <a:r>
              <a:rPr lang="hr-HR" sz="2000" b="1" dirty="0"/>
              <a:t>da </a:t>
            </a:r>
            <a:r>
              <a:rPr lang="en-US" sz="2000" b="1" dirty="0"/>
              <a:t>prim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hr-HR" sz="2000" b="1" dirty="0"/>
              <a:t>D</a:t>
            </a:r>
            <a:r>
              <a:rPr lang="en-US" sz="2000" b="1" dirty="0" err="1"/>
              <a:t>eset</a:t>
            </a:r>
            <a:r>
              <a:rPr lang="en-US" sz="2000" b="1" dirty="0"/>
              <a:t> </a:t>
            </a:r>
            <a:r>
              <a:rPr lang="en-US" sz="2000" b="1" dirty="0" err="1"/>
              <a:t>zapovesti</a:t>
            </a:r>
            <a:r>
              <a:rPr lang="hr-HR" sz="2000" b="1" dirty="0"/>
              <a:t>, da razgovara</a:t>
            </a:r>
            <a:r>
              <a:rPr lang="en-US" sz="2000" b="1" dirty="0"/>
              <a:t> </a:t>
            </a:r>
            <a:r>
              <a:rPr lang="en-US" sz="2000" b="1" dirty="0" err="1"/>
              <a:t>direktno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hr-HR" sz="2000" b="1" dirty="0"/>
              <a:t>,</a:t>
            </a:r>
            <a:r>
              <a:rPr lang="en-US" sz="2000" b="1" dirty="0"/>
              <a:t> </a:t>
            </a:r>
            <a:r>
              <a:rPr lang="hr-HR" sz="2000" b="1" dirty="0"/>
              <a:t>da </a:t>
            </a:r>
            <a:r>
              <a:rPr lang="en-US" sz="2000" b="1" dirty="0" err="1"/>
              <a:t>udari</a:t>
            </a:r>
            <a:r>
              <a:rPr lang="en-US" sz="2000" b="1" dirty="0"/>
              <a:t> u </a:t>
            </a:r>
            <a:r>
              <a:rPr lang="en-US" sz="2000" b="1" dirty="0" err="1"/>
              <a:t>stenu</a:t>
            </a:r>
            <a:r>
              <a:rPr lang="en-US" sz="2000" b="1" dirty="0"/>
              <a:t> ... On je </a:t>
            </a:r>
            <a:r>
              <a:rPr lang="en-US" sz="2000" b="1" dirty="0" err="1"/>
              <a:t>čak</a:t>
            </a:r>
            <a:r>
              <a:rPr lang="en-US" sz="2000" b="1" dirty="0"/>
              <a:t> bio u </a:t>
            </a:r>
            <a:r>
              <a:rPr lang="en-US" sz="2000" b="1" dirty="0" err="1"/>
              <a:t>stanju</a:t>
            </a:r>
            <a:r>
              <a:rPr lang="en-US" sz="2000" b="1" dirty="0"/>
              <a:t> da </a:t>
            </a:r>
            <a:r>
              <a:rPr lang="en-US" sz="2000" b="1" dirty="0" err="1"/>
              <a:t>ponizno</a:t>
            </a:r>
            <a:r>
              <a:rPr lang="en-US" sz="2000" b="1" dirty="0"/>
              <a:t> </a:t>
            </a:r>
            <a:r>
              <a:rPr lang="en-US" sz="2000" b="1" dirty="0" err="1"/>
              <a:t>pri</a:t>
            </a:r>
            <a:r>
              <a:rPr lang="hr-HR" sz="2000" b="1" dirty="0"/>
              <a:t>m</a:t>
            </a:r>
            <a:r>
              <a:rPr lang="en-US" sz="2000" b="1" dirty="0" err="1"/>
              <a:t>i</a:t>
            </a:r>
            <a:r>
              <a:rPr lang="hr-HR" sz="2000" b="1" dirty="0"/>
              <a:t> kaz</a:t>
            </a:r>
            <a:r>
              <a:rPr lang="en-US" sz="2000" b="1" dirty="0"/>
              <a:t>nu za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čin</a:t>
            </a:r>
            <a:r>
              <a:rPr lang="en-US" sz="2000" b="1" dirty="0"/>
              <a:t> </a:t>
            </a:r>
            <a:r>
              <a:rPr lang="en-US" sz="2000" b="1" dirty="0" err="1"/>
              <a:t>ponosa</a:t>
            </a:r>
            <a:r>
              <a:rPr lang="en-US" sz="2000" b="1" dirty="0"/>
              <a:t>, </a:t>
            </a:r>
            <a:r>
              <a:rPr lang="hr-HR" sz="2000" b="1" dirty="0"/>
              <a:t>primaj</a:t>
            </a:r>
            <a:r>
              <a:rPr lang="en-US" sz="2000" b="1" dirty="0" err="1"/>
              <a:t>ući</a:t>
            </a:r>
            <a:r>
              <a:rPr lang="en-US" sz="2000" b="1" dirty="0"/>
              <a:t> </a:t>
            </a:r>
            <a:r>
              <a:rPr lang="en-US" sz="2000" b="1" dirty="0" err="1"/>
              <a:t>zasluge</a:t>
            </a:r>
            <a:r>
              <a:rPr lang="en-US" sz="2000" b="1" dirty="0"/>
              <a:t> za ono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učinio</a:t>
            </a:r>
            <a:r>
              <a:rPr lang="en-US" sz="2000" b="1" dirty="0"/>
              <a:t> (Br. 20</a:t>
            </a:r>
            <a:r>
              <a:rPr lang="hr-HR" sz="2000" b="1" dirty="0"/>
              <a:t>,</a:t>
            </a:r>
            <a:r>
              <a:rPr lang="en-US" sz="2000" b="1" dirty="0"/>
              <a:t>10-12).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90348"/>
            <a:ext cx="4637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 je bio </a:t>
            </a:r>
            <a:r>
              <a:rPr lang="en-US" sz="2000" b="1" dirty="0" err="1"/>
              <a:t>oslobodilac</a:t>
            </a:r>
            <a:r>
              <a:rPr lang="en-US" sz="2000" b="1" dirty="0"/>
              <a:t>! </a:t>
            </a:r>
            <a:r>
              <a:rPr lang="en-US" sz="2000" b="1" dirty="0" err="1"/>
              <a:t>Njegova</a:t>
            </a:r>
            <a:r>
              <a:rPr lang="hr-HR" sz="2000" b="1" dirty="0"/>
              <a:t> snažna</a:t>
            </a:r>
            <a:r>
              <a:rPr lang="en-US" sz="2000" b="1" dirty="0"/>
              <a:t> </a:t>
            </a:r>
            <a:r>
              <a:rPr lang="en-US" sz="2000" b="1" dirty="0" err="1"/>
              <a:t>ruka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osloboditi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braću</a:t>
            </a:r>
            <a:r>
              <a:rPr lang="en-US" sz="2000" b="1" dirty="0"/>
              <a:t>! Velika </a:t>
            </a:r>
            <a:r>
              <a:rPr lang="en-US" sz="2000" b="1" dirty="0" err="1"/>
              <a:t>greška</a:t>
            </a:r>
            <a:r>
              <a:rPr lang="en-US" sz="2000" b="1" dirty="0"/>
              <a:t>. Bog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hr-HR" sz="2000" b="1" dirty="0"/>
              <a:t>da ga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dok</a:t>
            </a:r>
            <a:r>
              <a:rPr lang="en-US" sz="2000" b="1" dirty="0"/>
              <a:t> je </a:t>
            </a:r>
            <a:r>
              <a:rPr lang="en-US" sz="2000" b="1" dirty="0" err="1"/>
              <a:t>gajio</a:t>
            </a:r>
            <a:r>
              <a:rPr lang="en-US" sz="2000" b="1" dirty="0"/>
              <a:t> </a:t>
            </a:r>
            <a:r>
              <a:rPr lang="en-US" sz="2000" b="1" dirty="0" err="1"/>
              <a:t>takav</a:t>
            </a:r>
            <a:r>
              <a:rPr lang="en-US" sz="2000" b="1" dirty="0"/>
              <a:t> </a:t>
            </a:r>
            <a:r>
              <a:rPr lang="en-US" sz="2000" b="1" dirty="0" err="1"/>
              <a:t>ponos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Mojsijev</a:t>
            </a:r>
            <a:r>
              <a:rPr lang="en-US" sz="2000" b="1" dirty="0"/>
              <a:t> primer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pokazuje</a:t>
            </a:r>
            <a:r>
              <a:rPr lang="en-US" sz="2000" b="1" dirty="0"/>
              <a:t> da se </a:t>
            </a:r>
            <a:r>
              <a:rPr lang="en-US" sz="2000" b="1" dirty="0" err="1"/>
              <a:t>poniznost</a:t>
            </a:r>
            <a:r>
              <a:rPr lang="en-US" sz="2000" b="1" dirty="0"/>
              <a:t> ne </a:t>
            </a:r>
            <a:r>
              <a:rPr lang="en-US" sz="2000" b="1" dirty="0" err="1"/>
              <a:t>javlja</a:t>
            </a:r>
            <a:r>
              <a:rPr lang="en-US" sz="2000" b="1" dirty="0"/>
              <a:t> </a:t>
            </a:r>
            <a:r>
              <a:rPr lang="en-US" sz="2000" b="1" dirty="0" err="1"/>
              <a:t>spontano</a:t>
            </a:r>
            <a:r>
              <a:rPr lang="en-US" sz="2000" b="1" dirty="0"/>
              <a:t> u nama,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moliti</a:t>
            </a:r>
            <a:r>
              <a:rPr lang="en-US" sz="2000" b="1" dirty="0"/>
              <a:t> Boga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prož</a:t>
            </a:r>
            <a:r>
              <a:rPr lang="hr-HR" sz="2000" b="1" dirty="0"/>
              <a:t>i</a:t>
            </a:r>
            <a:r>
              <a:rPr lang="en-US" sz="2000" b="1" dirty="0"/>
              <a:t>m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njome</a:t>
            </a:r>
            <a:r>
              <a:rPr lang="en-US" sz="2000" b="1" dirty="0"/>
              <a:t> </a:t>
            </a:r>
            <a:r>
              <a:rPr lang="en-US" sz="2000" b="1" dirty="0" err="1"/>
              <a:t>svaki</a:t>
            </a:r>
            <a:r>
              <a:rPr lang="en-US" sz="2000" b="1" dirty="0"/>
              <a:t> dan.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1516</Words>
  <Application>Microsoft Office PowerPoint</Application>
  <PresentationFormat>Panorámica</PresentationFormat>
  <Paragraphs>61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2026-03-07T07:45:25Z</dcterms:created>
  <dcterms:modified xsi:type="dcterms:W3CDTF">2026-04-05T05:55:26Z</dcterms:modified>
</cp:coreProperties>
</file>