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3"/>
  </p:notesMasterIdLst>
  <p:sldIdLst>
    <p:sldId id="396" r:id="rId7"/>
    <p:sldId id="388" r:id="rId8"/>
    <p:sldId id="478" r:id="rId9"/>
    <p:sldId id="275" r:id="rId10"/>
    <p:sldId id="271" r:id="rId11"/>
    <p:sldId id="258" r:id="rId12"/>
    <p:sldId id="259" r:id="rId13"/>
    <p:sldId id="260" r:id="rId14"/>
    <p:sldId id="272" r:id="rId15"/>
    <p:sldId id="274" r:id="rId16"/>
    <p:sldId id="264" r:id="rId17"/>
    <p:sldId id="393" r:id="rId18"/>
    <p:sldId id="484" r:id="rId19"/>
    <p:sldId id="390" r:id="rId20"/>
    <p:sldId id="483" r:id="rId21"/>
    <p:sldId id="482"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Bodoni MT Poster Compressed" panose="02070706080601050204" pitchFamily="18" charset="0"/>
      <p:regular r:id="rId28"/>
    </p:embeddedFont>
    <p:embeddedFont>
      <p:font typeface="Britannic Bold" panose="020B0903060703020204" pitchFamily="34" charset="0"/>
      <p:regular r:id="rId29"/>
    </p:embeddedFont>
    <p:embeddedFont>
      <p:font typeface="Comic Sans MS" panose="030F0702030302020204" pitchFamily="66" charset="0"/>
      <p:regular r:id="rId30"/>
      <p:bold r:id="rId31"/>
      <p:italic r:id="rId32"/>
      <p:boldItalic r:id="rId33"/>
    </p:embeddedFont>
    <p:embeddedFont>
      <p:font typeface="Constantia" panose="02030602050306030303" pitchFamily="18" charset="0"/>
      <p:regular r:id="rId34"/>
      <p:bold r:id="rId35"/>
      <p:italic r:id="rId36"/>
      <p:boldItalic r:id="rId37"/>
    </p:embeddedFont>
    <p:embeddedFont>
      <p:font typeface="Gill Sans MT Ext Condensed Bold" panose="020B0902020104020203" pitchFamily="34" charset="0"/>
      <p:regular r:id="rId38"/>
    </p:embeddedFont>
    <p:embeddedFont>
      <p:font typeface="Impact" panose="020B0806030902050204" pitchFamily="34" charset="0"/>
      <p:regular r:id="rId3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5D"/>
    <a:srgbClr val="888039"/>
    <a:srgbClr val="D5FFB9"/>
    <a:srgbClr val="C8FFA2"/>
    <a:srgbClr val="A7E68D"/>
    <a:srgbClr val="CD3B46"/>
    <a:srgbClr val="FF3399"/>
    <a:srgbClr val="D00068"/>
    <a:srgbClr val="B46431"/>
    <a:srgbClr val="501F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5" d="100"/>
          <a:sy n="25" d="100"/>
        </p:scale>
        <p:origin x="42" y="13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5.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n-US" sz="2000" b="1" dirty="0" err="1">
              <a:solidFill>
                <a:schemeClr val="tx1"/>
              </a:solidFill>
            </a:rPr>
            <a:t>Neprijatelj</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en-US" sz="2000" b="1" dirty="0" err="1">
              <a:solidFill>
                <a:schemeClr val="tx1"/>
              </a:solidFill>
            </a:rPr>
            <a:t>Ispravni</a:t>
          </a:r>
          <a:r>
            <a:rPr lang="en-US" sz="2000" b="1" dirty="0">
              <a:solidFill>
                <a:schemeClr val="tx1"/>
              </a:solidFill>
            </a:rPr>
            <a:t> </a:t>
          </a:r>
          <a:r>
            <a:rPr lang="en-US" sz="2000" b="1" dirty="0" err="1">
              <a:solidFill>
                <a:schemeClr val="tx1"/>
              </a:solidFill>
            </a:rPr>
            <a:t>i</a:t>
          </a:r>
          <a:r>
            <a:rPr lang="en-US" sz="2000" b="1" dirty="0">
              <a:solidFill>
                <a:schemeClr val="tx1"/>
              </a:solidFill>
            </a:rPr>
            <a:t> </a:t>
          </a:r>
          <a:r>
            <a:rPr lang="en-US" sz="2000" b="1" dirty="0" err="1">
              <a:solidFill>
                <a:schemeClr val="tx1"/>
              </a:solidFill>
            </a:rPr>
            <a:t>netačni</a:t>
          </a:r>
          <a:r>
            <a:rPr lang="en-US" sz="2000" b="1" dirty="0">
              <a:solidFill>
                <a:schemeClr val="tx1"/>
              </a:solidFill>
            </a:rPr>
            <a:t> </a:t>
          </a:r>
          <a:r>
            <a:rPr lang="en-US" sz="2000" b="1" dirty="0" err="1">
              <a:solidFill>
                <a:schemeClr val="tx1"/>
              </a:solidFill>
            </a:rPr>
            <a:t>načini</a:t>
          </a:r>
          <a:r>
            <a:rPr lang="en-US" sz="2000" b="1" dirty="0">
              <a:solidFill>
                <a:schemeClr val="tx1"/>
              </a:solidFill>
            </a:rPr>
            <a:t> </a:t>
          </a:r>
          <a:r>
            <a:rPr lang="en-US" sz="2000" b="1" dirty="0" err="1">
              <a:solidFill>
                <a:schemeClr val="tx1"/>
              </a:solidFill>
            </a:rPr>
            <a:t>čitanja</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n-US" sz="2000" b="1" dirty="0" err="1">
              <a:solidFill>
                <a:schemeClr val="tx1"/>
              </a:solidFill>
            </a:rPr>
            <a:t>Šta</a:t>
          </a:r>
          <a:r>
            <a:rPr lang="en-US" sz="2000" b="1" dirty="0">
              <a:solidFill>
                <a:schemeClr val="tx1"/>
              </a:solidFill>
            </a:rPr>
            <a:t> je </a:t>
          </a:r>
          <a:r>
            <a:rPr lang="en-US" sz="2000" b="1" dirty="0" err="1">
              <a:solidFill>
                <a:schemeClr val="tx1"/>
              </a:solidFill>
            </a:rPr>
            <a:t>Biblija</a:t>
          </a:r>
          <a:r>
            <a:rPr lang="en-US" sz="2000" b="1" dirty="0">
              <a:solidFill>
                <a:schemeClr val="tx1"/>
              </a:solidFill>
            </a:rPr>
            <a:t>?</a:t>
          </a:r>
          <a:endParaRPr lang="es-ES" sz="2000" dirty="0">
            <a:solidFill>
              <a:schemeClr val="tx1"/>
            </a:solidFill>
          </a:endParaRP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en-US" sz="2000" b="1" dirty="0" err="1">
              <a:solidFill>
                <a:schemeClr val="tx1"/>
              </a:solidFill>
            </a:rPr>
            <a:t>Pozitivni</a:t>
          </a:r>
          <a:r>
            <a:rPr lang="en-US" sz="2000" b="1" dirty="0">
              <a:solidFill>
                <a:schemeClr val="tx1"/>
              </a:solidFill>
            </a:rPr>
            <a:t> </a:t>
          </a:r>
          <a:r>
            <a:rPr lang="en-US" sz="2000" b="1" dirty="0" err="1">
              <a:solidFill>
                <a:schemeClr val="tx1"/>
              </a:solidFill>
            </a:rPr>
            <a:t>efekti</a:t>
          </a:r>
          <a:r>
            <a:rPr lang="en-US" sz="2000" b="1" dirty="0">
              <a:solidFill>
                <a:schemeClr val="tx1"/>
              </a:solidFill>
            </a:rPr>
            <a:t> </a:t>
          </a:r>
          <a:r>
            <a:rPr lang="en-US" sz="2000" b="1" dirty="0" err="1">
              <a:solidFill>
                <a:schemeClr val="tx1"/>
              </a:solidFill>
            </a:rPr>
            <a:t>čitanja</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n-US" sz="2000" b="1" dirty="0" err="1">
              <a:solidFill>
                <a:schemeClr val="tx1"/>
              </a:solidFill>
            </a:rPr>
            <a:t>Prijatelji</a:t>
          </a:r>
          <a:r>
            <a:rPr lang="en-US" sz="2000" b="1" dirty="0">
              <a:solidFill>
                <a:schemeClr val="tx1"/>
              </a:solidFill>
            </a:rPr>
            <a:t> </a:t>
          </a:r>
          <a:r>
            <a:rPr lang="en-US" sz="2000" b="1" dirty="0" err="1">
              <a:solidFill>
                <a:schemeClr val="tx1"/>
              </a:solidFill>
            </a:rPr>
            <a:t>Biblije</a:t>
          </a:r>
          <a:r>
            <a:rPr lang="sr-Latn-RS" sz="2000" b="1" dirty="0">
              <a:solidFill>
                <a:schemeClr val="tx1"/>
              </a:solidFill>
            </a:rPr>
            <a:t>.</a:t>
          </a:r>
          <a:endParaRPr lang="es-ES" sz="2000"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en-US" sz="2400" b="1" dirty="0" err="1">
              <a:effectLst>
                <a:outerShdw blurRad="38100" dist="38100" dir="2700000" algn="tl">
                  <a:srgbClr val="000000"/>
                </a:outerShdw>
              </a:effectLst>
            </a:rPr>
            <a:t>Netačni</a:t>
          </a:r>
          <a:r>
            <a:rPr lang="en-US" sz="2400" b="1" dirty="0">
              <a:effectLst>
                <a:outerShdw blurRad="38100" dist="38100" dir="2700000" algn="tl">
                  <a:srgbClr val="000000"/>
                </a:outerShdw>
              </a:effectLst>
            </a:rPr>
            <a:t> </a:t>
          </a:r>
          <a:r>
            <a:rPr lang="sr-Latn-RS" sz="2400" b="1" dirty="0">
              <a:effectLst>
                <a:outerShdw blurRad="38100" dist="38100" dir="2700000" algn="tl">
                  <a:srgbClr val="000000"/>
                </a:outerShdw>
              </a:effectLst>
            </a:rPr>
            <a:t>način</a:t>
          </a:r>
          <a:r>
            <a:rPr lang="en-US" sz="2400" b="1" dirty="0" err="1">
              <a:effectLst>
                <a:outerShdw blurRad="38100" dist="38100" dir="2700000" algn="tl">
                  <a:srgbClr val="000000"/>
                </a:outerShdw>
              </a:effectLst>
            </a:rPr>
            <a:t>i</a:t>
          </a:r>
          <a:r>
            <a:rPr lang="sr-Latn-RS" sz="2400" b="1" dirty="0">
              <a:effectLst>
                <a:outerShdw blurRad="38100" dist="38100" dir="2700000" algn="tl">
                  <a:srgbClr val="000000"/>
                </a:outerShdw>
              </a:effectLst>
            </a:rPr>
            <a:t>:</a:t>
          </a:r>
          <a:endParaRPr lang="en"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sr-Latn-RS" sz="1800" b="1" dirty="0"/>
            <a:t>Čitajte ono što se slaže s všim gledištem.</a:t>
          </a:r>
          <a:endParaRPr lang="en" sz="18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sr-Latn-RS" sz="1800" b="1" dirty="0"/>
            <a:t>Birajte tekstove nasumično, bez svrhe.</a:t>
          </a:r>
          <a:endParaRPr lang="en" sz="18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sr-Latn-RS" sz="2400" b="1" dirty="0">
              <a:effectLst>
                <a:outerShdw blurRad="38100" dist="38100" dir="2700000" algn="tl">
                  <a:srgbClr val="000000"/>
                </a:outerShdw>
              </a:effectLst>
            </a:rPr>
            <a:t>Ispravni načini:</a:t>
          </a:r>
          <a:endParaRPr lang="en"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sr-Latn-RS" sz="1800" b="1" dirty="0"/>
            <a:t>Proučavajte sistematski.</a:t>
          </a:r>
          <a:endParaRPr lang="en" sz="18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sr-Latn-RS" sz="1800" b="1" dirty="0"/>
            <a:t>Birajte ono što vam se sviđa i odbacite što vam se ne sviđa</a:t>
          </a:r>
          <a:r>
            <a:rPr lang="en" sz="1800" b="1" dirty="0"/>
            <a:t>.</a:t>
          </a:r>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en-US" sz="1800" b="1" dirty="0"/>
            <a:t>Ne </a:t>
          </a:r>
          <a:r>
            <a:rPr lang="en-US" sz="1800" b="1" dirty="0" err="1"/>
            <a:t>odbacujte</a:t>
          </a:r>
          <a:r>
            <a:rPr lang="en-US" sz="1800" b="1" dirty="0"/>
            <a:t> </a:t>
          </a:r>
          <a:r>
            <a:rPr lang="en-US" sz="1800" b="1" dirty="0" err="1"/>
            <a:t>nijedan</a:t>
          </a:r>
          <a:r>
            <a:rPr lang="en-US" sz="1800" b="1" dirty="0"/>
            <a:t> </a:t>
          </a:r>
          <a:r>
            <a:rPr lang="en-US" sz="1800" b="1" dirty="0" err="1"/>
            <a:t>tekst</a:t>
          </a:r>
          <a:r>
            <a:rPr lang="en-US" sz="1800" b="1" dirty="0"/>
            <a:t>, </a:t>
          </a:r>
          <a:r>
            <a:rPr lang="en-US" sz="1800" b="1" dirty="0" err="1"/>
            <a:t>već</a:t>
          </a:r>
          <a:r>
            <a:rPr lang="en-US" sz="1800" b="1" dirty="0"/>
            <a:t> </a:t>
          </a:r>
          <a:r>
            <a:rPr lang="en-US" sz="1800" b="1" dirty="0" err="1"/>
            <a:t>ih</a:t>
          </a:r>
          <a:r>
            <a:rPr lang="en-US" sz="1800" b="1" dirty="0"/>
            <a:t> </a:t>
          </a:r>
          <a:r>
            <a:rPr lang="en-US" sz="1800" b="1" dirty="0" err="1"/>
            <a:t>sve</a:t>
          </a:r>
          <a:r>
            <a:rPr lang="en-US" sz="1800" b="1" dirty="0"/>
            <a:t> </a:t>
          </a:r>
          <a:r>
            <a:rPr lang="en-US" sz="1800" b="1" dirty="0" err="1"/>
            <a:t>analizirajte</a:t>
          </a:r>
          <a:r>
            <a:rPr lang="en-US" sz="1800" b="1" dirty="0"/>
            <a:t>.</a:t>
          </a:r>
          <a:endParaRPr lang="en" sz="18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pt-BR" sz="1800" b="1" dirty="0"/>
            <a:t>Nastojte da naučite </a:t>
          </a:r>
          <a:r>
            <a:rPr lang="sr-Latn-RS" sz="1800" b="1" dirty="0"/>
            <a:t>što je </a:t>
          </a:r>
          <a:r>
            <a:rPr lang="pt-BR" sz="1800" b="1" dirty="0"/>
            <a:t>Bo</a:t>
          </a:r>
          <a:r>
            <a:rPr lang="sr-Latn-RS" sz="1800" b="1" dirty="0"/>
            <a:t>ž</a:t>
          </a:r>
          <a:r>
            <a:rPr lang="pt-BR" sz="1800" b="1" dirty="0"/>
            <a:t>j</a:t>
          </a:r>
          <a:r>
            <a:rPr lang="sr-Latn-RS" sz="1800" b="1" dirty="0"/>
            <a:t>a</a:t>
          </a:r>
          <a:r>
            <a:rPr lang="pt-BR" sz="1800" b="1" dirty="0"/>
            <a:t> volj</a:t>
          </a:r>
          <a:r>
            <a:rPr lang="sr-Latn-RS" sz="1800" b="1" dirty="0"/>
            <a:t>a.</a:t>
          </a:r>
          <a:endParaRPr lang="en" sz="1800" b="1" dirty="0"/>
        </a:p>
      </dgm:t>
    </dgm:pt>
    <dgm:pt modelId="{8754A38C-9368-4E5A-9C0B-E32F0BA8F94C}" type="sibTrans" cxnId="{8F7577F7-9C29-4630-8C5C-B2F2983D50C1}">
      <dgm:prSet/>
      <dgm:spPr/>
      <dgm:t>
        <a:bodyPr/>
        <a:lstStyle/>
        <a:p>
          <a:endParaRPr lang="es-ES" sz="2000" b="1"/>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263418" custScaleY="119927">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263418">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263418" custScaleY="127894">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US" sz="1800" b="1" dirty="0" err="1">
              <a:effectLst>
                <a:outerShdw blurRad="38100" dist="38100" dir="2700000" algn="tl">
                  <a:srgbClr val="000000"/>
                </a:outerShdw>
              </a:effectLst>
            </a:rPr>
            <a:t>Čini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nas</a:t>
          </a:r>
          <a:r>
            <a:rPr lang="en-US" sz="1800" b="1" dirty="0">
              <a:effectLst>
                <a:outerShdw blurRad="38100" dist="38100" dir="2700000" algn="tl">
                  <a:srgbClr val="000000"/>
                </a:outerShdw>
              </a:effectLst>
            </a:rPr>
            <a:t> da </a:t>
          </a:r>
          <a:r>
            <a:rPr lang="en-US" sz="1800" b="1" dirty="0" err="1">
              <a:effectLst>
                <a:outerShdw blurRad="38100" dist="38100" dir="2700000" algn="tl">
                  <a:srgbClr val="000000"/>
                </a:outerShdw>
              </a:effectLst>
            </a:rPr>
            <a:t>vidimo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sebe</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onakvima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kakvi</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zaista</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jesmo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Jevrejima</a:t>
          </a:r>
          <a:r>
            <a:rPr lang="en-US" sz="1800" b="1" dirty="0">
              <a:effectLst>
                <a:outerShdw blurRad="38100" dist="38100" dir="2700000" algn="tl">
                  <a:srgbClr val="000000"/>
                </a:outerShdw>
              </a:effectLst>
            </a:rPr>
            <a:t> 4</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12)</a:t>
          </a:r>
          <a:r>
            <a:rPr lang="sr-Latn-RS"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Čuvanas od   greha        (Psalam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pl-PL" sz="1800" b="1" dirty="0">
              <a:effectLst>
                <a:outerShdw blurRad="38100" dist="38100" dir="2700000" algn="tl">
                  <a:srgbClr val="000000"/>
                </a:outerShdw>
              </a:effectLst>
            </a:rPr>
            <a:t>Ona je hrana za našu dušu      (Jer.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sr-Latn-RS" sz="1800" b="1" dirty="0">
              <a:effectLst>
                <a:outerShdw blurRad="38100" dist="38100" dir="2700000" algn="tl">
                  <a:srgbClr val="000000"/>
                </a:outerShdw>
              </a:effectLst>
            </a:rPr>
            <a:t>Ona </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čini</a:t>
          </a:r>
          <a:r>
            <a:rPr lang="en-US" sz="1800" b="1" dirty="0">
              <a:effectLst>
                <a:outerShdw blurRad="38100" dist="38100" dir="2700000" algn="tl">
                  <a:srgbClr val="000000"/>
                </a:outerShdw>
              </a:effectLst>
            </a:rPr>
            <a:t> da </a:t>
          </a:r>
          <a:r>
            <a:rPr lang="en-US" sz="1800" b="1" dirty="0" err="1">
              <a:effectLst>
                <a:outerShdw blurRad="38100" dist="38100" dir="2700000" algn="tl">
                  <a:srgbClr val="000000"/>
                </a:outerShdw>
              </a:effectLst>
            </a:rPr>
            <a:t>duhovno</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rastemo</a:t>
          </a:r>
          <a:r>
            <a:rPr lang="en-US" sz="1800" b="1" dirty="0">
              <a:effectLst>
                <a:outerShdw blurRad="38100" dist="38100" dir="2700000" algn="tl">
                  <a:srgbClr val="000000"/>
                </a:outerShdw>
              </a:effectLst>
            </a:rPr>
            <a:t> </a:t>
          </a:r>
          <a:r>
            <a:rPr lang="sr-Latn-RS" sz="1800" b="1" dirty="0">
              <a:effectLst>
                <a:outerShdw blurRad="38100" dist="38100" dir="2700000" algn="tl">
                  <a:srgbClr val="000000"/>
                </a:outerShdw>
              </a:effectLst>
            </a:rPr>
            <a:t>              </a:t>
          </a:r>
          <a:r>
            <a:rPr lang="en-US" sz="1800" b="1" dirty="0">
              <a:effectLst>
                <a:outerShdw blurRad="38100" dist="38100" dir="2700000" algn="tl">
                  <a:srgbClr val="000000"/>
                </a:outerShdw>
              </a:effectLst>
            </a:rPr>
            <a:t>(1</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 Pet</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 2</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2</a:t>
          </a:r>
          <a:r>
            <a:rPr lang="en" sz="1800" b="1" dirty="0">
              <a:effectLst>
                <a:outerShdw blurRad="38100" dist="38100" dir="2700000" algn="tl">
                  <a:srgbClr val="000000"/>
                </a:outerShdw>
              </a:effectLst>
            </a:rPr>
            <a:t>)</a:t>
          </a:r>
          <a:r>
            <a:rPr lang="sr-Latn-RS"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en-US" sz="1800" b="1" dirty="0">
              <a:effectLst>
                <a:outerShdw blurRad="38100" dist="38100" dir="2700000" algn="tl">
                  <a:srgbClr val="000000"/>
                </a:outerShdw>
              </a:effectLst>
            </a:rPr>
            <a:t>On </a:t>
          </a:r>
          <a:r>
            <a:rPr lang="en-US" sz="1800" b="1" dirty="0" err="1">
              <a:effectLst>
                <a:outerShdw blurRad="38100" dist="38100" dir="2700000" algn="tl">
                  <a:srgbClr val="000000"/>
                </a:outerShdw>
              </a:effectLst>
            </a:rPr>
            <a:t>nam</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daje</a:t>
          </a:r>
          <a:r>
            <a:rPr lang="en-US" sz="1800" b="1" dirty="0">
              <a:effectLst>
                <a:outerShdw blurRad="38100" dist="38100" dir="2700000" algn="tl">
                  <a:srgbClr val="000000"/>
                </a:outerShdw>
              </a:effectLst>
            </a:rPr>
            <a:t> </a:t>
          </a:r>
          <a:r>
            <a:rPr lang="en-US" sz="1800" b="1" dirty="0" err="1">
              <a:effectLst>
                <a:outerShdw blurRad="38100" dist="38100" dir="2700000" algn="tl">
                  <a:srgbClr val="000000"/>
                </a:outerShdw>
              </a:effectLst>
            </a:rPr>
            <a:t>život</a:t>
          </a:r>
          <a:r>
            <a:rPr lang="en-US" sz="1800" b="1" dirty="0">
              <a:effectLst>
                <a:outerShdw blurRad="38100" dist="38100" dir="2700000" algn="tl">
                  <a:srgbClr val="000000"/>
                </a:outerShdw>
              </a:effectLst>
            </a:rPr>
            <a:t> </a:t>
          </a:r>
          <a:r>
            <a:rPr lang="sr-Latn-RS" sz="1800" b="1" dirty="0">
              <a:effectLst>
                <a:outerShdw blurRad="38100" dist="38100" dir="2700000" algn="tl">
                  <a:srgbClr val="000000"/>
                </a:outerShdw>
              </a:effectLst>
            </a:rPr>
            <a:t>            </a:t>
          </a:r>
          <a:r>
            <a:rPr lang="en-US" sz="1800" b="1" dirty="0">
              <a:effectLst>
                <a:outerShdw blurRad="38100" dist="38100" dir="2700000" algn="tl">
                  <a:srgbClr val="000000"/>
                </a:outerShdw>
              </a:effectLst>
            </a:rPr>
            <a:t>(Jovan 6</a:t>
          </a:r>
          <a:r>
            <a:rPr lang="sr-Latn-RS" sz="1800" b="1" dirty="0">
              <a:effectLst>
                <a:outerShdw blurRad="38100" dist="38100" dir="2700000" algn="tl">
                  <a:srgbClr val="000000"/>
                </a:outerShdw>
              </a:effectLst>
            </a:rPr>
            <a:t>,</a:t>
          </a:r>
          <a:r>
            <a:rPr lang="en-US" sz="1800" b="1" dirty="0">
              <a:effectLst>
                <a:outerShdw blurRad="38100" dist="38100" dir="2700000" algn="tl">
                  <a:srgbClr val="000000"/>
                </a:outerShdw>
              </a:effectLst>
            </a:rPr>
            <a:t>63)</a:t>
          </a:r>
          <a:r>
            <a:rPr lang="sr-Latn-RS" sz="1800" b="1" dirty="0">
              <a:effectLst>
                <a:outerShdw blurRad="38100" dist="38100" dir="2700000" algn="tl">
                  <a:srgbClr val="000000"/>
                </a:outerShdw>
              </a:effectLst>
            </a:rPr>
            <a:t>.</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custLinFactNeighborX="15" custLinFactNeighborY="1228">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en-US" sz="2000" b="1" dirty="0"/>
            <a:t>Kada </a:t>
          </a:r>
          <a:r>
            <a:rPr lang="en-US" sz="2000" b="1" dirty="0" err="1"/>
            <a:t>primamo</a:t>
          </a:r>
          <a:r>
            <a:rPr lang="en-US" sz="2000" b="1" dirty="0"/>
            <a:t> </a:t>
          </a:r>
          <a:r>
            <a:rPr lang="en-US" sz="2000" b="1" dirty="0" err="1"/>
            <a:t>Bibliju</a:t>
          </a:r>
          <a:r>
            <a:rPr lang="en-US" sz="2000" b="1" dirty="0"/>
            <a:t> </a:t>
          </a:r>
          <a:r>
            <a:rPr lang="en-US" sz="2000" b="1" dirty="0" err="1"/>
            <a:t>na</a:t>
          </a:r>
          <a:r>
            <a:rPr lang="en-US" sz="2000" b="1" dirty="0"/>
            <a:t> </a:t>
          </a:r>
          <a:r>
            <a:rPr lang="en-US" sz="2000" b="1" dirty="0" err="1"/>
            <a:t>ovaj</a:t>
          </a:r>
          <a:r>
            <a:rPr lang="en-US" sz="2000" b="1" dirty="0"/>
            <a:t> </a:t>
          </a:r>
          <a:r>
            <a:rPr lang="en-US" sz="2000" b="1" dirty="0" err="1"/>
            <a:t>način</a:t>
          </a:r>
          <a:r>
            <a:rPr lang="en-US" sz="2000" b="1" dirty="0"/>
            <a:t>...</a:t>
          </a:r>
          <a:endParaRPr lang="en"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pl-PL" sz="2000" b="1" dirty="0">
              <a:solidFill>
                <a:schemeClr val="tx1"/>
              </a:solidFill>
            </a:rPr>
            <a:t>Ona nam pokazuje stanje našeg odnosa sa Bogom.</a:t>
          </a:r>
          <a:endParaRPr lang="en"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nam govori kako da ojačamo taj odnos.</a:t>
          </a:r>
          <a:endParaRPr lang="en"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en-US" sz="2000" b="1" dirty="0" err="1">
              <a:solidFill>
                <a:schemeClr val="tx1"/>
              </a:solidFill>
            </a:rPr>
            <a:t>Doživljavamo</a:t>
          </a:r>
          <a:r>
            <a:rPr lang="en-US" sz="2000" b="1" dirty="0">
              <a:solidFill>
                <a:schemeClr val="tx1"/>
              </a:solidFill>
            </a:rPr>
            <a:t> </a:t>
          </a:r>
          <a:r>
            <a:rPr lang="en-US" sz="2000" b="1" dirty="0" err="1">
              <a:solidFill>
                <a:schemeClr val="tx1"/>
              </a:solidFill>
            </a:rPr>
            <a:t>postepenu</a:t>
          </a:r>
          <a:r>
            <a:rPr lang="en-US" sz="2000" b="1" dirty="0">
              <a:solidFill>
                <a:schemeClr val="tx1"/>
              </a:solidFill>
            </a:rPr>
            <a:t> </a:t>
          </a:r>
          <a:r>
            <a:rPr lang="en-US" sz="2000" b="1" dirty="0" err="1">
              <a:solidFill>
                <a:schemeClr val="tx1"/>
              </a:solidFill>
            </a:rPr>
            <a:t>transformaciju</a:t>
          </a:r>
          <a:r>
            <a:rPr lang="sr-Latn-RS" sz="2000" b="1" dirty="0">
              <a:solidFill>
                <a:schemeClr val="tx1"/>
              </a:solidFill>
            </a:rPr>
            <a:t>.</a:t>
          </a:r>
          <a:endParaRPr lang="en"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en-US" sz="2000" b="1" kern="1200" dirty="0" err="1">
              <a:solidFill>
                <a:prstClr val="black"/>
              </a:solidFill>
              <a:latin typeface="Aptos" panose="02110004020202020204"/>
              <a:ea typeface="+mn-ea"/>
              <a:cs typeface="+mn-cs"/>
            </a:rPr>
            <a:t>Približavamo</a:t>
          </a:r>
          <a:r>
            <a:rPr lang="en-US" sz="2000" b="1" kern="1200" dirty="0">
              <a:solidFill>
                <a:prstClr val="black"/>
              </a:solidFill>
              <a:latin typeface="Aptos" panose="02110004020202020204"/>
              <a:ea typeface="+mn-ea"/>
              <a:cs typeface="+mn-cs"/>
            </a:rPr>
            <a:t> se </a:t>
          </a:r>
          <a:r>
            <a:rPr lang="en-US" sz="2000" b="1" kern="1200" dirty="0" err="1">
              <a:solidFill>
                <a:prstClr val="black"/>
              </a:solidFill>
              <a:latin typeface="Aptos" panose="02110004020202020204"/>
              <a:ea typeface="+mn-ea"/>
              <a:cs typeface="+mn-cs"/>
            </a:rPr>
            <a:t>Isusu</a:t>
          </a:r>
          <a:r>
            <a:rPr lang="sr-Latn-RS" sz="2000" b="1" kern="1200" dirty="0">
              <a:solidFill>
                <a:prstClr val="black"/>
              </a:solidFill>
              <a:latin typeface="Aptos" panose="02110004020202020204"/>
              <a:ea typeface="+mn-ea"/>
              <a:cs typeface="+mn-cs"/>
            </a:rPr>
            <a:t>.</a:t>
          </a:r>
          <a:endParaRPr lang="en"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nas čini mudrima za spasenje</a:t>
          </a:r>
          <a:endParaRPr lang="en"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en-US" sz="2000" b="1" dirty="0">
              <a:solidFill>
                <a:schemeClr val="tx1"/>
              </a:solidFill>
            </a:rPr>
            <a:t>Mi </a:t>
          </a:r>
          <a:r>
            <a:rPr lang="en-US" sz="2000" b="1" dirty="0" err="1">
              <a:solidFill>
                <a:schemeClr val="tx1"/>
              </a:solidFill>
            </a:rPr>
            <a:t>rastemo</a:t>
          </a:r>
          <a:r>
            <a:rPr lang="en-US" sz="2000" b="1" dirty="0">
              <a:solidFill>
                <a:schemeClr val="tx1"/>
              </a:solidFill>
            </a:rPr>
            <a:t> u </a:t>
          </a:r>
          <a:r>
            <a:rPr lang="en-US" sz="2000" b="1" dirty="0" err="1">
              <a:solidFill>
                <a:schemeClr val="tx1"/>
              </a:solidFill>
            </a:rPr>
            <a:t>znanju</a:t>
          </a:r>
          <a:r>
            <a:rPr lang="en-US" sz="2000" b="1" dirty="0">
              <a:solidFill>
                <a:schemeClr val="tx1"/>
              </a:solidFill>
            </a:rPr>
            <a:t> </a:t>
          </a:r>
          <a:r>
            <a:rPr lang="en-US" sz="2000" b="1" dirty="0" err="1">
              <a:solidFill>
                <a:schemeClr val="tx1"/>
              </a:solidFill>
            </a:rPr>
            <a:t>istine</a:t>
          </a:r>
          <a:r>
            <a:rPr lang="sr-Latn-RS" sz="2000" b="1" dirty="0">
              <a:solidFill>
                <a:schemeClr val="tx1"/>
              </a:solidFill>
            </a:rPr>
            <a:t>.</a:t>
          </a:r>
          <a:endParaRPr lang="en"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nn-NO" sz="2000" b="1" dirty="0">
              <a:solidFill>
                <a:schemeClr val="tx1"/>
              </a:solidFill>
            </a:rPr>
            <a:t>Naša vera raste i jača</a:t>
          </a:r>
          <a:r>
            <a:rPr lang="sr-Latn-RS" sz="2000" b="1" dirty="0">
              <a:solidFill>
                <a:schemeClr val="tx1"/>
              </a:solidFill>
            </a:rPr>
            <a:t>.</a:t>
          </a:r>
          <a:endParaRPr lang="en"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en-US" sz="2000" b="1" dirty="0" err="1">
              <a:effectLst>
                <a:outerShdw blurRad="38100" dist="38100" dir="2700000" algn="tl">
                  <a:srgbClr val="000000"/>
                </a:outerShdw>
              </a:effectLst>
            </a:rPr>
            <a:t>Imamo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nadu</a:t>
          </a:r>
          <a:r>
            <a:rPr lang="sr-Latn-RS"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en-US" sz="2000" b="1" dirty="0" err="1">
              <a:effectLst>
                <a:outerShdw blurRad="38100" dist="38100" dir="2700000" algn="tl">
                  <a:srgbClr val="000000"/>
                </a:outerShdw>
              </a:effectLst>
            </a:rPr>
            <a:t>Svesni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smo</a:t>
          </a:r>
          <a:r>
            <a:rPr lang="en-US" sz="2000" b="1" dirty="0">
              <a:effectLst>
                <a:outerShdw blurRad="38100" dist="38100" dir="2700000" algn="tl">
                  <a:srgbClr val="000000"/>
                </a:outerShdw>
              </a:effectLst>
            </a:rPr>
            <a:t> da </a:t>
          </a:r>
          <a:r>
            <a:rPr lang="en-US" sz="2000" b="1" dirty="0" err="1">
              <a:effectLst>
                <a:outerShdw blurRad="38100" dist="38100" dir="2700000" algn="tl">
                  <a:srgbClr val="000000"/>
                </a:outerShdw>
              </a:effectLst>
            </a:rPr>
            <a:t>nas</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čeka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bolji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večni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divni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život</a:t>
          </a:r>
          <a:r>
            <a:rPr lang="sr-Latn-RS" sz="2000" b="1" dirty="0">
              <a:effectLst>
                <a:outerShdw blurRad="38100" dist="38100" dir="2700000" algn="tl">
                  <a:srgbClr val="000000"/>
                </a:outerShdw>
              </a:effectLst>
            </a:rPr>
            <a:t>.</a:t>
          </a:r>
          <a:endParaRPr lang="en" sz="20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Neprijatelj</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Ispravni</a:t>
          </a:r>
          <a:r>
            <a:rPr lang="en-US" sz="2000" b="1" kern="1200" dirty="0">
              <a:solidFill>
                <a:schemeClr val="tx1"/>
              </a:solidFill>
            </a:rPr>
            <a:t> </a:t>
          </a:r>
          <a:r>
            <a:rPr lang="en-US" sz="2000" b="1" kern="1200" dirty="0" err="1">
              <a:solidFill>
                <a:schemeClr val="tx1"/>
              </a:solidFill>
            </a:rPr>
            <a:t>i</a:t>
          </a:r>
          <a:r>
            <a:rPr lang="en-US" sz="2000" b="1" kern="1200" dirty="0">
              <a:solidFill>
                <a:schemeClr val="tx1"/>
              </a:solidFill>
            </a:rPr>
            <a:t> </a:t>
          </a:r>
          <a:r>
            <a:rPr lang="en-US" sz="2000" b="1" kern="1200" dirty="0" err="1">
              <a:solidFill>
                <a:schemeClr val="tx1"/>
              </a:solidFill>
            </a:rPr>
            <a:t>netačni</a:t>
          </a:r>
          <a:r>
            <a:rPr lang="en-US" sz="2000" b="1" kern="1200" dirty="0">
              <a:solidFill>
                <a:schemeClr val="tx1"/>
              </a:solidFill>
            </a:rPr>
            <a:t> </a:t>
          </a:r>
          <a:r>
            <a:rPr lang="en-US" sz="2000" b="1" kern="1200" dirty="0" err="1">
              <a:solidFill>
                <a:schemeClr val="tx1"/>
              </a:solidFill>
            </a:rPr>
            <a:t>načini</a:t>
          </a:r>
          <a:r>
            <a:rPr lang="en-US" sz="2000" b="1" kern="1200" dirty="0">
              <a:solidFill>
                <a:schemeClr val="tx1"/>
              </a:solidFill>
            </a:rPr>
            <a:t> </a:t>
          </a:r>
          <a:r>
            <a:rPr lang="en-US" sz="2000" b="1" kern="1200" dirty="0" err="1">
              <a:solidFill>
                <a:schemeClr val="tx1"/>
              </a:solidFill>
            </a:rPr>
            <a:t>čitanja</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Šta</a:t>
          </a:r>
          <a:r>
            <a:rPr lang="en-US" sz="2000" b="1" kern="1200" dirty="0">
              <a:solidFill>
                <a:schemeClr val="tx1"/>
              </a:solidFill>
            </a:rPr>
            <a:t> je </a:t>
          </a:r>
          <a:r>
            <a:rPr lang="en-US" sz="2000" b="1" kern="1200" dirty="0" err="1">
              <a:solidFill>
                <a:schemeClr val="tx1"/>
              </a:solidFill>
            </a:rPr>
            <a:t>Biblija</a:t>
          </a:r>
          <a:r>
            <a:rPr lang="en-US" sz="2000" b="1" kern="1200" dirty="0">
              <a:solidFill>
                <a:schemeClr val="tx1"/>
              </a:solidFill>
            </a:rPr>
            <a:t>?</a:t>
          </a:r>
          <a:endParaRPr lang="es-ES" sz="2000" kern="1200" dirty="0">
            <a:solidFill>
              <a:schemeClr val="tx1"/>
            </a:solidFill>
          </a:endParaRP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Pozitivni</a:t>
          </a:r>
          <a:r>
            <a:rPr lang="en-US" sz="2000" b="1" kern="1200" dirty="0">
              <a:solidFill>
                <a:schemeClr val="tx1"/>
              </a:solidFill>
            </a:rPr>
            <a:t> </a:t>
          </a:r>
          <a:r>
            <a:rPr lang="en-US" sz="2000" b="1" kern="1200" dirty="0" err="1">
              <a:solidFill>
                <a:schemeClr val="tx1"/>
              </a:solidFill>
            </a:rPr>
            <a:t>efekti</a:t>
          </a:r>
          <a:r>
            <a:rPr lang="en-US" sz="2000" b="1" kern="1200" dirty="0">
              <a:solidFill>
                <a:schemeClr val="tx1"/>
              </a:solidFill>
            </a:rPr>
            <a:t> </a:t>
          </a:r>
          <a:r>
            <a:rPr lang="en-US" sz="2000" b="1" kern="1200" dirty="0" err="1">
              <a:solidFill>
                <a:schemeClr val="tx1"/>
              </a:solidFill>
            </a:rPr>
            <a:t>čitanja</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chemeClr val="tx1"/>
              </a:solidFill>
            </a:rPr>
            <a:t>Prijatelji</a:t>
          </a:r>
          <a:r>
            <a:rPr lang="en-US" sz="2000" b="1" kern="1200" dirty="0">
              <a:solidFill>
                <a:schemeClr val="tx1"/>
              </a:solidFill>
            </a:rPr>
            <a:t> </a:t>
          </a:r>
          <a:r>
            <a:rPr lang="en-US" sz="2000" b="1" kern="1200" dirty="0" err="1">
              <a:solidFill>
                <a:schemeClr val="tx1"/>
              </a:solidFill>
            </a:rPr>
            <a:t>Biblije</a:t>
          </a:r>
          <a:r>
            <a:rPr lang="sr-Latn-RS" sz="2000" b="1" kern="1200" dirty="0">
              <a:solidFill>
                <a:schemeClr val="tx1"/>
              </a:solidFill>
            </a:rPr>
            <a:t>.</a:t>
          </a:r>
          <a:endParaRPr lang="es-ES" sz="2000"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1329" y="37569"/>
          <a:ext cx="3005632" cy="678453"/>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effectLst>
                <a:outerShdw blurRad="38100" dist="38100" dir="2700000" algn="tl">
                  <a:srgbClr val="000000"/>
                </a:outerShdw>
              </a:effectLst>
            </a:rPr>
            <a:t>Netačni</a:t>
          </a:r>
          <a:r>
            <a:rPr lang="en-US" sz="2400" b="1" kern="1200" dirty="0">
              <a:effectLst>
                <a:outerShdw blurRad="38100" dist="38100" dir="2700000" algn="tl">
                  <a:srgbClr val="000000"/>
                </a:outerShdw>
              </a:effectLst>
            </a:rPr>
            <a:t> </a:t>
          </a:r>
          <a:r>
            <a:rPr lang="sr-Latn-RS" sz="2400" b="1" kern="1200" dirty="0">
              <a:effectLst>
                <a:outerShdw blurRad="38100" dist="38100" dir="2700000" algn="tl">
                  <a:srgbClr val="000000"/>
                </a:outerShdw>
              </a:effectLst>
            </a:rPr>
            <a:t>način</a:t>
          </a:r>
          <a:r>
            <a:rPr lang="en-US" sz="2400" b="1" kern="1200" dirty="0" err="1">
              <a:effectLst>
                <a:outerShdw blurRad="38100" dist="38100" dir="2700000" algn="tl">
                  <a:srgbClr val="000000"/>
                </a:outerShdw>
              </a:effectLst>
            </a:rPr>
            <a:t>i</a:t>
          </a:r>
          <a:r>
            <a:rPr lang="sr-Latn-RS" sz="2400" b="1" kern="1200" dirty="0">
              <a:effectLst>
                <a:outerShdw blurRad="38100" dist="38100" dir="2700000" algn="tl">
                  <a:srgbClr val="000000"/>
                </a:outerShdw>
              </a:effectLst>
            </a:rPr>
            <a:t>:</a:t>
          </a:r>
          <a:endParaRPr lang="en" sz="2400" b="1" kern="1200" dirty="0">
            <a:effectLst>
              <a:outerShdw blurRad="38100" dist="38100" dir="2700000" algn="tl">
                <a:srgbClr val="000000"/>
              </a:outerShdw>
            </a:effectLst>
          </a:endParaRPr>
        </a:p>
      </dsp:txBody>
      <dsp:txXfrm>
        <a:off x="21200" y="57440"/>
        <a:ext cx="2965890" cy="638711"/>
      </dsp:txXfrm>
    </dsp:sp>
    <dsp:sp modelId="{6F51F73F-CB68-4CA2-B2B1-1D364B2D7406}">
      <dsp:nvSpPr>
        <dsp:cNvPr id="0" name=""/>
        <dsp:cNvSpPr/>
      </dsp:nvSpPr>
      <dsp:spPr>
        <a:xfrm>
          <a:off x="301893"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602456" y="885636"/>
          <a:ext cx="2859471" cy="81364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Čitajte ono što se slaže s všim gledištem.</a:t>
          </a:r>
          <a:endParaRPr lang="en" sz="1800" b="1" kern="1200" dirty="0"/>
        </a:p>
      </dsp:txBody>
      <dsp:txXfrm>
        <a:off x="626287" y="909467"/>
        <a:ext cx="2811809" cy="765987"/>
      </dsp:txXfrm>
    </dsp:sp>
    <dsp:sp modelId="{0AE54E3A-5EBF-4A3D-A81A-14563D98CF21}">
      <dsp:nvSpPr>
        <dsp:cNvPr id="0" name=""/>
        <dsp:cNvSpPr/>
      </dsp:nvSpPr>
      <dsp:spPr>
        <a:xfrm>
          <a:off x="301893"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602456" y="1868899"/>
          <a:ext cx="2859471" cy="678453"/>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Birajte tekstove nasumično, bez svrhe.</a:t>
          </a:r>
          <a:endParaRPr lang="en" sz="1800" b="1" kern="1200" dirty="0"/>
        </a:p>
      </dsp:txBody>
      <dsp:txXfrm>
        <a:off x="622327" y="1888770"/>
        <a:ext cx="2819729" cy="638711"/>
      </dsp:txXfrm>
    </dsp:sp>
    <dsp:sp modelId="{578A16A8-0853-43B4-AE5B-D4C943848F95}">
      <dsp:nvSpPr>
        <dsp:cNvPr id="0" name=""/>
        <dsp:cNvSpPr/>
      </dsp:nvSpPr>
      <dsp:spPr>
        <a:xfrm>
          <a:off x="301893"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602456" y="2716966"/>
          <a:ext cx="2859471" cy="867701"/>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Birajte ono što vam se sviđa i odbacite što vam se ne sviđa</a:t>
          </a:r>
          <a:r>
            <a:rPr lang="en" sz="1800" b="1" kern="1200" dirty="0"/>
            <a:t>.</a:t>
          </a:r>
        </a:p>
      </dsp:txBody>
      <dsp:txXfrm>
        <a:off x="627870" y="2742380"/>
        <a:ext cx="2808643" cy="816873"/>
      </dsp:txXfrm>
    </dsp:sp>
    <dsp:sp modelId="{93D14829-74D2-461E-8767-4D1E4D0599EF}">
      <dsp:nvSpPr>
        <dsp:cNvPr id="0" name=""/>
        <dsp:cNvSpPr/>
      </dsp:nvSpPr>
      <dsp:spPr>
        <a:xfrm>
          <a:off x="3346189" y="37569"/>
          <a:ext cx="3005632" cy="678453"/>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dirty="0">
              <a:effectLst>
                <a:outerShdw blurRad="38100" dist="38100" dir="2700000" algn="tl">
                  <a:srgbClr val="000000"/>
                </a:outerShdw>
              </a:effectLst>
            </a:rPr>
            <a:t>Ispravni načini:</a:t>
          </a:r>
          <a:endParaRPr lang="en" sz="2400" b="1" kern="1200" dirty="0">
            <a:effectLst>
              <a:outerShdw blurRad="38100" dist="38100" dir="2700000" algn="tl">
                <a:srgbClr val="000000"/>
              </a:outerShdw>
            </a:effectLst>
          </a:endParaRPr>
        </a:p>
      </dsp:txBody>
      <dsp:txXfrm>
        <a:off x="3366060" y="57440"/>
        <a:ext cx="2965890" cy="638711"/>
      </dsp:txXfrm>
    </dsp:sp>
    <dsp:sp modelId="{EE477606-2F95-4BBB-9AC0-1BDA525C3BFA}">
      <dsp:nvSpPr>
        <dsp:cNvPr id="0" name=""/>
        <dsp:cNvSpPr/>
      </dsp:nvSpPr>
      <dsp:spPr>
        <a:xfrm>
          <a:off x="3646752" y="716023"/>
          <a:ext cx="300563" cy="576438"/>
        </a:xfrm>
        <a:custGeom>
          <a:avLst/>
          <a:gdLst/>
          <a:ahLst/>
          <a:cxnLst/>
          <a:rect l="0" t="0" r="0" b="0"/>
          <a:pathLst>
            <a:path>
              <a:moveTo>
                <a:pt x="0" y="0"/>
              </a:moveTo>
              <a:lnTo>
                <a:pt x="0" y="576438"/>
              </a:lnTo>
              <a:lnTo>
                <a:pt x="300563" y="576438"/>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3947315" y="885636"/>
          <a:ext cx="2652179" cy="81364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t-BR" sz="1800" b="1" kern="1200" dirty="0"/>
            <a:t>Nastojte da naučite </a:t>
          </a:r>
          <a:r>
            <a:rPr lang="sr-Latn-RS" sz="1800" b="1" kern="1200" dirty="0"/>
            <a:t>što je </a:t>
          </a:r>
          <a:r>
            <a:rPr lang="pt-BR" sz="1800" b="1" kern="1200" dirty="0"/>
            <a:t>Bo</a:t>
          </a:r>
          <a:r>
            <a:rPr lang="sr-Latn-RS" sz="1800" b="1" kern="1200" dirty="0"/>
            <a:t>ž</a:t>
          </a:r>
          <a:r>
            <a:rPr lang="pt-BR" sz="1800" b="1" kern="1200" dirty="0"/>
            <a:t>j</a:t>
          </a:r>
          <a:r>
            <a:rPr lang="sr-Latn-RS" sz="1800" b="1" kern="1200" dirty="0"/>
            <a:t>a</a:t>
          </a:r>
          <a:r>
            <a:rPr lang="pt-BR" sz="1800" b="1" kern="1200" dirty="0"/>
            <a:t> volj</a:t>
          </a:r>
          <a:r>
            <a:rPr lang="sr-Latn-RS" sz="1800" b="1" kern="1200" dirty="0"/>
            <a:t>a.</a:t>
          </a:r>
          <a:endParaRPr lang="en" sz="1800" b="1" kern="1200" dirty="0"/>
        </a:p>
      </dsp:txBody>
      <dsp:txXfrm>
        <a:off x="3971146" y="909467"/>
        <a:ext cx="2604517" cy="765987"/>
      </dsp:txXfrm>
    </dsp:sp>
    <dsp:sp modelId="{0D3FCF36-19B2-4F24-B313-7514E31DA139}">
      <dsp:nvSpPr>
        <dsp:cNvPr id="0" name=""/>
        <dsp:cNvSpPr/>
      </dsp:nvSpPr>
      <dsp:spPr>
        <a:xfrm>
          <a:off x="3646752" y="716023"/>
          <a:ext cx="300563" cy="1492103"/>
        </a:xfrm>
        <a:custGeom>
          <a:avLst/>
          <a:gdLst/>
          <a:ahLst/>
          <a:cxnLst/>
          <a:rect l="0" t="0" r="0" b="0"/>
          <a:pathLst>
            <a:path>
              <a:moveTo>
                <a:pt x="0" y="0"/>
              </a:moveTo>
              <a:lnTo>
                <a:pt x="0" y="1492103"/>
              </a:lnTo>
              <a:lnTo>
                <a:pt x="300563" y="14921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3947315" y="1868899"/>
          <a:ext cx="2652179" cy="678453"/>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r-Latn-RS" sz="1800" b="1" kern="1200" dirty="0"/>
            <a:t>Proučavajte sistematski.</a:t>
          </a:r>
          <a:endParaRPr lang="en" sz="1800" b="1" kern="1200" dirty="0"/>
        </a:p>
      </dsp:txBody>
      <dsp:txXfrm>
        <a:off x="3967186" y="1888770"/>
        <a:ext cx="2612437" cy="638711"/>
      </dsp:txXfrm>
    </dsp:sp>
    <dsp:sp modelId="{847F9CCA-4121-41D9-8E9D-63ABFA6DAA30}">
      <dsp:nvSpPr>
        <dsp:cNvPr id="0" name=""/>
        <dsp:cNvSpPr/>
      </dsp:nvSpPr>
      <dsp:spPr>
        <a:xfrm>
          <a:off x="3646752" y="716023"/>
          <a:ext cx="300563" cy="2434794"/>
        </a:xfrm>
        <a:custGeom>
          <a:avLst/>
          <a:gdLst/>
          <a:ahLst/>
          <a:cxnLst/>
          <a:rect l="0" t="0" r="0" b="0"/>
          <a:pathLst>
            <a:path>
              <a:moveTo>
                <a:pt x="0" y="0"/>
              </a:moveTo>
              <a:lnTo>
                <a:pt x="0" y="2434794"/>
              </a:lnTo>
              <a:lnTo>
                <a:pt x="300563" y="2434794"/>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3947315" y="2716966"/>
          <a:ext cx="2652179" cy="867701"/>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Ne </a:t>
          </a:r>
          <a:r>
            <a:rPr lang="en-US" sz="1800" b="1" kern="1200" dirty="0" err="1"/>
            <a:t>odbacujte</a:t>
          </a:r>
          <a:r>
            <a:rPr lang="en-US" sz="1800" b="1" kern="1200" dirty="0"/>
            <a:t> </a:t>
          </a:r>
          <a:r>
            <a:rPr lang="en-US" sz="1800" b="1" kern="1200" dirty="0" err="1"/>
            <a:t>nijedan</a:t>
          </a:r>
          <a:r>
            <a:rPr lang="en-US" sz="1800" b="1" kern="1200" dirty="0"/>
            <a:t> </a:t>
          </a:r>
          <a:r>
            <a:rPr lang="en-US" sz="1800" b="1" kern="1200" dirty="0" err="1"/>
            <a:t>tekst</a:t>
          </a:r>
          <a:r>
            <a:rPr lang="en-US" sz="1800" b="1" kern="1200" dirty="0"/>
            <a:t>, </a:t>
          </a:r>
          <a:r>
            <a:rPr lang="en-US" sz="1800" b="1" kern="1200" dirty="0" err="1"/>
            <a:t>već</a:t>
          </a:r>
          <a:r>
            <a:rPr lang="en-US" sz="1800" b="1" kern="1200" dirty="0"/>
            <a:t> </a:t>
          </a:r>
          <a:r>
            <a:rPr lang="en-US" sz="1800" b="1" kern="1200" dirty="0" err="1"/>
            <a:t>ih</a:t>
          </a:r>
          <a:r>
            <a:rPr lang="en-US" sz="1800" b="1" kern="1200" dirty="0"/>
            <a:t> </a:t>
          </a:r>
          <a:r>
            <a:rPr lang="en-US" sz="1800" b="1" kern="1200" dirty="0" err="1"/>
            <a:t>sve</a:t>
          </a:r>
          <a:r>
            <a:rPr lang="en-US" sz="1800" b="1" kern="1200" dirty="0"/>
            <a:t> </a:t>
          </a:r>
          <a:r>
            <a:rPr lang="en-US" sz="1800" b="1" kern="1200" dirty="0" err="1"/>
            <a:t>analizirajte</a:t>
          </a:r>
          <a:r>
            <a:rPr lang="en-US" sz="1800" b="1" kern="1200" dirty="0"/>
            <a:t>.</a:t>
          </a:r>
          <a:endParaRPr lang="en" sz="1800" b="1" kern="1200" dirty="0"/>
        </a:p>
      </dsp:txBody>
      <dsp:txXfrm>
        <a:off x="3972729" y="2742380"/>
        <a:ext cx="2601351" cy="816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outerShdw>
              </a:effectLst>
            </a:rPr>
            <a:t>Čini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nas</a:t>
          </a:r>
          <a:r>
            <a:rPr lang="en-US" sz="1800" b="1" kern="1200" dirty="0">
              <a:effectLst>
                <a:outerShdw blurRad="38100" dist="38100" dir="2700000" algn="tl">
                  <a:srgbClr val="000000"/>
                </a:outerShdw>
              </a:effectLst>
            </a:rPr>
            <a:t> da </a:t>
          </a:r>
          <a:r>
            <a:rPr lang="en-US" sz="1800" b="1" kern="1200" dirty="0" err="1">
              <a:effectLst>
                <a:outerShdw blurRad="38100" dist="38100" dir="2700000" algn="tl">
                  <a:srgbClr val="000000"/>
                </a:outerShdw>
              </a:effectLst>
            </a:rPr>
            <a:t>vidimo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sebe</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onakvima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kakvi</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zaista</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jesmo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Jevrejima</a:t>
          </a:r>
          <a:r>
            <a:rPr lang="en-US" sz="1800" b="1" kern="1200" dirty="0">
              <a:effectLst>
                <a:outerShdw blurRad="38100" dist="38100" dir="2700000" algn="tl">
                  <a:srgbClr val="000000"/>
                </a:outerShdw>
              </a:effectLst>
            </a:rPr>
            <a:t> 4</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12)</a:t>
          </a:r>
          <a:r>
            <a:rPr lang="sr-Latn-RS"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Čuvanas od   greha        (Psalam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pl-PL" sz="1800" b="1" kern="1200" dirty="0">
              <a:effectLst>
                <a:outerShdw blurRad="38100" dist="38100" dir="2700000" algn="tl">
                  <a:srgbClr val="000000"/>
                </a:outerShdw>
              </a:effectLst>
            </a:rPr>
            <a:t>Ona je hrana za našu dušu      (Jer.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sr-Latn-RS" sz="1800" b="1" kern="1200" dirty="0">
              <a:effectLst>
                <a:outerShdw blurRad="38100" dist="38100" dir="2700000" algn="tl">
                  <a:srgbClr val="000000"/>
                </a:outerShdw>
              </a:effectLst>
            </a:rPr>
            <a:t>Ona </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čini</a:t>
          </a:r>
          <a:r>
            <a:rPr lang="en-US" sz="1800" b="1" kern="1200" dirty="0">
              <a:effectLst>
                <a:outerShdw blurRad="38100" dist="38100" dir="2700000" algn="tl">
                  <a:srgbClr val="000000"/>
                </a:outerShdw>
              </a:effectLst>
            </a:rPr>
            <a:t> da </a:t>
          </a:r>
          <a:r>
            <a:rPr lang="en-US" sz="1800" b="1" kern="1200" dirty="0" err="1">
              <a:effectLst>
                <a:outerShdw blurRad="38100" dist="38100" dir="2700000" algn="tl">
                  <a:srgbClr val="000000"/>
                </a:outerShdw>
              </a:effectLst>
            </a:rPr>
            <a:t>duhovno</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rastemo</a:t>
          </a:r>
          <a:r>
            <a:rPr lang="en-US" sz="1800" b="1" kern="1200" dirty="0">
              <a:effectLst>
                <a:outerShdw blurRad="38100" dist="38100" dir="2700000" algn="tl">
                  <a:srgbClr val="000000"/>
                </a:outerShdw>
              </a:effectLst>
            </a:rPr>
            <a:t> </a:t>
          </a:r>
          <a:r>
            <a:rPr lang="sr-Latn-RS" sz="1800" b="1" kern="1200" dirty="0">
              <a:effectLst>
                <a:outerShdw blurRad="38100" dist="38100" dir="2700000" algn="tl">
                  <a:srgbClr val="000000"/>
                </a:outerShdw>
              </a:effectLst>
            </a:rPr>
            <a:t>              </a:t>
          </a:r>
          <a:r>
            <a:rPr lang="en-US" sz="1800" b="1" kern="1200" dirty="0">
              <a:effectLst>
                <a:outerShdw blurRad="38100" dist="38100" dir="2700000" algn="tl">
                  <a:srgbClr val="000000"/>
                </a:outerShdw>
              </a:effectLst>
            </a:rPr>
            <a:t>(1</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 Pet</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 2</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2</a:t>
          </a:r>
          <a:r>
            <a:rPr lang="en" sz="1800" b="1" kern="1200" dirty="0">
              <a:effectLst>
                <a:outerShdw blurRad="38100" dist="38100" dir="2700000" algn="tl">
                  <a:srgbClr val="000000"/>
                </a:outerShdw>
              </a:effectLst>
            </a:rPr>
            <a:t>)</a:t>
          </a:r>
          <a:r>
            <a:rPr lang="sr-Latn-RS"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rot="13752">
          <a:off x="9336873" y="685301"/>
          <a:ext cx="280683"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73" y="739199"/>
        <a:ext cx="199593" cy="162180"/>
      </dsp:txXfrm>
    </dsp:sp>
    <dsp:sp modelId="{30C7BF7C-D61E-4B93-9002-B275466A0842}">
      <dsp:nvSpPr>
        <dsp:cNvPr id="0" name=""/>
        <dsp:cNvSpPr/>
      </dsp:nvSpPr>
      <dsp:spPr>
        <a:xfrm>
          <a:off x="9749953" y="105359"/>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rPr>
            <a:t>On </a:t>
          </a:r>
          <a:r>
            <a:rPr lang="en-US" sz="1800" b="1" kern="1200" dirty="0" err="1">
              <a:effectLst>
                <a:outerShdw blurRad="38100" dist="38100" dir="2700000" algn="tl">
                  <a:srgbClr val="000000"/>
                </a:outerShdw>
              </a:effectLst>
            </a:rPr>
            <a:t>nam</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daje</a:t>
          </a:r>
          <a:r>
            <a:rPr lang="en-US" sz="1800" b="1" kern="1200" dirty="0">
              <a:effectLst>
                <a:outerShdw blurRad="38100" dist="38100" dir="2700000" algn="tl">
                  <a:srgbClr val="000000"/>
                </a:outerShdw>
              </a:effectLst>
            </a:rPr>
            <a:t> </a:t>
          </a:r>
          <a:r>
            <a:rPr lang="en-US" sz="1800" b="1" kern="1200" dirty="0" err="1">
              <a:effectLst>
                <a:outerShdw blurRad="38100" dist="38100" dir="2700000" algn="tl">
                  <a:srgbClr val="000000"/>
                </a:outerShdw>
              </a:effectLst>
            </a:rPr>
            <a:t>život</a:t>
          </a:r>
          <a:r>
            <a:rPr lang="en-US" sz="1800" b="1" kern="1200" dirty="0">
              <a:effectLst>
                <a:outerShdw blurRad="38100" dist="38100" dir="2700000" algn="tl">
                  <a:srgbClr val="000000"/>
                </a:outerShdw>
              </a:effectLst>
            </a:rPr>
            <a:t> </a:t>
          </a:r>
          <a:r>
            <a:rPr lang="sr-Latn-RS" sz="1800" b="1" kern="1200" dirty="0">
              <a:effectLst>
                <a:outerShdw blurRad="38100" dist="38100" dir="2700000" algn="tl">
                  <a:srgbClr val="000000"/>
                </a:outerShdw>
              </a:effectLst>
            </a:rPr>
            <a:t>            </a:t>
          </a:r>
          <a:r>
            <a:rPr lang="en-US" sz="1800" b="1" kern="1200" dirty="0">
              <a:effectLst>
                <a:outerShdw blurRad="38100" dist="38100" dir="2700000" algn="tl">
                  <a:srgbClr val="000000"/>
                </a:outerShdw>
              </a:effectLst>
            </a:rPr>
            <a:t>(Jovan 6</a:t>
          </a:r>
          <a:r>
            <a:rPr lang="sr-Latn-RS" sz="1800" b="1" kern="1200" dirty="0">
              <a:effectLst>
                <a:outerShdw blurRad="38100" dist="38100" dir="2700000" algn="tl">
                  <a:srgbClr val="000000"/>
                </a:outerShdw>
              </a:effectLst>
            </a:rPr>
            <a:t>,</a:t>
          </a:r>
          <a:r>
            <a:rPr lang="en-US" sz="1800" b="1" kern="1200" dirty="0">
              <a:effectLst>
                <a:outerShdw blurRad="38100" dist="38100" dir="2700000" algn="tl">
                  <a:srgbClr val="000000"/>
                </a:outerShdw>
              </a:effectLst>
            </a:rPr>
            <a:t>63)</a:t>
          </a:r>
          <a:r>
            <a:rPr lang="sr-Latn-RS" sz="1800" b="1" kern="1200" dirty="0">
              <a:effectLst>
                <a:outerShdw blurRad="38100" dist="38100" dir="2700000" algn="tl">
                  <a:srgbClr val="000000"/>
                </a:outerShdw>
              </a:effectLst>
            </a:rPr>
            <a:t>.</a:t>
          </a:r>
          <a:endParaRPr lang="es-ES" sz="1800" kern="1200" dirty="0">
            <a:effectLst>
              <a:outerShdw blurRad="38100" dist="38100" dir="2700000" algn="tl">
                <a:srgbClr val="000000"/>
              </a:outerShdw>
            </a:effectLst>
          </a:endParaRPr>
        </a:p>
      </dsp:txBody>
      <dsp:txXfrm>
        <a:off x="9792129" y="147535"/>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Kada </a:t>
          </a:r>
          <a:r>
            <a:rPr lang="en-US" sz="2000" b="1" kern="1200" dirty="0" err="1"/>
            <a:t>primamo</a:t>
          </a:r>
          <a:r>
            <a:rPr lang="en-US" sz="2000" b="1" kern="1200" dirty="0"/>
            <a:t> </a:t>
          </a:r>
          <a:r>
            <a:rPr lang="en-US" sz="2000" b="1" kern="1200" dirty="0" err="1"/>
            <a:t>Bibliju</a:t>
          </a:r>
          <a:r>
            <a:rPr lang="en-US" sz="2000" b="1" kern="1200" dirty="0"/>
            <a:t> </a:t>
          </a:r>
          <a:r>
            <a:rPr lang="en-US" sz="2000" b="1" kern="1200" dirty="0" err="1"/>
            <a:t>na</a:t>
          </a:r>
          <a:r>
            <a:rPr lang="en-US" sz="2000" b="1" kern="1200" dirty="0"/>
            <a:t> </a:t>
          </a:r>
          <a:r>
            <a:rPr lang="en-US" sz="2000" b="1" kern="1200" dirty="0" err="1"/>
            <a:t>ovaj</a:t>
          </a:r>
          <a:r>
            <a:rPr lang="en-US" sz="2000" b="1" kern="1200" dirty="0"/>
            <a:t> </a:t>
          </a:r>
          <a:r>
            <a:rPr lang="en-US" sz="2000" b="1" kern="1200" dirty="0" err="1"/>
            <a:t>način</a:t>
          </a:r>
          <a:r>
            <a:rPr lang="en-US" sz="2000" b="1" kern="1200" dirty="0"/>
            <a:t>...</a:t>
          </a:r>
          <a:endParaRPr lang="en"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pl-PL" sz="2000" b="1" kern="1200" dirty="0">
              <a:solidFill>
                <a:schemeClr val="tx1"/>
              </a:solidFill>
            </a:rPr>
            <a:t>Ona nam pokazuje stanje našeg odnosa sa Bogom.</a:t>
          </a:r>
          <a:endParaRPr lang="en"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nam govori kako da ojačamo taj odnos.</a:t>
          </a:r>
          <a:endParaRPr lang="en"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schemeClr val="tx1"/>
              </a:solidFill>
            </a:rPr>
            <a:t>Doživljavamo</a:t>
          </a:r>
          <a:r>
            <a:rPr lang="en-US" sz="2000" b="1" kern="1200" dirty="0">
              <a:solidFill>
                <a:schemeClr val="tx1"/>
              </a:solidFill>
            </a:rPr>
            <a:t> </a:t>
          </a:r>
          <a:r>
            <a:rPr lang="en-US" sz="2000" b="1" kern="1200" dirty="0" err="1">
              <a:solidFill>
                <a:schemeClr val="tx1"/>
              </a:solidFill>
            </a:rPr>
            <a:t>postepenu</a:t>
          </a:r>
          <a:r>
            <a:rPr lang="en-US" sz="2000" b="1" kern="1200" dirty="0">
              <a:solidFill>
                <a:schemeClr val="tx1"/>
              </a:solidFill>
            </a:rPr>
            <a:t> </a:t>
          </a:r>
          <a:r>
            <a:rPr lang="en-US" sz="2000" b="1" kern="1200" dirty="0" err="1">
              <a:solidFill>
                <a:schemeClr val="tx1"/>
              </a:solidFill>
            </a:rPr>
            <a:t>transformaciju</a:t>
          </a:r>
          <a:r>
            <a:rPr lang="sr-Latn-RS" sz="2000" b="1" kern="1200" dirty="0">
              <a:solidFill>
                <a:schemeClr val="tx1"/>
              </a:solidFill>
            </a:rPr>
            <a:t>.</a:t>
          </a:r>
          <a:endParaRPr lang="en"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solidFill>
                <a:prstClr val="black"/>
              </a:solidFill>
              <a:latin typeface="Aptos" panose="02110004020202020204"/>
              <a:ea typeface="+mn-ea"/>
              <a:cs typeface="+mn-cs"/>
            </a:rPr>
            <a:t>Približavamo</a:t>
          </a:r>
          <a:r>
            <a:rPr lang="en-US" sz="2000" b="1" kern="1200" dirty="0">
              <a:solidFill>
                <a:prstClr val="black"/>
              </a:solidFill>
              <a:latin typeface="Aptos" panose="02110004020202020204"/>
              <a:ea typeface="+mn-ea"/>
              <a:cs typeface="+mn-cs"/>
            </a:rPr>
            <a:t> se </a:t>
          </a:r>
          <a:r>
            <a:rPr lang="en-US" sz="2000" b="1" kern="1200" dirty="0" err="1">
              <a:solidFill>
                <a:prstClr val="black"/>
              </a:solidFill>
              <a:latin typeface="Aptos" panose="02110004020202020204"/>
              <a:ea typeface="+mn-ea"/>
              <a:cs typeface="+mn-cs"/>
            </a:rPr>
            <a:t>Isusu</a:t>
          </a:r>
          <a:r>
            <a:rPr lang="sr-Latn-RS" sz="2000" b="1" kern="1200" dirty="0">
              <a:solidFill>
                <a:prstClr val="black"/>
              </a:solidFill>
              <a:latin typeface="Aptos" panose="02110004020202020204"/>
              <a:ea typeface="+mn-ea"/>
              <a:cs typeface="+mn-cs"/>
            </a:rPr>
            <a:t>.</a:t>
          </a:r>
          <a:endParaRPr lang="en"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pl-PL" sz="2000" b="1" kern="1200" dirty="0">
              <a:solidFill>
                <a:prstClr val="black"/>
              </a:solidFill>
              <a:latin typeface="Aptos" panose="02110004020202020204"/>
              <a:ea typeface="+mn-ea"/>
              <a:cs typeface="+mn-cs"/>
            </a:rPr>
            <a:t>Ona nas čini mudrima za spasenje</a:t>
          </a:r>
          <a:endParaRPr lang="en"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a:solidFill>
                <a:schemeClr val="tx1"/>
              </a:solidFill>
            </a:rPr>
            <a:t>Mi </a:t>
          </a:r>
          <a:r>
            <a:rPr lang="en-US" sz="2000" b="1" kern="1200" dirty="0" err="1">
              <a:solidFill>
                <a:schemeClr val="tx1"/>
              </a:solidFill>
            </a:rPr>
            <a:t>rastemo</a:t>
          </a:r>
          <a:r>
            <a:rPr lang="en-US" sz="2000" b="1" kern="1200" dirty="0">
              <a:solidFill>
                <a:schemeClr val="tx1"/>
              </a:solidFill>
            </a:rPr>
            <a:t> u </a:t>
          </a:r>
          <a:r>
            <a:rPr lang="en-US" sz="2000" b="1" kern="1200" dirty="0" err="1">
              <a:solidFill>
                <a:schemeClr val="tx1"/>
              </a:solidFill>
            </a:rPr>
            <a:t>znanju</a:t>
          </a:r>
          <a:r>
            <a:rPr lang="en-US" sz="2000" b="1" kern="1200" dirty="0">
              <a:solidFill>
                <a:schemeClr val="tx1"/>
              </a:solidFill>
            </a:rPr>
            <a:t> </a:t>
          </a:r>
          <a:r>
            <a:rPr lang="en-US" sz="2000" b="1" kern="1200" dirty="0" err="1">
              <a:solidFill>
                <a:schemeClr val="tx1"/>
              </a:solidFill>
            </a:rPr>
            <a:t>istine</a:t>
          </a:r>
          <a:r>
            <a:rPr lang="sr-Latn-RS" sz="2000" b="1" kern="1200" dirty="0">
              <a:solidFill>
                <a:schemeClr val="tx1"/>
              </a:solidFill>
            </a:rPr>
            <a:t>.</a:t>
          </a:r>
          <a:endParaRPr lang="en"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nn-NO" sz="2000" b="1" kern="1200" dirty="0">
              <a:solidFill>
                <a:schemeClr val="tx1"/>
              </a:solidFill>
            </a:rPr>
            <a:t>Naša vera raste i jača</a:t>
          </a:r>
          <a:r>
            <a:rPr lang="sr-Latn-RS" sz="2000" b="1" kern="1200" dirty="0">
              <a:solidFill>
                <a:schemeClr val="tx1"/>
              </a:solidFill>
            </a:rPr>
            <a:t>.</a:t>
          </a:r>
          <a:endParaRPr lang="en"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effectLst>
                <a:outerShdw blurRad="38100" dist="38100" dir="2700000" algn="tl">
                  <a:srgbClr val="000000"/>
                </a:outerShdw>
              </a:effectLst>
            </a:rPr>
            <a:t>Imamo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nadu</a:t>
          </a:r>
          <a:r>
            <a:rPr lang="sr-Latn-RS"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en-US" sz="2000" b="1" kern="1200" dirty="0" err="1">
              <a:effectLst>
                <a:outerShdw blurRad="38100" dist="38100" dir="2700000" algn="tl">
                  <a:srgbClr val="000000"/>
                </a:outerShdw>
              </a:effectLst>
            </a:rPr>
            <a:t>Svesni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smo</a:t>
          </a:r>
          <a:r>
            <a:rPr lang="en-US" sz="2000" b="1" kern="1200" dirty="0">
              <a:effectLst>
                <a:outerShdw blurRad="38100" dist="38100" dir="2700000" algn="tl">
                  <a:srgbClr val="000000"/>
                </a:outerShdw>
              </a:effectLst>
            </a:rPr>
            <a:t> da </a:t>
          </a:r>
          <a:r>
            <a:rPr lang="en-US" sz="2000" b="1" kern="1200" dirty="0" err="1">
              <a:effectLst>
                <a:outerShdw blurRad="38100" dist="38100" dir="2700000" algn="tl">
                  <a:srgbClr val="000000"/>
                </a:outerShdw>
              </a:effectLst>
            </a:rPr>
            <a:t>nas</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čeka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bolji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večni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divni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život</a:t>
          </a:r>
          <a:r>
            <a:rPr lang="sr-Latn-RS" sz="2000" b="1" kern="1200" dirty="0">
              <a:effectLst>
                <a:outerShdw blurRad="38100" dist="38100" dir="2700000" algn="tl">
                  <a:srgbClr val="000000"/>
                </a:outerShdw>
              </a:effectLst>
            </a:rPr>
            <a:t>.</a:t>
          </a:r>
          <a:endParaRPr lang="en" sz="20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22/04/2026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5</a:t>
            </a:fld>
            <a:endParaRPr lang="es-ES"/>
          </a:p>
        </p:txBody>
      </p:sp>
    </p:spTree>
    <p:extLst>
      <p:ext uri="{BB962C8B-B14F-4D97-AF65-F5344CB8AC3E}">
        <p14:creationId xmlns:p14="http://schemas.microsoft.com/office/powerpoint/2010/main" val="302369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6</a:t>
            </a:fld>
            <a:endParaRPr lang="es-ES"/>
          </a:p>
        </p:txBody>
      </p:sp>
    </p:spTree>
    <p:extLst>
      <p:ext uri="{BB962C8B-B14F-4D97-AF65-F5344CB8AC3E}">
        <p14:creationId xmlns:p14="http://schemas.microsoft.com/office/powerpoint/2010/main" val="204774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B4A3EE-568A-46F3-9013-331D82A200ED}" type="slidenum">
              <a:rPr lang="es-ES" smtClean="0"/>
              <a:t>10</a:t>
            </a:fld>
            <a:endParaRPr lang="es-ES"/>
          </a:p>
        </p:txBody>
      </p:sp>
    </p:spTree>
    <p:extLst>
      <p:ext uri="{BB962C8B-B14F-4D97-AF65-F5344CB8AC3E}">
        <p14:creationId xmlns:p14="http://schemas.microsoft.com/office/powerpoint/2010/main" val="241084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8967323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64350722"/>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7787272"/>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8072452"/>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202598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61798711"/>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07544621"/>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3740356"/>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72129299"/>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95122127"/>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22451843"/>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80756698"/>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3774343"/>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11439753"/>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30723829"/>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27775093"/>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49524994"/>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7460107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7822798"/>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83664603"/>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48287261"/>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40869797"/>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7963964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61986978"/>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6842198"/>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9396457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003562"/>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25018273"/>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97648121"/>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66888765"/>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96861982"/>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1773471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1807074"/>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3796818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40549733"/>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06558680"/>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345514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56645297"/>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02059611"/>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273980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92971332"/>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16276397"/>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39549097"/>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6882732"/>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07887886"/>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07210855"/>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14179875"/>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94184269"/>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04612903"/>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59367570"/>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81907709"/>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60007828"/>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22/04/2026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22/04/2026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22/04/2026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8679014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5268384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61813528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71987661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10.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2.jpeg"/><Relationship Id="rId5" Type="http://schemas.openxmlformats.org/officeDocument/2006/relationships/diagramQuickStyle" Target="../diagrams/quickStyle2.xml"/><Relationship Id="rId10" Type="http://schemas.openxmlformats.org/officeDocument/2006/relationships/image" Target="../media/image21.jpeg"/><Relationship Id="rId4" Type="http://schemas.openxmlformats.org/officeDocument/2006/relationships/diagramLayout" Target="../diagrams/layout2.xml"/><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diagramQuickStyle" Target="../diagrams/quickStyle3.xml"/><Relationship Id="rId12" Type="http://schemas.openxmlformats.org/officeDocument/2006/relationships/image" Target="../media/image30.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9.png"/><Relationship Id="rId5" Type="http://schemas.openxmlformats.org/officeDocument/2006/relationships/diagramData" Target="../diagrams/data3.xml"/><Relationship Id="rId10" Type="http://schemas.openxmlformats.org/officeDocument/2006/relationships/image" Target="../media/image28.jpeg"/><Relationship Id="rId4" Type="http://schemas.microsoft.com/office/2007/relationships/hdphoto" Target="../media/hdphoto1.wdp"/><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lang="hr-HR" sz="66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RASTENJE</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NJE U ODNOSU SA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25</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april</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6" name="Picture 5">
            <a:extLst>
              <a:ext uri="{FF2B5EF4-FFF2-40B4-BE49-F238E27FC236}">
                <a16:creationId xmlns:a16="http://schemas.microsoft.com/office/drawing/2014/main" id="{1EF60AA8-83FF-1E37-3B31-EE5D0814103F}"/>
              </a:ext>
            </a:extLst>
          </p:cNvPr>
          <p:cNvPicPr>
            <a:picLocks noChangeAspect="1"/>
          </p:cNvPicPr>
          <p:nvPr/>
        </p:nvPicPr>
        <p:blipFill>
          <a:blip r:embed="rId3"/>
          <a:stretch>
            <a:fillRect/>
          </a:stretch>
        </p:blipFill>
        <p:spPr>
          <a:xfrm>
            <a:off x="0" y="873760"/>
            <a:ext cx="12303760" cy="5415279"/>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C054D6-755B-3378-1B79-FA48DBB099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10D011A-4988-7FB7-8DE0-D5F774B9486B}"/>
              </a:ext>
            </a:extLst>
          </p:cNvPr>
          <p:cNvSpPr txBox="1"/>
          <p:nvPr/>
        </p:nvSpPr>
        <p:spPr>
          <a:xfrm>
            <a:off x="6342430" y="-48640"/>
            <a:ext cx="5843083"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effectLst>
                  <a:outerShdw blurRad="50800" dist="38100" dir="2700000" algn="tl" rotWithShape="0">
                    <a:schemeClr val="accent2">
                      <a:lumMod val="50000"/>
                    </a:schemeClr>
                  </a:outerShdw>
                </a:effectLst>
              </a:rPr>
              <a:t>PRIJATELJI BIBLIJE</a:t>
            </a:r>
            <a:endParaRPr lang="en" sz="4000" b="1" dirty="0">
              <a:ln/>
              <a:solidFill>
                <a:schemeClr val="accent3"/>
              </a:solidFill>
              <a:effectLst>
                <a:outerShdw blurRad="50800"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1798062-E042-9B91-6A25-B95415E69556}"/>
              </a:ext>
            </a:extLst>
          </p:cNvPr>
          <p:cNvSpPr txBox="1"/>
          <p:nvPr/>
        </p:nvSpPr>
        <p:spPr>
          <a:xfrm>
            <a:off x="77823" y="84524"/>
            <a:ext cx="6177062"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 sz="1600" b="1" dirty="0">
                <a:effectLst>
                  <a:outerShdw blurRad="38100" dist="38100" dir="2700000" algn="tl">
                    <a:srgbClr val="000000"/>
                  </a:outerShdw>
                </a:effectLst>
                <a:latin typeface="Comic Sans MS" panose="030F0702030302020204" pitchFamily="66" charset="0"/>
              </a:rPr>
              <a:t>“</a:t>
            </a:r>
            <a:r>
              <a:rPr lang="en-US" sz="1600" b="1" dirty="0">
                <a:effectLst>
                  <a:outerShdw blurRad="38100" dist="38100" dir="2700000" algn="tl">
                    <a:srgbClr val="000000"/>
                  </a:outerShdw>
                </a:effectLst>
                <a:latin typeface="Comic Sans MS" panose="030F0702030302020204" pitchFamily="66" charset="0"/>
              </a:rPr>
              <a:t>For this reason we also thank God without ceasing, because when you received the word of God which you heard from us, you welcomed it not as the word of men, but as it is in truth, the word of God, which also effectively works in you who believe</a:t>
            </a:r>
            <a:r>
              <a:rPr lang="en" sz="1600" b="1" dirty="0">
                <a:effectLst>
                  <a:outerShdw blurRad="38100" dist="38100" dir="2700000" algn="tl">
                    <a:srgbClr val="000000"/>
                  </a:outerShdw>
                </a:effectLst>
                <a:latin typeface="Comic Sans MS" panose="030F0702030302020204" pitchFamily="66" charset="0"/>
              </a:rPr>
              <a:t>.” </a:t>
            </a:r>
            <a:r>
              <a:rPr lang="en" sz="1200" b="1" dirty="0">
                <a:effectLst>
                  <a:outerShdw blurRad="38100" dist="38100" dir="2700000" algn="tl">
                    <a:srgbClr val="000000"/>
                  </a:outerShdw>
                </a:effectLst>
                <a:latin typeface="Comic Sans MS" panose="030F0702030302020204" pitchFamily="66" charset="0"/>
              </a:rPr>
              <a:t>(1 Thessalonians 2:13)</a:t>
            </a:r>
          </a:p>
        </p:txBody>
      </p:sp>
      <p:sp>
        <p:nvSpPr>
          <p:cNvPr id="6" name="CuadroTexto 5">
            <a:extLst>
              <a:ext uri="{FF2B5EF4-FFF2-40B4-BE49-F238E27FC236}">
                <a16:creationId xmlns:a16="http://schemas.microsoft.com/office/drawing/2014/main" id="{D16CAA74-8747-2527-C8E6-349E776E1398}"/>
              </a:ext>
            </a:extLst>
          </p:cNvPr>
          <p:cNvSpPr txBox="1"/>
          <p:nvPr/>
        </p:nvSpPr>
        <p:spPr>
          <a:xfrm>
            <a:off x="114707" y="4200354"/>
            <a:ext cx="6140178" cy="1015663"/>
          </a:xfrm>
          <a:prstGeom prst="rect">
            <a:avLst/>
          </a:prstGeom>
          <a:noFill/>
        </p:spPr>
        <p:txBody>
          <a:bodyPr wrap="square" rtlCol="0">
            <a:spAutoFit/>
          </a:bodyPr>
          <a:lstStyle/>
          <a:p>
            <a:pPr>
              <a:spcBef>
                <a:spcPts val="600"/>
              </a:spcBef>
            </a:pPr>
            <a:r>
              <a:rPr lang="en" sz="2000" b="1" dirty="0"/>
              <a:t>Friends of the Bible approach it with the awareness that it is the Living Word of God (1 Thessalonians 2:13). But how can I reach that conviction?</a:t>
            </a:r>
          </a:p>
        </p:txBody>
      </p:sp>
      <p:graphicFrame>
        <p:nvGraphicFramePr>
          <p:cNvPr id="7" name="Diagrama 6">
            <a:extLst>
              <a:ext uri="{FF2B5EF4-FFF2-40B4-BE49-F238E27FC236}">
                <a16:creationId xmlns:a16="http://schemas.microsoft.com/office/drawing/2014/main" id="{8906F64C-D5E6-BF62-3FE2-476014268139}"/>
              </a:ext>
            </a:extLst>
          </p:cNvPr>
          <p:cNvGraphicFramePr/>
          <p:nvPr>
            <p:extLst>
              <p:ext uri="{D42A27DB-BD31-4B8C-83A1-F6EECF244321}">
                <p14:modId xmlns:p14="http://schemas.microsoft.com/office/powerpoint/2010/main" val="1443016103"/>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EF1ACD96-DAB0-DA51-90B2-43FCF1B3A0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95072" y="1544155"/>
            <a:ext cx="5800928" cy="2590104"/>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0A233220-0F97-6CD7-404A-F2FF9227DD10}"/>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tells us that, for this, we need spiritual discernment, that is, the ability to understand spiritual things (1 Corinthians 2:14). Therefore, discerning the divine message in the Bible is the work of the Holy Spirit acting within us.</a:t>
            </a:r>
          </a:p>
        </p:txBody>
      </p:sp>
    </p:spTree>
    <p:extLst>
      <p:ext uri="{BB962C8B-B14F-4D97-AF65-F5344CB8AC3E}">
        <p14:creationId xmlns:p14="http://schemas.microsoft.com/office/powerpoint/2010/main" val="29246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4DFC4CAE-E575-495F-AE4F-D93458150C05}"/>
                                            </p:graphicEl>
                                          </p:spTgt>
                                        </p:tgtEl>
                                        <p:attrNameLst>
                                          <p:attrName>style.visibility</p:attrName>
                                        </p:attrNameLst>
                                      </p:cBhvr>
                                      <p:to>
                                        <p:strVal val="visible"/>
                                      </p:to>
                                    </p:set>
                                    <p:anim calcmode="lin" valueType="num">
                                      <p:cBhvr>
                                        <p:cTn id="48" dur="500" fill="hold"/>
                                        <p:tgtEl>
                                          <p:spTgt spid="7">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034AB7BD-BAE1-4951-A6CC-9B7D701C3D9B}"/>
                                            </p:graphicEl>
                                          </p:spTgt>
                                        </p:tgtEl>
                                        <p:attrNameLst>
                                          <p:attrName>style.visibility</p:attrName>
                                        </p:attrNameLst>
                                      </p:cBhvr>
                                      <p:to>
                                        <p:strVal val="visible"/>
                                      </p:to>
                                    </p:set>
                                    <p:anim calcmode="lin" valueType="num">
                                      <p:cBhvr>
                                        <p:cTn id="55" dur="500" fill="hold"/>
                                        <p:tgtEl>
                                          <p:spTgt spid="7">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7">
                                            <p:graphicEl>
                                              <a:dgm id="{7D510E54-02F4-4FC5-9B01-C42878BA6476}"/>
                                            </p:graphicEl>
                                          </p:spTgt>
                                        </p:tgtEl>
                                        <p:attrNameLst>
                                          <p:attrName>style.visibility</p:attrName>
                                        </p:attrNameLst>
                                      </p:cBhvr>
                                      <p:to>
                                        <p:strVal val="visible"/>
                                      </p:to>
                                    </p:set>
                                    <p:anim calcmode="lin" valueType="num">
                                      <p:cBhvr>
                                        <p:cTn id="62" dur="500" fill="hold"/>
                                        <p:tgtEl>
                                          <p:spTgt spid="7">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7">
                                            <p:graphicEl>
                                              <a:dgm id="{142A125E-D469-41B9-A81F-E8C610791EBC}"/>
                                            </p:graphicEl>
                                          </p:spTgt>
                                        </p:tgtEl>
                                        <p:attrNameLst>
                                          <p:attrName>style.visibility</p:attrName>
                                        </p:attrNameLst>
                                      </p:cBhvr>
                                      <p:to>
                                        <p:strVal val="visible"/>
                                      </p:to>
                                    </p:set>
                                    <p:anim calcmode="lin" valueType="num">
                                      <p:cBhvr>
                                        <p:cTn id="69" dur="500" fill="hold"/>
                                        <p:tgtEl>
                                          <p:spTgt spid="7">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7">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7">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9FE1722D-07B5-4955-B064-D59B29BE2246}"/>
                                            </p:graphicEl>
                                          </p:spTgt>
                                        </p:tgtEl>
                                        <p:attrNameLst>
                                          <p:attrName>style.visibility</p:attrName>
                                        </p:attrNameLst>
                                      </p:cBhvr>
                                      <p:to>
                                        <p:strVal val="visible"/>
                                      </p:to>
                                    </p:set>
                                    <p:anim calcmode="lin" valueType="num">
                                      <p:cBhvr>
                                        <p:cTn id="76" dur="500" fill="hold"/>
                                        <p:tgtEl>
                                          <p:spTgt spid="7">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8319C1FC-A1D9-469A-B04C-BD9DCAC46959}"/>
                                            </p:graphicEl>
                                          </p:spTgt>
                                        </p:tgtEl>
                                        <p:attrNameLst>
                                          <p:attrName>style.visibility</p:attrName>
                                        </p:attrNameLst>
                                      </p:cBhvr>
                                      <p:to>
                                        <p:strVal val="visible"/>
                                      </p:to>
                                    </p:set>
                                    <p:anim calcmode="lin" valueType="num">
                                      <p:cBhvr>
                                        <p:cTn id="83" dur="500" fill="hold"/>
                                        <p:tgtEl>
                                          <p:spTgt spid="7">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7">
                                            <p:graphicEl>
                                              <a:dgm id="{938A774E-6278-4E2D-AE9A-A2E2463E620C}"/>
                                            </p:graphicEl>
                                          </p:spTgt>
                                        </p:tgtEl>
                                        <p:attrNameLst>
                                          <p:attrName>style.visibility</p:attrName>
                                        </p:attrNameLst>
                                      </p:cBhvr>
                                      <p:to>
                                        <p:strVal val="visible"/>
                                      </p:to>
                                    </p:set>
                                    <p:anim calcmode="lin" valueType="num">
                                      <p:cBhvr>
                                        <p:cTn id="90" dur="500" fill="hold"/>
                                        <p:tgtEl>
                                          <p:spTgt spid="7">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7">
                                            <p:graphicEl>
                                              <a:dgm id="{E4CB6EEB-4F03-44B1-AE8E-FE6B92B0943E}"/>
                                            </p:graphicEl>
                                          </p:spTgt>
                                        </p:tgtEl>
                                        <p:attrNameLst>
                                          <p:attrName>style.visibility</p:attrName>
                                        </p:attrNameLst>
                                      </p:cBhvr>
                                      <p:to>
                                        <p:strVal val="visible"/>
                                      </p:to>
                                    </p:set>
                                    <p:anim calcmode="lin" valueType="num">
                                      <p:cBhvr>
                                        <p:cTn id="97" dur="500" fill="hold"/>
                                        <p:tgtEl>
                                          <p:spTgt spid="7">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7">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7">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7">
                                            <p:graphicEl>
                                              <a:dgm id="{1EEC955A-86E6-4B3D-A6A9-6D1D04FF484A}"/>
                                            </p:graphicEl>
                                          </p:spTgt>
                                        </p:tgtEl>
                                        <p:attrNameLst>
                                          <p:attrName>style.visibility</p:attrName>
                                        </p:attrNameLst>
                                      </p:cBhvr>
                                      <p:to>
                                        <p:strVal val="visible"/>
                                      </p:to>
                                    </p:set>
                                    <p:anim calcmode="lin" valueType="num">
                                      <p:cBhvr>
                                        <p:cTn id="104" dur="500" fill="hold"/>
                                        <p:tgtEl>
                                          <p:spTgt spid="7">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7">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7">
                                            <p:graphicEl>
                                              <a:dgm id="{5311544D-30AD-43D3-B056-CF9BF3272E16}"/>
                                            </p:graphicEl>
                                          </p:spTgt>
                                        </p:tgtEl>
                                        <p:attrNameLst>
                                          <p:attrName>style.visibility</p:attrName>
                                        </p:attrNameLst>
                                      </p:cBhvr>
                                      <p:to>
                                        <p:strVal val="visible"/>
                                      </p:to>
                                    </p:set>
                                    <p:anim calcmode="lin" valueType="num">
                                      <p:cBhvr>
                                        <p:cTn id="111" dur="500" fill="hold"/>
                                        <p:tgtEl>
                                          <p:spTgt spid="7">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7">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7">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7">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7">
                                            <p:graphicEl>
                                              <a:dgm id="{67BAA19A-97FE-4916-86EB-EB8204A8B379}"/>
                                            </p:graphicEl>
                                          </p:spTgt>
                                        </p:tgtEl>
                                        <p:attrNameLst>
                                          <p:attrName>style.visibility</p:attrName>
                                        </p:attrNameLst>
                                      </p:cBhvr>
                                      <p:to>
                                        <p:strVal val="visible"/>
                                      </p:to>
                                    </p:set>
                                    <p:anim calcmode="lin" valueType="num">
                                      <p:cBhvr>
                                        <p:cTn id="118" dur="500" fill="hold"/>
                                        <p:tgtEl>
                                          <p:spTgt spid="7">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7">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7">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7">
                                            <p:graphicEl>
                                              <a:dgm id="{F80B0194-C76D-4F64-8EF8-1AB483AB753E}"/>
                                            </p:graphicEl>
                                          </p:spTgt>
                                        </p:tgtEl>
                                        <p:attrNameLst>
                                          <p:attrName>style.visibility</p:attrName>
                                        </p:attrNameLst>
                                      </p:cBhvr>
                                      <p:to>
                                        <p:strVal val="visible"/>
                                      </p:to>
                                    </p:set>
                                    <p:anim calcmode="lin" valueType="num">
                                      <p:cBhvr>
                                        <p:cTn id="125" dur="500" fill="hold"/>
                                        <p:tgtEl>
                                          <p:spTgt spid="7">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7">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7">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7">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7">
                                            <p:graphicEl>
                                              <a:dgm id="{45728C7C-9910-4AC9-897C-70E0D1D4DCC3}"/>
                                            </p:graphicEl>
                                          </p:spTgt>
                                        </p:tgtEl>
                                        <p:attrNameLst>
                                          <p:attrName>style.visibility</p:attrName>
                                        </p:attrNameLst>
                                      </p:cBhvr>
                                      <p:to>
                                        <p:strVal val="visible"/>
                                      </p:to>
                                    </p:set>
                                    <p:anim calcmode="lin" valueType="num">
                                      <p:cBhvr>
                                        <p:cTn id="132" dur="500" fill="hold"/>
                                        <p:tgtEl>
                                          <p:spTgt spid="7">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7">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7">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7">
                                            <p:graphicEl>
                                              <a:dgm id="{4318AA3B-2457-4F9C-A3AC-61A75DEAB590}"/>
                                            </p:graphicEl>
                                          </p:spTgt>
                                        </p:tgtEl>
                                        <p:attrNameLst>
                                          <p:attrName>style.visibility</p:attrName>
                                        </p:attrNameLst>
                                      </p:cBhvr>
                                      <p:to>
                                        <p:strVal val="visible"/>
                                      </p:to>
                                    </p:set>
                                    <p:anim calcmode="lin" valueType="num">
                                      <p:cBhvr>
                                        <p:cTn id="139" dur="500" fill="hold"/>
                                        <p:tgtEl>
                                          <p:spTgt spid="7">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7">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7">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7">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7">
                                            <p:graphicEl>
                                              <a:dgm id="{BD85A604-855B-4527-B451-25142B2A0D07}"/>
                                            </p:graphicEl>
                                          </p:spTgt>
                                        </p:tgtEl>
                                        <p:attrNameLst>
                                          <p:attrName>style.visibility</p:attrName>
                                        </p:attrNameLst>
                                      </p:cBhvr>
                                      <p:to>
                                        <p:strVal val="visible"/>
                                      </p:to>
                                    </p:set>
                                    <p:anim calcmode="lin" valueType="num">
                                      <p:cBhvr>
                                        <p:cTn id="146" dur="500" fill="hold"/>
                                        <p:tgtEl>
                                          <p:spTgt spid="7">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7">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7">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7">
                                            <p:graphicEl>
                                              <a:dgm id="{5FDE71CD-4CD1-45C3-B63E-763B50391B24}"/>
                                            </p:graphicEl>
                                          </p:spTgt>
                                        </p:tgtEl>
                                        <p:attrNameLst>
                                          <p:attrName>style.visibility</p:attrName>
                                        </p:attrNameLst>
                                      </p:cBhvr>
                                      <p:to>
                                        <p:strVal val="visible"/>
                                      </p:to>
                                    </p:set>
                                    <p:anim calcmode="lin" valueType="num">
                                      <p:cBhvr>
                                        <p:cTn id="153" dur="500" fill="hold"/>
                                        <p:tgtEl>
                                          <p:spTgt spid="7">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7">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7">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7">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7">
                                            <p:graphicEl>
                                              <a:dgm id="{E8CE060D-9406-4D57-A654-3D16AD8D3B2D}"/>
                                            </p:graphicEl>
                                          </p:spTgt>
                                        </p:tgtEl>
                                        <p:attrNameLst>
                                          <p:attrName>style.visibility</p:attrName>
                                        </p:attrNameLst>
                                      </p:cBhvr>
                                      <p:to>
                                        <p:strVal val="visible"/>
                                      </p:to>
                                    </p:set>
                                    <p:anim calcmode="lin" valueType="num">
                                      <p:cBhvr>
                                        <p:cTn id="160" dur="500" fill="hold"/>
                                        <p:tgtEl>
                                          <p:spTgt spid="7">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7">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7">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7">
                                            <p:graphicEl>
                                              <a:dgm id="{28A4FF88-7095-4169-9A82-CF8EDC1C937E}"/>
                                            </p:graphicEl>
                                          </p:spTgt>
                                        </p:tgtEl>
                                        <p:attrNameLst>
                                          <p:attrName>style.visibility</p:attrName>
                                        </p:attrNameLst>
                                      </p:cBhvr>
                                      <p:to>
                                        <p:strVal val="visible"/>
                                      </p:to>
                                    </p:set>
                                    <p:anim calcmode="lin" valueType="num">
                                      <p:cBhvr>
                                        <p:cTn id="167" dur="500" fill="hold"/>
                                        <p:tgtEl>
                                          <p:spTgt spid="7">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7">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7">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7">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7">
                                            <p:graphicEl>
                                              <a:dgm id="{793DBD12-87B5-43E8-B537-49CADEA8A324}"/>
                                            </p:graphicEl>
                                          </p:spTgt>
                                        </p:tgtEl>
                                        <p:attrNameLst>
                                          <p:attrName>style.visibility</p:attrName>
                                        </p:attrNameLst>
                                      </p:cBhvr>
                                      <p:to>
                                        <p:strVal val="visible"/>
                                      </p:to>
                                    </p:set>
                                    <p:anim calcmode="lin" valueType="num">
                                      <p:cBhvr>
                                        <p:cTn id="174" dur="500" fill="hold"/>
                                        <p:tgtEl>
                                          <p:spTgt spid="7">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7">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7">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7" grpId="0" uiExpand="1">
        <p:bldSub>
          <a:bldDgm bld="one"/>
        </p:bldSub>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01DA47-DBAC-62CA-D9B0-B5286B63D63C}"/>
              </a:ext>
            </a:extLst>
          </p:cNvPr>
          <p:cNvSpPr txBox="1"/>
          <p:nvPr/>
        </p:nvSpPr>
        <p:spPr>
          <a:xfrm>
            <a:off x="233680" y="1605279"/>
            <a:ext cx="10339881" cy="3416320"/>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en-US" sz="2400" b="1" dirty="0" err="1">
                <a:latin typeface="Constantia" panose="02030602050306030303" pitchFamily="18" charset="0"/>
              </a:rPr>
              <a:t>Biblija</a:t>
            </a:r>
            <a:r>
              <a:rPr lang="en-US" sz="2400" b="1" dirty="0">
                <a:latin typeface="Constantia" panose="02030602050306030303" pitchFamily="18" charset="0"/>
              </a:rPr>
              <a:t> </a:t>
            </a:r>
            <a:r>
              <a:rPr lang="en-US" sz="2400" b="1" dirty="0" err="1">
                <a:latin typeface="Constantia" panose="02030602050306030303" pitchFamily="18" charset="0"/>
              </a:rPr>
              <a:t>otkriva</a:t>
            </a:r>
            <a:r>
              <a:rPr lang="en-US" sz="2400" b="1" dirty="0">
                <a:latin typeface="Constantia" panose="02030602050306030303" pitchFamily="18" charset="0"/>
              </a:rPr>
              <a:t> </a:t>
            </a:r>
            <a:r>
              <a:rPr lang="en-US" sz="2400" b="1" dirty="0" err="1">
                <a:latin typeface="Constantia" panose="02030602050306030303" pitchFamily="18" charset="0"/>
              </a:rPr>
              <a:t>istinu</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jednostavnošću</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savršenim</a:t>
            </a:r>
            <a:r>
              <a:rPr lang="en-US" sz="2400" b="1" dirty="0">
                <a:latin typeface="Constantia" panose="02030602050306030303" pitchFamily="18" charset="0"/>
              </a:rPr>
              <a:t> </a:t>
            </a:r>
            <a:r>
              <a:rPr lang="en-US" sz="2400" b="1" dirty="0" err="1">
                <a:latin typeface="Constantia" panose="02030602050306030303" pitchFamily="18" charset="0"/>
              </a:rPr>
              <a:t>prilagođavanjem</a:t>
            </a:r>
            <a:r>
              <a:rPr lang="en-US" sz="2400" b="1" dirty="0">
                <a:latin typeface="Constantia" panose="02030602050306030303" pitchFamily="18" charset="0"/>
              </a:rPr>
              <a:t> </a:t>
            </a:r>
            <a:r>
              <a:rPr lang="en-US" sz="2400" b="1" dirty="0" err="1">
                <a:latin typeface="Constantia" panose="02030602050306030303" pitchFamily="18" charset="0"/>
              </a:rPr>
              <a:t>potrebama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čežnjama</a:t>
            </a:r>
            <a:r>
              <a:rPr lang="en-US" sz="2400" b="1" dirty="0">
                <a:latin typeface="Constantia" panose="02030602050306030303" pitchFamily="18" charset="0"/>
              </a:rPr>
              <a:t> </a:t>
            </a:r>
            <a:r>
              <a:rPr lang="en-US" sz="2400" b="1" dirty="0" err="1">
                <a:latin typeface="Constantia" panose="02030602050306030303" pitchFamily="18" charset="0"/>
              </a:rPr>
              <a:t>ljudskog</a:t>
            </a:r>
            <a:r>
              <a:rPr lang="en-US" sz="2400" b="1" dirty="0">
                <a:latin typeface="Constantia" panose="02030602050306030303" pitchFamily="18" charset="0"/>
              </a:rPr>
              <a:t> </a:t>
            </a:r>
            <a:r>
              <a:rPr lang="en-US" sz="2400" b="1" dirty="0" err="1">
                <a:latin typeface="Constantia" panose="02030602050306030303" pitchFamily="18" charset="0"/>
              </a:rPr>
              <a:t>srca</a:t>
            </a:r>
            <a:r>
              <a:rPr lang="en-US" sz="2400" b="1" dirty="0">
                <a:latin typeface="Constantia" panose="02030602050306030303" pitchFamily="18" charset="0"/>
              </a:rPr>
              <a:t>, </a:t>
            </a:r>
            <a:r>
              <a:rPr lang="sr-Latn-RS" sz="2400" b="1" dirty="0">
                <a:latin typeface="Constantia" panose="02030602050306030303" pitchFamily="18" charset="0"/>
              </a:rPr>
              <a:t>čime</a:t>
            </a:r>
            <a:r>
              <a:rPr lang="en-US" sz="2400" b="1" dirty="0">
                <a:latin typeface="Constantia" panose="02030602050306030303" pitchFamily="18" charset="0"/>
              </a:rPr>
              <a:t> je </a:t>
            </a:r>
            <a:r>
              <a:rPr lang="en-US" sz="2400" b="1" dirty="0" err="1">
                <a:latin typeface="Constantia" panose="02030602050306030303" pitchFamily="18" charset="0"/>
              </a:rPr>
              <a:t>zapanjila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očarala</a:t>
            </a:r>
            <a:r>
              <a:rPr lang="en-US" sz="2400" b="1" dirty="0">
                <a:latin typeface="Constantia" panose="02030602050306030303" pitchFamily="18" charset="0"/>
              </a:rPr>
              <a:t> </a:t>
            </a:r>
            <a:r>
              <a:rPr lang="en-US" sz="2400" b="1" dirty="0" err="1">
                <a:latin typeface="Constantia" panose="02030602050306030303" pitchFamily="18" charset="0"/>
              </a:rPr>
              <a:t>najkultiviranije</a:t>
            </a:r>
            <a:r>
              <a:rPr lang="en-US" sz="2400" b="1" dirty="0">
                <a:latin typeface="Constantia" panose="02030602050306030303" pitchFamily="18" charset="0"/>
              </a:rPr>
              <a:t> </a:t>
            </a:r>
            <a:r>
              <a:rPr lang="en-US" sz="2400" b="1" dirty="0" err="1">
                <a:latin typeface="Constantia" panose="02030602050306030303" pitchFamily="18" charset="0"/>
              </a:rPr>
              <a:t>umove</a:t>
            </a:r>
            <a:r>
              <a:rPr lang="en-US" sz="2400" b="1" dirty="0">
                <a:latin typeface="Constantia" panose="02030602050306030303" pitchFamily="18" charset="0"/>
              </a:rPr>
              <a:t>, </a:t>
            </a:r>
            <a:r>
              <a:rPr lang="en-US" sz="2400" b="1" dirty="0" err="1">
                <a:latin typeface="Constantia" panose="02030602050306030303" pitchFamily="18" charset="0"/>
              </a:rPr>
              <a:t>dok</a:t>
            </a:r>
            <a:r>
              <a:rPr lang="en-US" sz="2400" b="1" dirty="0">
                <a:latin typeface="Constantia" panose="02030602050306030303" pitchFamily="18" charset="0"/>
              </a:rPr>
              <a:t> </a:t>
            </a:r>
            <a:r>
              <a:rPr lang="en-US" sz="2400" b="1" dirty="0" err="1">
                <a:latin typeface="Constantia" panose="02030602050306030303" pitchFamily="18" charset="0"/>
              </a:rPr>
              <a:t>omogućava</a:t>
            </a:r>
            <a:r>
              <a:rPr lang="en-US" sz="2400" b="1" dirty="0">
                <a:latin typeface="Constantia" panose="02030602050306030303" pitchFamily="18" charset="0"/>
              </a:rPr>
              <a:t> </a:t>
            </a:r>
            <a:r>
              <a:rPr lang="en-US" sz="2400" b="1" dirty="0" err="1">
                <a:latin typeface="Constantia" panose="02030602050306030303" pitchFamily="18" charset="0"/>
              </a:rPr>
              <a:t>najskromnijim</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nekulturnim</a:t>
            </a:r>
            <a:r>
              <a:rPr lang="en-US" sz="2400" b="1" dirty="0">
                <a:latin typeface="Constantia" panose="02030602050306030303" pitchFamily="18" charset="0"/>
              </a:rPr>
              <a:t> da </a:t>
            </a:r>
            <a:r>
              <a:rPr lang="en-US" sz="2400" b="1" dirty="0" err="1">
                <a:latin typeface="Constantia" panose="02030602050306030303" pitchFamily="18" charset="0"/>
              </a:rPr>
              <a:t>razluče</a:t>
            </a:r>
            <a:r>
              <a:rPr lang="en-US" sz="2400" b="1" dirty="0">
                <a:latin typeface="Constantia" panose="02030602050306030303" pitchFamily="18" charset="0"/>
              </a:rPr>
              <a:t> put </a:t>
            </a:r>
            <a:r>
              <a:rPr lang="en-US" sz="2400" b="1" dirty="0" err="1">
                <a:latin typeface="Constantia" panose="02030602050306030303" pitchFamily="18" charset="0"/>
              </a:rPr>
              <a:t>spasenja</a:t>
            </a:r>
            <a:r>
              <a:rPr lang="en-US" sz="2400" b="1" dirty="0">
                <a:latin typeface="Constantia" panose="02030602050306030303" pitchFamily="18" charset="0"/>
              </a:rPr>
              <a:t>. Pa </a:t>
            </a:r>
            <a:r>
              <a:rPr lang="en-US" sz="2400" b="1" dirty="0" err="1">
                <a:latin typeface="Constantia" panose="02030602050306030303" pitchFamily="18" charset="0"/>
              </a:rPr>
              <a:t>ipak</a:t>
            </a:r>
            <a:r>
              <a:rPr lang="en-US" sz="2400" b="1" dirty="0">
                <a:latin typeface="Constantia" panose="02030602050306030303" pitchFamily="18" charset="0"/>
              </a:rPr>
              <a:t>, </a:t>
            </a:r>
            <a:r>
              <a:rPr lang="en-US" sz="2400" b="1" dirty="0" err="1">
                <a:latin typeface="Constantia" panose="02030602050306030303" pitchFamily="18" charset="0"/>
              </a:rPr>
              <a:t>ove</a:t>
            </a:r>
            <a:r>
              <a:rPr lang="en-US" sz="2400" b="1" dirty="0">
                <a:latin typeface="Constantia" panose="02030602050306030303" pitchFamily="18" charset="0"/>
              </a:rPr>
              <a:t> </a:t>
            </a:r>
            <a:r>
              <a:rPr lang="en-US" sz="2400" b="1" dirty="0" err="1">
                <a:latin typeface="Constantia" panose="02030602050306030303" pitchFamily="18" charset="0"/>
              </a:rPr>
              <a:t>jednostavno</a:t>
            </a:r>
            <a:r>
              <a:rPr lang="en-US" sz="2400" b="1" dirty="0">
                <a:latin typeface="Constantia" panose="02030602050306030303" pitchFamily="18" charset="0"/>
              </a:rPr>
              <a:t> </a:t>
            </a:r>
            <a:r>
              <a:rPr lang="en-US" sz="2400" b="1" dirty="0" err="1">
                <a:latin typeface="Constantia" panose="02030602050306030303" pitchFamily="18" charset="0"/>
              </a:rPr>
              <a:t>izrečene</a:t>
            </a:r>
            <a:r>
              <a:rPr lang="en-US" sz="2400" b="1" dirty="0">
                <a:latin typeface="Constantia" panose="02030602050306030303" pitchFamily="18" charset="0"/>
              </a:rPr>
              <a:t> </a:t>
            </a:r>
            <a:r>
              <a:rPr lang="en-US" sz="2400" b="1" dirty="0" err="1">
                <a:latin typeface="Constantia" panose="02030602050306030303" pitchFamily="18" charset="0"/>
              </a:rPr>
              <a:t>istine</a:t>
            </a:r>
            <a:r>
              <a:rPr lang="en-US" sz="2400" b="1" dirty="0">
                <a:latin typeface="Constantia" panose="02030602050306030303" pitchFamily="18" charset="0"/>
              </a:rPr>
              <a:t> </a:t>
            </a:r>
            <a:r>
              <a:rPr lang="en-US" sz="2400" b="1" dirty="0" err="1">
                <a:latin typeface="Constantia" panose="02030602050306030303" pitchFamily="18" charset="0"/>
              </a:rPr>
              <a:t>drže</a:t>
            </a:r>
            <a:r>
              <a:rPr lang="en-US" sz="2400" b="1" dirty="0">
                <a:latin typeface="Constantia" panose="02030602050306030303" pitchFamily="18" charset="0"/>
              </a:rPr>
              <a:t> se </a:t>
            </a:r>
            <a:r>
              <a:rPr lang="en-US" sz="2400" b="1" dirty="0" err="1">
                <a:latin typeface="Constantia" panose="02030602050306030303" pitchFamily="18" charset="0"/>
              </a:rPr>
              <a:t>tema</a:t>
            </a:r>
            <a:r>
              <a:rPr lang="en-US" sz="2400" b="1" dirty="0">
                <a:latin typeface="Constantia" panose="02030602050306030303" pitchFamily="18" charset="0"/>
              </a:rPr>
              <a:t> </a:t>
            </a:r>
            <a:r>
              <a:rPr lang="en-US" sz="2400" b="1" dirty="0" err="1">
                <a:latin typeface="Constantia" panose="02030602050306030303" pitchFamily="18" charset="0"/>
              </a:rPr>
              <a:t>koje</a:t>
            </a:r>
            <a:r>
              <a:rPr lang="en-US" sz="2400" b="1" dirty="0">
                <a:latin typeface="Constantia" panose="02030602050306030303" pitchFamily="18" charset="0"/>
              </a:rPr>
              <a:t> </a:t>
            </a:r>
            <a:r>
              <a:rPr lang="en-US" sz="2400" b="1" dirty="0" err="1">
                <a:latin typeface="Constantia" panose="02030602050306030303" pitchFamily="18" charset="0"/>
              </a:rPr>
              <a:t>su</a:t>
            </a:r>
            <a:r>
              <a:rPr lang="en-US" sz="2400" b="1" dirty="0">
                <a:latin typeface="Constantia" panose="02030602050306030303" pitchFamily="18" charset="0"/>
              </a:rPr>
              <a:t> </a:t>
            </a:r>
            <a:r>
              <a:rPr lang="en-US" sz="2400" b="1" dirty="0" err="1">
                <a:latin typeface="Constantia" panose="02030602050306030303" pitchFamily="18" charset="0"/>
              </a:rPr>
              <a:t>tako</a:t>
            </a:r>
            <a:r>
              <a:rPr lang="en-US" sz="2400" b="1" dirty="0">
                <a:latin typeface="Constantia" panose="02030602050306030303" pitchFamily="18" charset="0"/>
              </a:rPr>
              <a:t> </a:t>
            </a:r>
            <a:r>
              <a:rPr lang="en-US" sz="2400" b="1" dirty="0" err="1">
                <a:latin typeface="Constantia" panose="02030602050306030303" pitchFamily="18" charset="0"/>
              </a:rPr>
              <a:t>uzvišene</a:t>
            </a:r>
            <a:r>
              <a:rPr lang="en-US" sz="2400" b="1" dirty="0">
                <a:latin typeface="Constantia" panose="02030602050306030303" pitchFamily="18" charset="0"/>
              </a:rPr>
              <a:t>, </a:t>
            </a:r>
            <a:r>
              <a:rPr lang="en-US" sz="2400" b="1" dirty="0" err="1">
                <a:latin typeface="Constantia" panose="02030602050306030303" pitchFamily="18" charset="0"/>
              </a:rPr>
              <a:t>tako</a:t>
            </a:r>
            <a:r>
              <a:rPr lang="en-US" sz="2400" b="1" dirty="0">
                <a:latin typeface="Constantia" panose="02030602050306030303" pitchFamily="18" charset="0"/>
              </a:rPr>
              <a:t> </a:t>
            </a:r>
            <a:r>
              <a:rPr lang="en-US" sz="2400" b="1" dirty="0" err="1">
                <a:latin typeface="Constantia" panose="02030602050306030303" pitchFamily="18" charset="0"/>
              </a:rPr>
              <a:t>dalekosežne</a:t>
            </a:r>
            <a:r>
              <a:rPr lang="en-US" sz="2400" b="1" dirty="0">
                <a:latin typeface="Constantia" panose="02030602050306030303" pitchFamily="18" charset="0"/>
              </a:rPr>
              <a:t>, </a:t>
            </a:r>
            <a:r>
              <a:rPr lang="en-US" sz="2400" b="1" dirty="0" err="1">
                <a:latin typeface="Constantia" panose="02030602050306030303" pitchFamily="18" charset="0"/>
              </a:rPr>
              <a:t>tako</a:t>
            </a:r>
            <a:r>
              <a:rPr lang="en-US" sz="2400" b="1" dirty="0">
                <a:latin typeface="Constantia" panose="02030602050306030303" pitchFamily="18" charset="0"/>
              </a:rPr>
              <a:t> </a:t>
            </a:r>
            <a:r>
              <a:rPr lang="en-US" sz="2400" b="1" dirty="0" err="1">
                <a:latin typeface="Constantia" panose="02030602050306030303" pitchFamily="18" charset="0"/>
              </a:rPr>
              <a:t>beskrajno</a:t>
            </a:r>
            <a:r>
              <a:rPr lang="en-US" sz="2400" b="1" dirty="0">
                <a:latin typeface="Constantia" panose="02030602050306030303" pitchFamily="18" charset="0"/>
              </a:rPr>
              <a:t> </a:t>
            </a:r>
            <a:r>
              <a:rPr lang="en-US" sz="2400" b="1" dirty="0" err="1">
                <a:latin typeface="Constantia" panose="02030602050306030303" pitchFamily="18" charset="0"/>
              </a:rPr>
              <a:t>izvan</a:t>
            </a:r>
            <a:r>
              <a:rPr lang="en-US" sz="2400" b="1" dirty="0">
                <a:latin typeface="Constantia" panose="02030602050306030303" pitchFamily="18" charset="0"/>
              </a:rPr>
              <a:t> </a:t>
            </a:r>
            <a:r>
              <a:rPr lang="en-US" sz="2400" b="1" dirty="0" err="1">
                <a:latin typeface="Constantia" panose="02030602050306030303" pitchFamily="18" charset="0"/>
              </a:rPr>
              <a:t>moći</a:t>
            </a:r>
            <a:r>
              <a:rPr lang="en-US" sz="2400" b="1" dirty="0">
                <a:latin typeface="Constantia" panose="02030602050306030303" pitchFamily="18" charset="0"/>
              </a:rPr>
              <a:t> </a:t>
            </a:r>
            <a:r>
              <a:rPr lang="en-US" sz="2400" b="1" dirty="0" err="1">
                <a:latin typeface="Constantia" panose="02030602050306030303" pitchFamily="18" charset="0"/>
              </a:rPr>
              <a:t>ljudskog</a:t>
            </a:r>
            <a:r>
              <a:rPr lang="en-US" sz="2400" b="1" dirty="0">
                <a:latin typeface="Constantia" panose="02030602050306030303" pitchFamily="18" charset="0"/>
              </a:rPr>
              <a:t> </a:t>
            </a:r>
            <a:r>
              <a:rPr lang="en-US" sz="2400" b="1" dirty="0" err="1">
                <a:latin typeface="Constantia" panose="02030602050306030303" pitchFamily="18" charset="0"/>
              </a:rPr>
              <a:t>razumevanja</a:t>
            </a:r>
            <a:r>
              <a:rPr lang="en-US" sz="2400" b="1" dirty="0">
                <a:latin typeface="Constantia" panose="02030602050306030303" pitchFamily="18" charset="0"/>
              </a:rPr>
              <a:t>, da </a:t>
            </a:r>
            <a:r>
              <a:rPr lang="en-US" sz="2400" b="1" dirty="0" err="1">
                <a:latin typeface="Constantia" panose="02030602050306030303" pitchFamily="18" charset="0"/>
              </a:rPr>
              <a:t>ih</a:t>
            </a:r>
            <a:r>
              <a:rPr lang="en-US" sz="2400" b="1" dirty="0">
                <a:latin typeface="Constantia" panose="02030602050306030303" pitchFamily="18" charset="0"/>
              </a:rPr>
              <a:t> </a:t>
            </a:r>
            <a:r>
              <a:rPr lang="en-US" sz="2400" b="1" dirty="0" err="1">
                <a:latin typeface="Constantia" panose="02030602050306030303" pitchFamily="18" charset="0"/>
              </a:rPr>
              <a:t>možemo</a:t>
            </a:r>
            <a:r>
              <a:rPr lang="en-US" sz="2400" b="1" dirty="0">
                <a:latin typeface="Constantia" panose="02030602050306030303" pitchFamily="18" charset="0"/>
              </a:rPr>
              <a:t> </a:t>
            </a:r>
            <a:r>
              <a:rPr lang="en-US" sz="2400" b="1" dirty="0" err="1">
                <a:latin typeface="Constantia" panose="02030602050306030303" pitchFamily="18" charset="0"/>
              </a:rPr>
              <a:t>prihvatiti</a:t>
            </a:r>
            <a:r>
              <a:rPr lang="en-US" sz="2400" b="1" dirty="0">
                <a:latin typeface="Constantia" panose="02030602050306030303" pitchFamily="18" charset="0"/>
              </a:rPr>
              <a:t> </a:t>
            </a:r>
            <a:r>
              <a:rPr lang="en-US" sz="2400" b="1" dirty="0" err="1">
                <a:latin typeface="Constantia" panose="02030602050306030303" pitchFamily="18" charset="0"/>
              </a:rPr>
              <a:t>samo</a:t>
            </a:r>
            <a:r>
              <a:rPr lang="en-US" sz="2400" b="1" dirty="0">
                <a:latin typeface="Constantia" panose="02030602050306030303" pitchFamily="18" charset="0"/>
              </a:rPr>
              <a:t> </a:t>
            </a:r>
            <a:r>
              <a:rPr lang="en-US" sz="2400" b="1" dirty="0" err="1">
                <a:latin typeface="Constantia" panose="02030602050306030303" pitchFamily="18" charset="0"/>
              </a:rPr>
              <a:t>zato</a:t>
            </a:r>
            <a:r>
              <a:rPr lang="en-US" sz="2400" b="1" dirty="0">
                <a:latin typeface="Constantia" panose="02030602050306030303" pitchFamily="18" charset="0"/>
              </a:rPr>
              <a:t> </a:t>
            </a:r>
            <a:r>
              <a:rPr lang="en-US" sz="2400" b="1" dirty="0" err="1">
                <a:latin typeface="Constantia" panose="02030602050306030303" pitchFamily="18" charset="0"/>
              </a:rPr>
              <a:t>što</a:t>
            </a:r>
            <a:r>
              <a:rPr lang="en-US" sz="2400" b="1" dirty="0">
                <a:latin typeface="Constantia" panose="02030602050306030303" pitchFamily="18" charset="0"/>
              </a:rPr>
              <a:t> </a:t>
            </a:r>
            <a:r>
              <a:rPr lang="en-US" sz="2400" b="1" dirty="0" err="1">
                <a:latin typeface="Constantia" panose="02030602050306030303" pitchFamily="18" charset="0"/>
              </a:rPr>
              <a:t>ih</a:t>
            </a:r>
            <a:r>
              <a:rPr lang="en-US" sz="2400" b="1" dirty="0">
                <a:latin typeface="Constantia" panose="02030602050306030303" pitchFamily="18" charset="0"/>
              </a:rPr>
              <a:t> je Bog </a:t>
            </a:r>
            <a:r>
              <a:rPr lang="en-US" sz="2400" b="1" dirty="0" err="1">
                <a:latin typeface="Constantia" panose="02030602050306030303" pitchFamily="18" charset="0"/>
              </a:rPr>
              <a:t>objavio</a:t>
            </a:r>
            <a:r>
              <a:rPr lang="en-US" sz="2400" b="1" dirty="0">
                <a:latin typeface="Constantia" panose="02030602050306030303" pitchFamily="18" charset="0"/>
              </a:rPr>
              <a:t>. […] </a:t>
            </a:r>
            <a:r>
              <a:rPr lang="en-US" sz="2400" b="1" dirty="0" err="1">
                <a:latin typeface="Constantia" panose="02030602050306030303" pitchFamily="18" charset="0"/>
              </a:rPr>
              <a:t>Što</a:t>
            </a:r>
            <a:r>
              <a:rPr lang="en-US" sz="2400" b="1" dirty="0">
                <a:latin typeface="Constantia" panose="02030602050306030303" pitchFamily="18" charset="0"/>
              </a:rPr>
              <a:t> vi</a:t>
            </a:r>
            <a:r>
              <a:rPr lang="sr-Latn-RS" sz="2400" b="1" dirty="0">
                <a:latin typeface="Constantia" panose="02030602050306030303" pitchFamily="18" charset="0"/>
              </a:rPr>
              <a:t>še</a:t>
            </a:r>
            <a:r>
              <a:rPr lang="en-US" sz="2400" b="1" dirty="0">
                <a:latin typeface="Constantia" panose="02030602050306030303" pitchFamily="18" charset="0"/>
              </a:rPr>
              <a:t> </a:t>
            </a:r>
            <a:r>
              <a:rPr lang="en-US" sz="2400" b="1" dirty="0" err="1">
                <a:latin typeface="Constantia" panose="02030602050306030303" pitchFamily="18" charset="0"/>
              </a:rPr>
              <a:t>istražuje</a:t>
            </a:r>
            <a:r>
              <a:rPr lang="sr-Latn-RS" sz="2400" b="1" dirty="0">
                <a:latin typeface="Constantia" panose="02030602050306030303" pitchFamily="18" charset="0"/>
              </a:rPr>
              <a:t>mo</a:t>
            </a:r>
            <a:r>
              <a:rPr lang="en-US" sz="2400" b="1" dirty="0">
                <a:latin typeface="Constantia" panose="02030602050306030303" pitchFamily="18" charset="0"/>
              </a:rPr>
              <a:t> </a:t>
            </a:r>
            <a:r>
              <a:rPr lang="en-US" sz="2400" b="1" dirty="0" err="1">
                <a:latin typeface="Constantia" panose="02030602050306030303" pitchFamily="18" charset="0"/>
              </a:rPr>
              <a:t>Bibliju</a:t>
            </a:r>
            <a:r>
              <a:rPr lang="en-US" sz="2400" b="1" dirty="0">
                <a:latin typeface="Constantia" panose="02030602050306030303" pitchFamily="18" charset="0"/>
              </a:rPr>
              <a:t>, </a:t>
            </a:r>
            <a:r>
              <a:rPr lang="en-US" sz="2400" b="1" dirty="0" err="1">
                <a:latin typeface="Constantia" panose="02030602050306030303" pitchFamily="18" charset="0"/>
              </a:rPr>
              <a:t>dublje</a:t>
            </a:r>
            <a:r>
              <a:rPr lang="en-US" sz="2400" b="1" dirty="0">
                <a:latin typeface="Constantia" panose="02030602050306030303" pitchFamily="18" charset="0"/>
              </a:rPr>
              <a:t> je n</a:t>
            </a:r>
            <a:r>
              <a:rPr lang="sr-Latn-RS" sz="2400" b="1" dirty="0">
                <a:latin typeface="Constantia" panose="02030602050306030303" pitchFamily="18" charset="0"/>
              </a:rPr>
              <a:t>aše</a:t>
            </a:r>
            <a:r>
              <a:rPr lang="en-US" sz="2400" b="1" dirty="0">
                <a:latin typeface="Constantia" panose="02030602050306030303" pitchFamily="18" charset="0"/>
              </a:rPr>
              <a:t> </a:t>
            </a:r>
            <a:r>
              <a:rPr lang="en-US" sz="2400" b="1" dirty="0" err="1">
                <a:latin typeface="Constantia" panose="02030602050306030303" pitchFamily="18" charset="0"/>
              </a:rPr>
              <a:t>uverenje</a:t>
            </a:r>
            <a:r>
              <a:rPr lang="en-US" sz="2400" b="1" dirty="0">
                <a:latin typeface="Constantia" panose="02030602050306030303" pitchFamily="18" charset="0"/>
              </a:rPr>
              <a:t> da je to </a:t>
            </a:r>
            <a:r>
              <a:rPr lang="en-US" sz="2400" b="1" dirty="0" err="1">
                <a:latin typeface="Constantia" panose="02030602050306030303" pitchFamily="18" charset="0"/>
              </a:rPr>
              <a:t>reč</a:t>
            </a:r>
            <a:r>
              <a:rPr lang="en-US" sz="2400" b="1" dirty="0">
                <a:latin typeface="Constantia" panose="02030602050306030303" pitchFamily="18" charset="0"/>
              </a:rPr>
              <a:t> Boga </a:t>
            </a:r>
            <a:r>
              <a:rPr lang="en-US" sz="2400" b="1" dirty="0" err="1">
                <a:latin typeface="Constantia" panose="02030602050306030303" pitchFamily="18" charset="0"/>
              </a:rPr>
              <a:t>živoga</a:t>
            </a:r>
            <a:r>
              <a:rPr lang="en-US" sz="2400" b="1" dirty="0">
                <a:latin typeface="Constantia" panose="02030602050306030303" pitchFamily="18" charset="0"/>
              </a:rPr>
              <a:t>, </a:t>
            </a:r>
            <a:r>
              <a:rPr lang="sr-Latn-RS" sz="2400" b="1" dirty="0">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ljudski</a:t>
            </a:r>
            <a:r>
              <a:rPr lang="en-US" sz="2400" b="1" dirty="0">
                <a:latin typeface="Constantia" panose="02030602050306030303" pitchFamily="18" charset="0"/>
              </a:rPr>
              <a:t> </a:t>
            </a:r>
            <a:r>
              <a:rPr lang="en-US" sz="2400" b="1" dirty="0" err="1">
                <a:latin typeface="Constantia" panose="02030602050306030303" pitchFamily="18" charset="0"/>
              </a:rPr>
              <a:t>razum</a:t>
            </a:r>
            <a:r>
              <a:rPr lang="en-US" sz="2400" b="1" dirty="0">
                <a:latin typeface="Constantia" panose="02030602050306030303" pitchFamily="18" charset="0"/>
              </a:rPr>
              <a:t> se </a:t>
            </a:r>
            <a:r>
              <a:rPr lang="en-US" sz="2400" b="1" dirty="0" err="1">
                <a:latin typeface="Constantia" panose="02030602050306030303" pitchFamily="18" charset="0"/>
              </a:rPr>
              <a:t>klanja</a:t>
            </a:r>
            <a:r>
              <a:rPr lang="en-US" sz="2400" b="1" dirty="0">
                <a:latin typeface="Constantia" panose="02030602050306030303" pitchFamily="18" charset="0"/>
              </a:rPr>
              <a:t> pred </a:t>
            </a:r>
            <a:r>
              <a:rPr lang="en-US" sz="2400" b="1" dirty="0" err="1">
                <a:latin typeface="Constantia" panose="02030602050306030303" pitchFamily="18" charset="0"/>
              </a:rPr>
              <a:t>veličanstvom</a:t>
            </a:r>
            <a:r>
              <a:rPr lang="en-US" sz="2400" b="1" dirty="0">
                <a:latin typeface="Constantia" panose="02030602050306030303" pitchFamily="18" charset="0"/>
              </a:rPr>
              <a:t> </a:t>
            </a:r>
            <a:r>
              <a:rPr lang="en-US" sz="2400" b="1" dirty="0" err="1">
                <a:latin typeface="Constantia" panose="02030602050306030303" pitchFamily="18" charset="0"/>
              </a:rPr>
              <a:t>božanskog</a:t>
            </a:r>
            <a:r>
              <a:rPr lang="en-US" sz="2400" b="1" dirty="0">
                <a:latin typeface="Constantia" panose="02030602050306030303" pitchFamily="18" charset="0"/>
              </a:rPr>
              <a:t> </a:t>
            </a:r>
            <a:r>
              <a:rPr lang="en-US" sz="2400" b="1" dirty="0" err="1">
                <a:latin typeface="Constantia" panose="02030602050306030303" pitchFamily="18" charset="0"/>
              </a:rPr>
              <a:t>otkrivenja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4BDFA4EF-5398-F348-FA2D-910E6E964E1E}"/>
              </a:ext>
            </a:extLst>
          </p:cNvPr>
          <p:cNvSpPr txBox="1"/>
          <p:nvPr/>
        </p:nvSpPr>
        <p:spPr>
          <a:xfrm>
            <a:off x="6829240" y="5416792"/>
            <a:ext cx="3847785" cy="338554"/>
          </a:xfrm>
          <a:prstGeom prst="rect">
            <a:avLst/>
          </a:prstGeom>
          <a:noFill/>
        </p:spPr>
        <p:txBody>
          <a:bodyPr wrap="none" rtlCol="0">
            <a:spAutoFit/>
          </a:bodyPr>
          <a:lstStyle/>
          <a:p>
            <a:pPr algn="r"/>
            <a:r>
              <a:rPr lang="en" sz="1600" b="1" dirty="0"/>
              <a:t>E</a:t>
            </a:r>
            <a:r>
              <a:rPr lang="sr-Latn-RS" sz="1600" b="1" dirty="0"/>
              <a:t>len G. Vajt, </a:t>
            </a:r>
            <a:r>
              <a:rPr lang="sr-Latn-RS" sz="1600" i="1" dirty="0"/>
              <a:t>Put Hristu</a:t>
            </a:r>
            <a:r>
              <a:rPr lang="en" sz="1600" i="1" dirty="0"/>
              <a:t>, </a:t>
            </a:r>
            <a:r>
              <a:rPr lang="sr-Latn-RS" sz="1600" b="1" dirty="0"/>
              <a:t>str</a:t>
            </a:r>
            <a:r>
              <a:rPr lang="en" sz="1600" b="1" dirty="0"/>
              <a:t>. 107</a:t>
            </a:r>
            <a:r>
              <a:rPr lang="sr-Latn-RS" sz="1600" b="1" dirty="0"/>
              <a:t>. original.</a:t>
            </a:r>
            <a:endParaRPr lang="es-ES" sz="1600" b="1" dirty="0"/>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3" y="3290531"/>
            <a:ext cx="8358436" cy="40011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265470" y="3707084"/>
            <a:ext cx="11661060" cy="6124754"/>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Usred</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molitve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psalmist</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upoređuje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Božju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svetiljkom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koja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osvetljava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njegove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noge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 119,105).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započinje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blagoslovima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darovanim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neokaljanima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biraju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hodat</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ju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Zakonu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Gospodnjem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drže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Njegova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svedočanstva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 119,1–3).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Psalam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takođe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završava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slikom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hodača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koji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je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skrenuo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s</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puta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Boga da ga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pronađe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(Ps. 119:176). Kako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bismo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izvukli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maksimum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našeg</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istraživanja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svaki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tekst</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razmatramo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treba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čitati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iskreno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bez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pretpostavki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pristranosti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Umesto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toga,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moramo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čita</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otvorenog</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uma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bismo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nastavili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metaforu</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hodanja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moramo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zakorači</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u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v</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eri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sr-Latn-RS" sz="2000" b="1" i="0" u="none" strike="noStrike" kern="1200" cap="none" spc="0" normalizeH="0" baseline="0" noProof="0" dirty="0">
                <a:ln>
                  <a:noFill/>
                </a:ln>
                <a:solidFill>
                  <a:srgbClr val="FFFFFF"/>
                </a:solidFill>
                <a:effectLst/>
                <a:uLnTx/>
                <a:uFillTx/>
                <a:latin typeface="Arial"/>
                <a:ea typeface="+mn-ea"/>
                <a:cs typeface="Arial" charset="0"/>
              </a:rPr>
              <a:t>demo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kamo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god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Duh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odvede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Iskreno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čitanje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biblijskog</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teksta</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pomoći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će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čujemo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primimo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Božji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glas</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koji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nam</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govori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iz</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Svoje</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Reči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Na taj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ćemo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način</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susresti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Pismo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smisleno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lepo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nadahnuto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zanimljivo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err="1">
                <a:ln>
                  <a:noFill/>
                </a:ln>
                <a:solidFill>
                  <a:srgbClr val="FFFFFF"/>
                </a:solidFill>
                <a:effectLst/>
                <a:uLnTx/>
                <a:uFillTx/>
                <a:latin typeface="Arial"/>
                <a:ea typeface="+mn-ea"/>
                <a:cs typeface="Arial" charset="0"/>
              </a:rPr>
              <a:t>moralno</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”Uloga </a:t>
            </a:r>
            <a:r>
              <a:rPr lang="sr-Latn-RS" sz="2800" dirty="0">
                <a:solidFill>
                  <a:srgbClr val="FFFF99"/>
                </a:solidFill>
              </a:rPr>
              <a:t>Biblije</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361298609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582920" cy="1131888"/>
          </a:xfrm>
        </p:spPr>
        <p:txBody>
          <a:bodyPr/>
          <a:lstStyle/>
          <a:p>
            <a:pPr eaLnBrk="1" hangingPunct="1">
              <a:buFontTx/>
              <a:buNone/>
            </a:pPr>
            <a:r>
              <a:rPr lang="en-US" sz="2800" dirty="0">
                <a:solidFill>
                  <a:srgbClr val="FFFF99"/>
                </a:solidFill>
              </a:rPr>
              <a:t>   </a:t>
            </a:r>
            <a:r>
              <a:rPr lang="hr-HR" dirty="0">
                <a:solidFill>
                  <a:srgbClr val="FFFF99"/>
                </a:solidFill>
              </a:rPr>
              <a:t>Koje  promene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42975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Koji biblijski princip iz ove pouke možemo da  primenimo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Uloga Biblije</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619039"/>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sr-Latn-RS" sz="1200" i="1" dirty="0">
                <a:solidFill>
                  <a:srgbClr val="FFFFFF"/>
                </a:solidFill>
                <a:latin typeface="Arial"/>
                <a:cs typeface="Arial" charset="0"/>
              </a:rPr>
              <a:t>1. Jov</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2</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,15</a:t>
            </a:r>
            <a:r>
              <a:rPr lang="sr-Latn-RS" sz="1200" i="1" dirty="0">
                <a:solidFill>
                  <a:srgbClr val="FFFFFF"/>
                </a:solidFill>
                <a:latin typeface="Arial"/>
                <a:cs typeface="Arial" charset="0"/>
              </a:rPr>
              <a:t>-17</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Kojim</a:t>
            </a:r>
            <a:r>
              <a:rPr kumimoji="0" lang="sr-Latn-RS" sz="1400" b="1" i="0" u="none" strike="noStrike" kern="1200" cap="none" spc="0" normalizeH="0" noProof="0" dirty="0">
                <a:ln>
                  <a:noFill/>
                </a:ln>
                <a:solidFill>
                  <a:srgbClr val="FFFFFF"/>
                </a:solidFill>
                <a:effectLst/>
                <a:uLnTx/>
                <a:uFillTx/>
                <a:latin typeface="Arial"/>
                <a:ea typeface="+mn-ea"/>
                <a:cs typeface="Arial" charset="0"/>
              </a:rPr>
              <a:t> trima glavnim istinama nas taj oflomak uči o ponosu i ljubavi prema svetu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Luka</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8,9-14. </a:t>
            </a:r>
            <a:r>
              <a:rPr lang="sr-Latn-RS" sz="1400" b="1" dirty="0">
                <a:solidFill>
                  <a:srgbClr val="FFFFFF"/>
                </a:solidFill>
                <a:latin typeface="Arial"/>
                <a:cs typeface="Arial" charset="0"/>
              </a:rPr>
              <a:t>Šta mislite o toj dvojici ljudi? Šta je Isus mislio o njima? Koja važna lekcija se tu nalazi za sve nas</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a:t>
            </a:r>
            <a:r>
              <a:rPr kumimoji="0" lang="hr-HR" sz="1867" b="1" i="0" u="none" strike="noStrike" kern="1200" cap="none" spc="0" normalizeH="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Pet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,5. </a:t>
            </a:r>
            <a:r>
              <a:rPr lang="hr-HR" sz="1400" b="1" dirty="0">
                <a:solidFill>
                  <a:srgbClr val="FFFFFF"/>
                </a:solidFill>
                <a:latin typeface="Arial"/>
                <a:cs typeface="Arial" charset="0"/>
              </a:rPr>
              <a:t>Šta Bog misli o ponositima?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Jev.</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11,24</a:t>
            </a:r>
            <a:r>
              <a:rPr lang="hr-HR" sz="1200" i="1" dirty="0">
                <a:solidFill>
                  <a:srgbClr val="FFFFFF"/>
                </a:solidFill>
                <a:latin typeface="Arial"/>
                <a:cs typeface="Arial" charset="0"/>
              </a:rPr>
              <a:t>-26. </a:t>
            </a:r>
            <a:r>
              <a:rPr lang="hr-HR" sz="1400" b="1" dirty="0">
                <a:solidFill>
                  <a:srgbClr val="FFFFFF"/>
                </a:solidFill>
                <a:latin typeface="Arial"/>
                <a:cs typeface="Arial" charset="0"/>
              </a:rPr>
              <a:t>Zašto je Mojsije izabrao drugačiji put i sebe ponizio?</a:t>
            </a:r>
            <a:r>
              <a:rPr kumimoji="0" lang="hr-HR" sz="1600" b="1" u="none" strike="noStrike" kern="1200" cap="none" spc="0" normalizeH="0" baseline="0" noProof="0" dirty="0">
                <a:ln>
                  <a:noFill/>
                </a:ln>
                <a:solidFill>
                  <a:srgbClr val="FFFFFF"/>
                </a:solidFill>
                <a:effectLst/>
                <a:uLnTx/>
                <a:uFillTx/>
                <a:latin typeface="Arial"/>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2. Moj. 2,12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Zbog čega je Mojsije izgubio samopouzdanje i osećaj sigurnosti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i Bogu sagrešio?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Luka</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22,24</a:t>
            </a:r>
            <a:r>
              <a:rPr lang="hr-HR" sz="1400" i="1" dirty="0">
                <a:solidFill>
                  <a:srgbClr val="FFFFFF"/>
                </a:solidFill>
                <a:latin typeface="Arial"/>
                <a:cs typeface="Arial" charset="0"/>
              </a:rPr>
              <a:t>-27.</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Koja</a:t>
            </a:r>
            <a:r>
              <a:rPr kumimoji="0" lang="hr-HR" sz="1400" b="1" i="0" u="none" strike="noStrike" kern="1200" cap="none" spc="0" normalizeH="0" noProof="0" dirty="0">
                <a:ln>
                  <a:noFill/>
                </a:ln>
                <a:solidFill>
                  <a:srgbClr val="FFFFFF"/>
                </a:solidFill>
                <a:effectLst/>
                <a:uLnTx/>
                <a:uFillTx/>
                <a:latin typeface="Arial"/>
                <a:ea typeface="+mn-ea"/>
                <a:cs typeface="Arial" charset="0"/>
              </a:rPr>
              <a:t> Izjava obuhvata srž Isusove poruke u tim stihovima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Luka</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22,27. </a:t>
            </a:r>
            <a:r>
              <a:rPr lang="hr-HR" sz="1400" b="1" dirty="0">
                <a:solidFill>
                  <a:srgbClr val="FFFFFF"/>
                </a:solidFill>
                <a:latin typeface="Arial"/>
                <a:cs typeface="Arial" charset="0"/>
              </a:rPr>
              <a:t>Koja se ključna pouka za sve Hristove sledbenike tu nalazi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Filib</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2,3-</a:t>
            </a:r>
            <a:r>
              <a:rPr lang="sr-Latn-RS" sz="1200" i="1" dirty="0">
                <a:solidFill>
                  <a:srgbClr val="FFFFFF"/>
                </a:solidFill>
                <a:latin typeface="Arial"/>
                <a:cs typeface="Arial" charset="0"/>
              </a:rPr>
              <a:t>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 </a:t>
            </a:r>
            <a:r>
              <a:rPr lang="sr-Latn-RS" sz="1400" b="1" dirty="0">
                <a:solidFill>
                  <a:srgbClr val="FFFFFF"/>
                </a:solidFill>
                <a:latin typeface="Arial"/>
                <a:cs typeface="Arial" charset="0"/>
              </a:rPr>
              <a:t>Kako bi prema tim rečima, trebalo da živimo u svetlosti Krsta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sr-Latn-RS" sz="1200" i="1" dirty="0">
                <a:solidFill>
                  <a:srgbClr val="FFFFFF"/>
                </a:solidFill>
                <a:latin typeface="Arial"/>
                <a:cs typeface="Arial" charset="0"/>
              </a:rPr>
              <a:t>Matej 23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,12;</a:t>
            </a:r>
            <a:r>
              <a:rPr kumimoji="0" lang="sr-Latn-RS" sz="1200" b="0" i="1" u="none" strike="noStrike" kern="1200" cap="none" spc="0" normalizeH="0" noProof="0" dirty="0">
                <a:ln>
                  <a:noFill/>
                </a:ln>
                <a:solidFill>
                  <a:srgbClr val="FFFFFF"/>
                </a:solidFill>
                <a:effectLst/>
                <a:uLnTx/>
                <a:uFillTx/>
                <a:latin typeface="Arial"/>
                <a:ea typeface="+mn-ea"/>
                <a:cs typeface="Arial" charset="0"/>
              </a:rPr>
              <a:t> Ps. 25,9; 149,4; Jakov 4,6.10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a:t>
            </a:r>
            <a:r>
              <a:rPr kumimoji="0" lang="sr-Latn-RS" sz="1400" b="1" i="0" u="none" strike="noStrike" kern="1200" cap="none" spc="0" normalizeH="0" noProof="0" dirty="0">
                <a:ln>
                  <a:noFill/>
                </a:ln>
                <a:solidFill>
                  <a:srgbClr val="FFFFFF"/>
                </a:solidFill>
                <a:effectLst/>
                <a:uLnTx/>
                <a:uFillTx/>
                <a:latin typeface="Arial"/>
                <a:ea typeface="+mn-ea"/>
                <a:cs typeface="Arial" charset="0"/>
              </a:rPr>
              <a:t> nam dodatne uvide u vezi sa gordošću i poniznošću daju ovi stihovi</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09765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8" end="8"/>
                                            </p:txEl>
                                          </p:spTgt>
                                        </p:tgtEl>
                                        <p:attrNameLst>
                                          <p:attrName>style.visibility</p:attrName>
                                        </p:attrNameLst>
                                      </p:cBhvr>
                                      <p:to>
                                        <p:strVal val="visible"/>
                                      </p:to>
                                    </p:set>
                                    <p:anim calcmode="lin" valueType="num">
                                      <p:cBhvr additive="base">
                                        <p:cTn id="55"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9" end="9"/>
                                            </p:txEl>
                                          </p:spTgt>
                                        </p:tgtEl>
                                        <p:attrNameLst>
                                          <p:attrName>style.visibility</p:attrName>
                                        </p:attrNameLst>
                                      </p:cBhvr>
                                      <p:to>
                                        <p:strVal val="visible"/>
                                      </p:to>
                                    </p:set>
                                    <p:anim calcmode="lin" valueType="num">
                                      <p:cBhvr additive="base">
                                        <p:cTn id="61"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10" end="10"/>
                                            </p:txEl>
                                          </p:spTgt>
                                        </p:tgtEl>
                                        <p:attrNameLst>
                                          <p:attrName>style.visibility</p:attrName>
                                        </p:attrNameLst>
                                      </p:cBhvr>
                                      <p:to>
                                        <p:strVal val="visible"/>
                                      </p:to>
                                    </p:set>
                                    <p:anim calcmode="lin" valueType="num">
                                      <p:cBhvr additive="base">
                                        <p:cTn id="67"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sa Bogom je ključna. Tvoj odnos sa Bogom je tvoj najvažniji odnos. Nemoj odlagati taj posao da ga sutra učiniš jačim. Sada je najbolje vreme da radiš na tom zadatku stvaranja boljeg odnosa, što će uticcati na sve ostalo u tvom životu i, naravno, na tvoju večnu budućnost. Ovo treba da shvatiš kao duhovni princip.</a:t>
              </a:r>
            </a:p>
          </p:txBody>
        </p:sp>
      </p:grpSp>
      <p:grpSp>
        <p:nvGrpSpPr>
          <p:cNvPr id="59" name="Group 7"/>
          <p:cNvGrpSpPr>
            <a:grpSpLocks/>
          </p:cNvGrpSpPr>
          <p:nvPr/>
        </p:nvGrpSpPr>
        <p:grpSpPr bwMode="auto">
          <a:xfrm>
            <a:off x="5816561" y="3967661"/>
            <a:ext cx="1860813"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Pre nego što počnemo da rastemo u odnosu sa Bogom, prvo mora- mo da zastanemo i razmislimo kakav je moj trenutni odnos sa Njim. Budi brutalno, čak i bolno iskren pre- ma sebi. Zaključi koje svesne odluke moraš doneti da imaš sa Njim  bliskost kavu On želi ali je ti na razne načine sprečavaš. Otkrij koje?</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383590" cy="2851585"/>
            <a:chOff x="1248" y="2437"/>
            <a:chExt cx="1392" cy="1611"/>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9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tromesečja je da Bog želi da bud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eš</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100" b="1" i="0" u="none" strike="noStrike" kern="1200" cap="none" spc="0" normalizeH="0" baseline="0" noProof="0" dirty="0">
                  <a:ln>
                    <a:noFill/>
                  </a:ln>
                  <a:solidFill>
                    <a:srgbClr val="000000"/>
                  </a:solidFill>
                  <a:effectLst/>
                  <a:uLnTx/>
                  <a:uFillTx/>
                  <a:latin typeface="Arial" charset="0"/>
                  <a:ea typeface="+mn-ea"/>
                  <a:cs typeface="Arial" charset="0"/>
                </a:rPr>
                <a:t>srećan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aktivno povezian sa čovečanstvom. Ma kakav je tvoj odnos s Njim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prethodnih.Nagra- da je nepropadljiv venac i večni život sa Bogom. U ovoj trci nisi sam. Ima i drugi koji vole Isusa i Njegovu Reč. Prenesi tu poruku nekome i pozovi ih na trku!</a:t>
              </a:r>
            </a:p>
          </p:txBody>
        </p:sp>
      </p:grpSp>
      <p:grpSp>
        <p:nvGrpSpPr>
          <p:cNvPr id="65" name="Group 13"/>
          <p:cNvGrpSpPr>
            <a:grpSpLocks/>
          </p:cNvGrpSpPr>
          <p:nvPr/>
        </p:nvGrpSpPr>
        <p:grpSpPr bwMode="auto">
          <a:xfrm>
            <a:off x="7704876" y="3782200"/>
            <a:ext cx="3123178" cy="2612391"/>
            <a:chOff x="3595" y="2256"/>
            <a:chExt cx="1739" cy="8865"/>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1" y="2663"/>
              <a:ext cx="1733" cy="845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sa Bogom menja sve i ovde i u večnosti, ta promena mo- že da bude dobra ili loša, zavisno o kva- liteti i vrsti odnosa. Bog želi potpuno predan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Me- đutim, imaj na umu Bog nije prosjak sa plastičnom kanticom. On će da prihvati samo predan odnos sa svojim narodom, Jer sve manje od toga rezultiraće našim uništenjem.  Božanski poziv se upućuje i tebi danas: „Pazi na službu da je izvr- 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165858"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LUKA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4</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398408" cy="1243965"/>
          </a:xfrm>
        </p:spPr>
        <p:txBody>
          <a:bodyPr/>
          <a:lstStyle/>
          <a:p>
            <a:pPr marL="0" indent="0">
              <a:buNone/>
            </a:pPr>
            <a:r>
              <a:rPr lang="en-US" dirty="0"/>
              <a:t>“Jer</a:t>
            </a:r>
            <a:r>
              <a:rPr lang="hr-HR" dirty="0"/>
              <a:t> </a:t>
            </a:r>
            <a:r>
              <a:rPr lang="en-US" dirty="0" err="1"/>
              <a:t>svaki</a:t>
            </a:r>
            <a:r>
              <a:rPr lang="hr-HR" dirty="0"/>
              <a:t> </a:t>
            </a:r>
            <a:r>
              <a:rPr lang="en-US" dirty="0"/>
              <a:t>koji</a:t>
            </a:r>
            <a:r>
              <a:rPr lang="hr-HR" dirty="0"/>
              <a:t> </a:t>
            </a:r>
            <a:r>
              <a:rPr lang="en-US" dirty="0"/>
              <a:t>se </a:t>
            </a:r>
            <a:r>
              <a:rPr lang="en-US" dirty="0" err="1"/>
              <a:t>podi</a:t>
            </a:r>
            <a:r>
              <a:rPr lang="sr-Latn-RS" dirty="0"/>
              <a:t>ž</a:t>
            </a:r>
            <a:r>
              <a:rPr lang="en-US" dirty="0"/>
              <a:t>e,</a:t>
            </a:r>
            <a:r>
              <a:rPr lang="sr-Latn-RS" dirty="0"/>
              <a:t> </a:t>
            </a:r>
            <a:r>
              <a:rPr lang="hr-HR" dirty="0"/>
              <a:t>poniziće se; a koji se ponižuje, podignuće se</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3"/>
          <a:stretch>
            <a:fillRect/>
          </a:stretch>
        </p:blipFill>
        <p:spPr>
          <a:xfrm>
            <a:off x="7680960" y="254000"/>
            <a:ext cx="451104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83126" y="3574473"/>
            <a:ext cx="12108873" cy="4524315"/>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ovoj pouci nastojaćemo hodati sa psalmistom u njegovoj potrazi za dubljim razumevanjem Božje Reči. Naš boravak je nastavak našeg prošlosedmičnog proučavanja, u kojem smo raspravljali o važnosti proučavanja Svetog pisma.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Dok napredujemo u našem boravku, razmišljaćemo o načelima za najbolji pristup Svetom pismu. Slika lampe koja noću osvetljava tamni put sugerira sporu, opreznu šetnju u kojoj ne vidimo mnogo dalje od jednog koraka koji činimo. Takva šetnja zahteva vreme, jer je to korak-po-korak napredak. Istovremeno, takva šetnja je i pustolovina, koja sadrži element nepoznatog: ne znamo tačno gde ćemo završiti niti do kojih uzvišenih visina nas naše putovanje može odvesti.</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rma, cuchillo, corte&#10;&#10;El contenido generado por IA puede ser incorrecto.">
            <a:extLst>
              <a:ext uri="{FF2B5EF4-FFF2-40B4-BE49-F238E27FC236}">
                <a16:creationId xmlns:a16="http://schemas.microsoft.com/office/drawing/2014/main" id="{566DB214-C3F9-E2E3-A627-8F26DF242A8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a:fillRect/>
          </a:stretch>
        </p:blipFill>
        <p:spPr>
          <a:xfrm>
            <a:off x="0" y="18585"/>
            <a:ext cx="12192000" cy="6839415"/>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342662"/>
            <a:ext cx="8591550"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sr-Latn-RS" sz="2200" b="1" dirty="0">
                <a:solidFill>
                  <a:srgbClr val="D3E2E9"/>
                </a:solidFill>
                <a:latin typeface="Comic Sans MS" panose="030F0702030302020204" pitchFamily="66" charset="0"/>
              </a:rPr>
              <a:t>Jer je reč Božja živa i delotvorna, oštrija od svakog mača s dve oštrice. Ona duboko zaseca, te seže do spoja duše i tela, zglobova i moždine, pa sudi mislima i namerama srca.</a:t>
            </a:r>
            <a:r>
              <a:rPr kumimoji="0" lang="es-ES" sz="2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lang="sr-Latn-RS" sz="1600" b="1" dirty="0">
                <a:solidFill>
                  <a:srgbClr val="D3E2E9"/>
                </a:solidFill>
                <a:latin typeface="Comic Sans MS" panose="030F0702030302020204" pitchFamily="66" charset="0"/>
              </a:rPr>
              <a:t>J</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e</a:t>
            </a:r>
            <a:r>
              <a:rPr kumimoji="0" lang="sr-Latn-R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v</a:t>
            </a:r>
            <a:r>
              <a:rPr kumimoji="0" lang="es-ES" sz="1600" b="1" i="0" u="none" strike="noStrike" kern="1200" cap="none" spc="0" normalizeH="0" baseline="0" noProof="0" dirty="0" err="1">
                <a:ln>
                  <a:noFill/>
                </a:ln>
                <a:solidFill>
                  <a:srgbClr val="D3E2E9"/>
                </a:solidFill>
                <a:effectLst/>
                <a:uLnTx/>
                <a:uFillTx/>
                <a:latin typeface="Comic Sans MS" panose="030F0702030302020204" pitchFamily="66" charset="0"/>
                <a:ea typeface="+mn-ea"/>
                <a:cs typeface="+mn-cs"/>
              </a:rPr>
              <a:t>rews</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 4</a:t>
            </a:r>
            <a:r>
              <a:rPr kumimoji="0" lang="sr-Latn-R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12, </a:t>
            </a:r>
            <a:r>
              <a:rPr kumimoji="0" lang="es-ES" sz="1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N</a:t>
            </a:r>
            <a:r>
              <a:rPr kumimoji="0" lang="sr-Latn-RS" sz="12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SP</a:t>
            </a:r>
            <a:r>
              <a:rPr kumimoji="0" lang="es-ES" sz="16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3547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B0D62C-EC68-E2CC-306E-17E34E58D94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C6016A-B276-C8BC-5862-EDC403B11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graphicFrame>
        <p:nvGraphicFramePr>
          <p:cNvPr id="4" name="Diagrama 3">
            <a:extLst>
              <a:ext uri="{FF2B5EF4-FFF2-40B4-BE49-F238E27FC236}">
                <a16:creationId xmlns:a16="http://schemas.microsoft.com/office/drawing/2014/main" id="{269B9C8B-7071-1A60-ABBD-52F9E2329BB9}"/>
              </a:ext>
            </a:extLst>
          </p:cNvPr>
          <p:cNvGraphicFramePr/>
          <p:nvPr>
            <p:extLst>
              <p:ext uri="{D42A27DB-BD31-4B8C-83A1-F6EECF244321}">
                <p14:modId xmlns:p14="http://schemas.microsoft.com/office/powerpoint/2010/main" val="3542949683"/>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F09A2416-0ECC-1B61-8BFA-B7F41B491052}"/>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en-US" sz="2000" b="1" dirty="0" err="1"/>
              <a:t>Biblija</a:t>
            </a:r>
            <a:r>
              <a:rPr lang="en-US" sz="2000" b="1" dirty="0"/>
              <a:t> je </a:t>
            </a:r>
            <a:r>
              <a:rPr lang="en-US" sz="2000" b="1" dirty="0" err="1"/>
              <a:t>najprodavanija</a:t>
            </a:r>
            <a:r>
              <a:rPr lang="en-US" sz="2000" b="1" dirty="0"/>
              <a:t> </a:t>
            </a:r>
            <a:r>
              <a:rPr lang="en-US" sz="2000" b="1" dirty="0" err="1"/>
              <a:t>knjiga</a:t>
            </a:r>
            <a:r>
              <a:rPr lang="en-US" sz="2000" b="1" dirty="0"/>
              <a:t> </a:t>
            </a:r>
            <a:r>
              <a:rPr lang="en-US" sz="2000" b="1" dirty="0" err="1"/>
              <a:t>na</a:t>
            </a:r>
            <a:r>
              <a:rPr lang="en-US" sz="2000" b="1" dirty="0"/>
              <a:t> </a:t>
            </a:r>
            <a:r>
              <a:rPr lang="en-US" sz="2000" b="1" dirty="0" err="1"/>
              <a:t>svetu</a:t>
            </a:r>
            <a:r>
              <a:rPr lang="en-US" sz="2000" b="1" dirty="0"/>
              <a:t>, </a:t>
            </a:r>
            <a:r>
              <a:rPr lang="en-US" sz="2000" b="1" dirty="0" err="1"/>
              <a:t>nadmašivši</a:t>
            </a:r>
            <a:r>
              <a:rPr lang="en-US" sz="2000" b="1" dirty="0"/>
              <a:t> </a:t>
            </a:r>
            <a:r>
              <a:rPr lang="en-US" sz="2000" b="1" dirty="0" err="1"/>
              <a:t>knjigu</a:t>
            </a:r>
            <a:r>
              <a:rPr lang="en-US" sz="2000" b="1" dirty="0"/>
              <a:t> </a:t>
            </a:r>
            <a:r>
              <a:rPr lang="en-US" sz="2000" b="1" dirty="0" err="1"/>
              <a:t>na</a:t>
            </a:r>
            <a:r>
              <a:rPr lang="en-US" sz="2000" b="1" dirty="0"/>
              <a:t> </a:t>
            </a:r>
            <a:r>
              <a:rPr lang="en-US" sz="2000" b="1" dirty="0" err="1"/>
              <a:t>drugom</a:t>
            </a:r>
            <a:r>
              <a:rPr lang="en-US" sz="2000" b="1" dirty="0"/>
              <a:t> </a:t>
            </a:r>
            <a:r>
              <a:rPr lang="en-US" sz="2000" b="1" dirty="0" err="1"/>
              <a:t>mestu</a:t>
            </a:r>
            <a:r>
              <a:rPr lang="en-US" sz="2000" b="1" dirty="0"/>
              <a:t> pet puta. Ali to </a:t>
            </a:r>
            <a:r>
              <a:rPr lang="en-US" sz="2000" b="1" dirty="0" err="1"/>
              <a:t>nije</a:t>
            </a:r>
            <a:r>
              <a:rPr lang="en-US" sz="2000" b="1" dirty="0"/>
              <a:t> </a:t>
            </a:r>
            <a:r>
              <a:rPr lang="en-US" sz="2000" b="1" dirty="0" err="1"/>
              <a:t>uvek</a:t>
            </a:r>
            <a:r>
              <a:rPr lang="en-US" sz="2000" b="1" dirty="0"/>
              <a:t> bio </a:t>
            </a:r>
            <a:r>
              <a:rPr lang="en-US" sz="2000" b="1" dirty="0" err="1"/>
              <a:t>slučaj</a:t>
            </a:r>
            <a:r>
              <a:rPr lang="en-US" sz="2000" b="1" dirty="0"/>
              <a:t>.</a:t>
            </a:r>
            <a:endParaRPr lang="en" sz="2000" b="1" dirty="0"/>
          </a:p>
        </p:txBody>
      </p:sp>
      <p:pic>
        <p:nvPicPr>
          <p:cNvPr id="7" name="Imagen 6">
            <a:extLst>
              <a:ext uri="{FF2B5EF4-FFF2-40B4-BE49-F238E27FC236}">
                <a16:creationId xmlns:a16="http://schemas.microsoft.com/office/drawing/2014/main" id="{8644FC5A-80C2-EF84-DD91-EBECE4DDDD35}"/>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4EFDECAA-0FDB-AED3-299C-8CA34EBF1526}"/>
              </a:ext>
            </a:extLst>
          </p:cNvPr>
          <p:cNvSpPr txBox="1"/>
          <p:nvPr/>
        </p:nvSpPr>
        <p:spPr>
          <a:xfrm>
            <a:off x="3590287" y="2180487"/>
            <a:ext cx="3622207" cy="1938992"/>
          </a:xfrm>
          <a:prstGeom prst="rect">
            <a:avLst/>
          </a:prstGeom>
          <a:noFill/>
        </p:spPr>
        <p:txBody>
          <a:bodyPr wrap="square">
            <a:spAutoFit/>
          </a:bodyPr>
          <a:lstStyle/>
          <a:p>
            <a:pPr>
              <a:spcBef>
                <a:spcPts val="600"/>
              </a:spcBef>
            </a:pPr>
            <a:r>
              <a:rPr lang="en-US" sz="2000" b="1" dirty="0"/>
              <a:t>Da </a:t>
            </a:r>
            <a:r>
              <a:rPr lang="en-US" sz="2000" b="1" dirty="0" err="1"/>
              <a:t>nije</a:t>
            </a:r>
            <a:r>
              <a:rPr lang="en-US" sz="2000" b="1" dirty="0"/>
              <a:t> </a:t>
            </a:r>
            <a:r>
              <a:rPr lang="en-US" sz="2000" b="1" dirty="0" err="1"/>
              <a:t>bilo</a:t>
            </a:r>
            <a:r>
              <a:rPr lang="en-US" sz="2000" b="1" dirty="0"/>
              <a:t> </a:t>
            </a:r>
            <a:r>
              <a:rPr lang="en-US" sz="2000" b="1" dirty="0" err="1"/>
              <a:t>Božje</a:t>
            </a:r>
            <a:r>
              <a:rPr lang="en-US" sz="2000" b="1" dirty="0"/>
              <a:t> </a:t>
            </a:r>
            <a:r>
              <a:rPr lang="en-US" sz="2000" b="1" dirty="0" err="1"/>
              <a:t>posebne</a:t>
            </a:r>
            <a:r>
              <a:rPr lang="en-US" sz="2000" b="1" dirty="0"/>
              <a:t> </a:t>
            </a:r>
            <a:r>
              <a:rPr lang="en-US" sz="2000" b="1" dirty="0" err="1"/>
              <a:t>zaštite</a:t>
            </a:r>
            <a:r>
              <a:rPr lang="en-US" sz="2000" b="1" dirty="0"/>
              <a:t>, </a:t>
            </a:r>
            <a:r>
              <a:rPr lang="en-US" sz="2000" b="1" dirty="0" err="1"/>
              <a:t>Biblija</a:t>
            </a:r>
            <a:r>
              <a:rPr lang="en-US" sz="2000" b="1" dirty="0"/>
              <a:t> bi </a:t>
            </a:r>
            <a:r>
              <a:rPr lang="en-US" sz="2000" b="1" dirty="0" err="1"/>
              <a:t>odavno</a:t>
            </a:r>
            <a:r>
              <a:rPr lang="en-US" sz="2000" b="1" dirty="0"/>
              <a:t> </a:t>
            </a:r>
            <a:r>
              <a:rPr lang="en-US" sz="2000" b="1" dirty="0" err="1"/>
              <a:t>nestala</a:t>
            </a:r>
            <a:r>
              <a:rPr lang="en-US" sz="2000" b="1" dirty="0"/>
              <a:t>. </a:t>
            </a:r>
            <a:r>
              <a:rPr lang="en-US" sz="2000" b="1" dirty="0" err="1"/>
              <a:t>Zašto</a:t>
            </a:r>
            <a:r>
              <a:rPr lang="en-US" sz="2000" b="1" dirty="0"/>
              <a:t>? </a:t>
            </a:r>
            <a:r>
              <a:rPr lang="en-US" sz="2000" b="1" dirty="0" err="1"/>
              <a:t>Šta</a:t>
            </a:r>
            <a:r>
              <a:rPr lang="en-US" sz="2000" b="1" dirty="0"/>
              <a:t> je </a:t>
            </a:r>
            <a:r>
              <a:rPr lang="en-US" sz="2000" b="1" dirty="0" err="1"/>
              <a:t>tako</a:t>
            </a:r>
            <a:r>
              <a:rPr lang="en-US" sz="2000" b="1" dirty="0"/>
              <a:t> </a:t>
            </a:r>
            <a:r>
              <a:rPr lang="en-US" sz="2000" b="1" dirty="0" err="1"/>
              <a:t>posebno</a:t>
            </a:r>
            <a:r>
              <a:rPr lang="en-US" sz="2000" b="1" dirty="0"/>
              <a:t> u </a:t>
            </a:r>
            <a:r>
              <a:rPr lang="en-US" sz="2000" b="1" dirty="0" err="1"/>
              <a:t>vezi</a:t>
            </a:r>
            <a:r>
              <a:rPr lang="en-US" sz="2000" b="1" dirty="0"/>
              <a:t> </a:t>
            </a:r>
            <a:r>
              <a:rPr lang="en-US" sz="2000" b="1" dirty="0" err="1"/>
              <a:t>sa</a:t>
            </a:r>
            <a:r>
              <a:rPr lang="en-US" sz="2000" b="1" dirty="0"/>
              <a:t> </a:t>
            </a:r>
            <a:r>
              <a:rPr lang="en-US" sz="2000" b="1" dirty="0" err="1"/>
              <a:t>ovom</a:t>
            </a:r>
            <a:r>
              <a:rPr lang="en-US" sz="2000" b="1" dirty="0"/>
              <a:t> </a:t>
            </a:r>
            <a:r>
              <a:rPr lang="en-US" sz="2000" b="1" dirty="0" err="1"/>
              <a:t>knjigom</a:t>
            </a:r>
            <a:r>
              <a:rPr lang="en-US" sz="2000" b="1" dirty="0"/>
              <a:t> </a:t>
            </a:r>
            <a:r>
              <a:rPr lang="en-US" sz="2000" b="1" dirty="0" err="1"/>
              <a:t>što</a:t>
            </a:r>
            <a:r>
              <a:rPr lang="en-US" sz="2000" b="1" dirty="0"/>
              <a:t> je </a:t>
            </a:r>
            <a:r>
              <a:rPr lang="en-US" sz="2000" b="1" dirty="0" err="1"/>
              <a:t>čini</a:t>
            </a:r>
            <a:r>
              <a:rPr lang="en-US" sz="2000" b="1" dirty="0"/>
              <a:t> </a:t>
            </a:r>
            <a:r>
              <a:rPr lang="en-US" sz="2000" b="1" dirty="0" err="1"/>
              <a:t>i</a:t>
            </a:r>
            <a:r>
              <a:rPr lang="en-US" sz="2000" b="1" dirty="0"/>
              <a:t> </a:t>
            </a:r>
            <a:r>
              <a:rPr lang="en-US" sz="2000" b="1" dirty="0" err="1"/>
              <a:t>tako</a:t>
            </a:r>
            <a:r>
              <a:rPr lang="en-US" sz="2000" b="1" dirty="0"/>
              <a:t> </a:t>
            </a:r>
            <a:r>
              <a:rPr lang="en-US" sz="2000" b="1" dirty="0" err="1"/>
              <a:t>voljenom</a:t>
            </a:r>
            <a:r>
              <a:rPr lang="en-US" sz="2000" b="1" dirty="0"/>
              <a:t> </a:t>
            </a:r>
            <a:r>
              <a:rPr lang="en-US" sz="2000" b="1" dirty="0" err="1"/>
              <a:t>i</a:t>
            </a:r>
            <a:r>
              <a:rPr lang="en-US" sz="2000" b="1" dirty="0"/>
              <a:t> </a:t>
            </a:r>
            <a:r>
              <a:rPr lang="en-US" sz="2000" b="1" dirty="0" err="1"/>
              <a:t>tako</a:t>
            </a:r>
            <a:r>
              <a:rPr lang="en-US" sz="2000" b="1" dirty="0"/>
              <a:t> </a:t>
            </a:r>
            <a:r>
              <a:rPr lang="en-US" sz="2000" b="1" dirty="0" err="1"/>
              <a:t>omraženom</a:t>
            </a:r>
            <a:r>
              <a:rPr lang="en-US" sz="2000" b="1" dirty="0"/>
              <a:t>?</a:t>
            </a:r>
            <a:endParaRPr lang="en" sz="2000" b="1" dirty="0"/>
          </a:p>
        </p:txBody>
      </p:sp>
      <p:sp>
        <p:nvSpPr>
          <p:cNvPr id="6" name="CuadroTexto 5">
            <a:extLst>
              <a:ext uri="{FF2B5EF4-FFF2-40B4-BE49-F238E27FC236}">
                <a16:creationId xmlns:a16="http://schemas.microsoft.com/office/drawing/2014/main" id="{ED3104F0-C904-AB93-7197-D647D6B0ED93}"/>
              </a:ext>
            </a:extLst>
          </p:cNvPr>
          <p:cNvSpPr txBox="1"/>
          <p:nvPr/>
        </p:nvSpPr>
        <p:spPr>
          <a:xfrm>
            <a:off x="221974" y="1123801"/>
            <a:ext cx="6745356" cy="1015663"/>
          </a:xfrm>
          <a:prstGeom prst="rect">
            <a:avLst/>
          </a:prstGeom>
          <a:noFill/>
        </p:spPr>
        <p:txBody>
          <a:bodyPr wrap="square">
            <a:spAutoFit/>
          </a:bodyPr>
          <a:lstStyle/>
          <a:p>
            <a:pPr lvl="0">
              <a:spcBef>
                <a:spcPts val="600"/>
              </a:spcBef>
              <a:defRPr/>
            </a:pPr>
            <a:r>
              <a:rPr lang="en-US" sz="2000" b="1" dirty="0" err="1">
                <a:solidFill>
                  <a:prstClr val="black"/>
                </a:solidFill>
              </a:rPr>
              <a:t>Postojalo</a:t>
            </a:r>
            <a:r>
              <a:rPr lang="en-US" sz="2000" b="1" dirty="0">
                <a:solidFill>
                  <a:prstClr val="black"/>
                </a:solidFill>
              </a:rPr>
              <a:t> je </a:t>
            </a:r>
            <a:r>
              <a:rPr lang="en-US" sz="2000" b="1" dirty="0" err="1">
                <a:solidFill>
                  <a:prstClr val="black"/>
                </a:solidFill>
              </a:rPr>
              <a:t>vreme</a:t>
            </a:r>
            <a:r>
              <a:rPr lang="en-US" sz="2000" b="1" dirty="0">
                <a:solidFill>
                  <a:prstClr val="black"/>
                </a:solidFill>
              </a:rPr>
              <a:t> </a:t>
            </a:r>
            <a:r>
              <a:rPr lang="en-US" sz="2000" b="1" dirty="0" err="1">
                <a:solidFill>
                  <a:prstClr val="black"/>
                </a:solidFill>
              </a:rPr>
              <a:t>kada</a:t>
            </a:r>
            <a:r>
              <a:rPr lang="sr-Latn-RS" sz="2000" b="1" dirty="0">
                <a:solidFill>
                  <a:prstClr val="black"/>
                </a:solidFill>
              </a:rPr>
              <a:t> je </a:t>
            </a:r>
            <a:r>
              <a:rPr lang="en-US" sz="2000" b="1" dirty="0">
                <a:solidFill>
                  <a:prstClr val="black"/>
                </a:solidFill>
              </a:rPr>
              <a:t> </a:t>
            </a:r>
            <a:r>
              <a:rPr lang="en-US" sz="2000" b="1" dirty="0" err="1">
                <a:solidFill>
                  <a:prstClr val="black"/>
                </a:solidFill>
              </a:rPr>
              <a:t>posedovanje</a:t>
            </a:r>
            <a:r>
              <a:rPr lang="en-US" sz="2000" b="1" dirty="0">
                <a:solidFill>
                  <a:prstClr val="black"/>
                </a:solidFill>
              </a:rPr>
              <a:t> </a:t>
            </a:r>
            <a:r>
              <a:rPr lang="en-US" sz="2000" b="1" dirty="0" err="1">
                <a:solidFill>
                  <a:prstClr val="black"/>
                </a:solidFill>
              </a:rPr>
              <a:t>Biblije</a:t>
            </a:r>
            <a:r>
              <a:rPr lang="en-US" sz="2000" b="1" dirty="0">
                <a:solidFill>
                  <a:prstClr val="black"/>
                </a:solidFill>
              </a:rPr>
              <a:t>, </a:t>
            </a:r>
            <a:r>
              <a:rPr lang="en-US" sz="2000" b="1" dirty="0" err="1">
                <a:solidFill>
                  <a:prstClr val="black"/>
                </a:solidFill>
              </a:rPr>
              <a:t>čitanje</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čak</a:t>
            </a:r>
            <a:r>
              <a:rPr lang="en-US" sz="2000" b="1" dirty="0">
                <a:solidFill>
                  <a:prstClr val="black"/>
                </a:solidFill>
              </a:rPr>
              <a:t> </a:t>
            </a:r>
            <a:r>
              <a:rPr lang="en-US" sz="2000" b="1" dirty="0" err="1">
                <a:solidFill>
                  <a:prstClr val="black"/>
                </a:solidFill>
              </a:rPr>
              <a:t>pričanje</a:t>
            </a:r>
            <a:r>
              <a:rPr lang="en-US" sz="2000" b="1" dirty="0">
                <a:solidFill>
                  <a:prstClr val="black"/>
                </a:solidFill>
              </a:rPr>
              <a:t> o </a:t>
            </a:r>
            <a:r>
              <a:rPr lang="en-US" sz="2000" b="1" dirty="0" err="1">
                <a:solidFill>
                  <a:prstClr val="black"/>
                </a:solidFill>
              </a:rPr>
              <a:t>njoj</a:t>
            </a:r>
            <a:r>
              <a:rPr lang="en-US" sz="2000" b="1" dirty="0">
                <a:solidFill>
                  <a:prstClr val="black"/>
                </a:solidFill>
              </a:rPr>
              <a:t> </a:t>
            </a:r>
            <a:r>
              <a:rPr lang="en-US" sz="2000" b="1" dirty="0" err="1">
                <a:solidFill>
                  <a:prstClr val="black"/>
                </a:solidFill>
              </a:rPr>
              <a:t>moglo</a:t>
            </a:r>
            <a:r>
              <a:rPr lang="en-US" sz="2000" b="1" dirty="0">
                <a:solidFill>
                  <a:prstClr val="black"/>
                </a:solidFill>
              </a:rPr>
              <a:t> </a:t>
            </a:r>
            <a:r>
              <a:rPr lang="en-US" sz="2000" b="1" dirty="0" err="1">
                <a:solidFill>
                  <a:prstClr val="black"/>
                </a:solidFill>
              </a:rPr>
              <a:t>biti</a:t>
            </a:r>
            <a:r>
              <a:rPr lang="en-US" sz="2000" b="1" dirty="0">
                <a:solidFill>
                  <a:prstClr val="black"/>
                </a:solidFill>
              </a:rPr>
              <a:t> </a:t>
            </a:r>
            <a:r>
              <a:rPr lang="en-US" sz="2000" b="1" dirty="0" err="1">
                <a:solidFill>
                  <a:prstClr val="black"/>
                </a:solidFill>
              </a:rPr>
              <a:t>osnova</a:t>
            </a:r>
            <a:r>
              <a:rPr lang="en-US" sz="2000" b="1" dirty="0">
                <a:solidFill>
                  <a:prstClr val="black"/>
                </a:solidFill>
              </a:rPr>
              <a:t> za </a:t>
            </a:r>
            <a:r>
              <a:rPr lang="en-US" sz="2000" b="1" dirty="0" err="1">
                <a:solidFill>
                  <a:prstClr val="black"/>
                </a:solidFill>
              </a:rPr>
              <a:t>zatvaranje</a:t>
            </a:r>
            <a:r>
              <a:rPr lang="en-US" sz="2000" b="1" dirty="0">
                <a:solidFill>
                  <a:prstClr val="black"/>
                </a:solidFill>
              </a:rPr>
              <a:t>, </a:t>
            </a:r>
            <a:r>
              <a:rPr lang="en-US" sz="2000" b="1" dirty="0" err="1">
                <a:solidFill>
                  <a:prstClr val="black"/>
                </a:solidFill>
              </a:rPr>
              <a:t>mučenje</a:t>
            </a:r>
            <a:r>
              <a:rPr lang="en-US" sz="2000" b="1" dirty="0">
                <a:solidFill>
                  <a:prstClr val="black"/>
                </a:solidFill>
              </a:rPr>
              <a:t>, pa </a:t>
            </a:r>
            <a:r>
              <a:rPr lang="en-US" sz="2000" b="1" dirty="0" err="1">
                <a:solidFill>
                  <a:prstClr val="black"/>
                </a:solidFill>
              </a:rPr>
              <a:t>čak</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smrt</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77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4">
                                            <p:graphicEl>
                                              <a:dgm id="{0883BAA4-B7B1-42E8-8BDA-A7AF965CC56F}"/>
                                            </p:graphicEl>
                                          </p:spTgt>
                                        </p:tgtEl>
                                        <p:attrNameLst>
                                          <p:attrName>style.visibility</p:attrName>
                                        </p:attrNameLst>
                                      </p:cBhvr>
                                      <p:to>
                                        <p:strVal val="visible"/>
                                      </p:to>
                                    </p:set>
                                    <p:anim calcmode="lin" valueType="num">
                                      <p:cBhvr>
                                        <p:cTn id="37" dur="500" fill="hold"/>
                                        <p:tgtEl>
                                          <p:spTgt spid="4">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4">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4">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4">
                                            <p:graphicEl>
                                              <a:dgm id="{8A4485F0-5830-409E-BD89-B4EC82E10F29}"/>
                                            </p:graphicEl>
                                          </p:spTgt>
                                        </p:tgtEl>
                                        <p:attrNameLst>
                                          <p:attrName>style.visibility</p:attrName>
                                        </p:attrNameLst>
                                      </p:cBhvr>
                                      <p:to>
                                        <p:strVal val="visible"/>
                                      </p:to>
                                    </p:set>
                                    <p:anim calcmode="lin" valueType="num">
                                      <p:cBhvr>
                                        <p:cTn id="43" dur="500" fill="hold"/>
                                        <p:tgtEl>
                                          <p:spTgt spid="4">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4">
                                            <p:graphicEl>
                                              <a:dgm id="{53126F07-6A32-4A1F-AEA6-80B671203E3C}"/>
                                            </p:graphicEl>
                                          </p:spTgt>
                                        </p:tgtEl>
                                        <p:attrNameLst>
                                          <p:attrName>style.visibility</p:attrName>
                                        </p:attrNameLst>
                                      </p:cBhvr>
                                      <p:to>
                                        <p:strVal val="visible"/>
                                      </p:to>
                                    </p:set>
                                    <p:animEffect transition="in" filter="wipe(left)">
                                      <p:cBhvr>
                                        <p:cTn id="49" dur="500"/>
                                        <p:tgtEl>
                                          <p:spTgt spid="4">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graphicEl>
                                              <a:dgm id="{A0DB3F8B-7E73-4163-A969-64745ECA4B7F}"/>
                                            </p:graphicEl>
                                          </p:spTgt>
                                        </p:tgtEl>
                                        <p:attrNameLst>
                                          <p:attrName>style.visibility</p:attrName>
                                        </p:attrNameLst>
                                      </p:cBhvr>
                                      <p:to>
                                        <p:strVal val="visible"/>
                                      </p:to>
                                    </p:set>
                                    <p:anim calcmode="lin" valueType="num">
                                      <p:cBhvr>
                                        <p:cTn id="54" dur="500" fill="hold"/>
                                        <p:tgtEl>
                                          <p:spTgt spid="4">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4">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4">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
                                            <p:graphicEl>
                                              <a:dgm id="{6982799C-B51F-49CE-9D77-C3372A051F25}"/>
                                            </p:graphicEl>
                                          </p:spTgt>
                                        </p:tgtEl>
                                        <p:attrNameLst>
                                          <p:attrName>style.visibility</p:attrName>
                                        </p:attrNameLst>
                                      </p:cBhvr>
                                      <p:to>
                                        <p:strVal val="visible"/>
                                      </p:to>
                                    </p:set>
                                    <p:animEffect transition="in" filter="wipe(left)">
                                      <p:cBhvr>
                                        <p:cTn id="60" dur="500"/>
                                        <p:tgtEl>
                                          <p:spTgt spid="4">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56BD2A48-F842-40CF-B491-A2E0608AEDBC}"/>
                                            </p:graphicEl>
                                          </p:spTgt>
                                        </p:tgtEl>
                                        <p:attrNameLst>
                                          <p:attrName>style.visibility</p:attrName>
                                        </p:attrNameLst>
                                      </p:cBhvr>
                                      <p:to>
                                        <p:strVal val="visible"/>
                                      </p:to>
                                    </p:set>
                                    <p:anim calcmode="lin" valueType="num">
                                      <p:cBhvr>
                                        <p:cTn id="65" dur="500" fill="hold"/>
                                        <p:tgtEl>
                                          <p:spTgt spid="4">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14EB2D60-9376-4AD6-AAE2-2ED52B6F455B}"/>
                                            </p:graphicEl>
                                          </p:spTgt>
                                        </p:tgtEl>
                                        <p:attrNameLst>
                                          <p:attrName>style.visibility</p:attrName>
                                        </p:attrNameLst>
                                      </p:cBhvr>
                                      <p:to>
                                        <p:strVal val="visible"/>
                                      </p:to>
                                    </p:set>
                                    <p:animEffect transition="in" filter="wipe(left)">
                                      <p:cBhvr>
                                        <p:cTn id="71" dur="500"/>
                                        <p:tgtEl>
                                          <p:spTgt spid="4">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628893F9-1BC5-464F-A67C-BCDBB454FBA9}"/>
                                            </p:graphicEl>
                                          </p:spTgt>
                                        </p:tgtEl>
                                        <p:attrNameLst>
                                          <p:attrName>style.visibility</p:attrName>
                                        </p:attrNameLst>
                                      </p:cBhvr>
                                      <p:to>
                                        <p:strVal val="visible"/>
                                      </p:to>
                                    </p:set>
                                    <p:anim calcmode="lin" valueType="num">
                                      <p:cBhvr>
                                        <p:cTn id="76" dur="500" fill="hold"/>
                                        <p:tgtEl>
                                          <p:spTgt spid="4">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EBCD6BA2-74C3-4ED5-A04C-5CDE89333083}"/>
                                            </p:graphicEl>
                                          </p:spTgt>
                                        </p:tgtEl>
                                        <p:attrNameLst>
                                          <p:attrName>style.visibility</p:attrName>
                                        </p:attrNameLst>
                                      </p:cBhvr>
                                      <p:to>
                                        <p:strVal val="visible"/>
                                      </p:to>
                                    </p:set>
                                    <p:animEffect transition="in" filter="wipe(left)">
                                      <p:cBhvr>
                                        <p:cTn id="82" dur="500"/>
                                        <p:tgtEl>
                                          <p:spTgt spid="4">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ED91C5A-688A-48BD-9DB4-A583E2DC6A26}"/>
                                            </p:graphicEl>
                                          </p:spTgt>
                                        </p:tgtEl>
                                        <p:attrNameLst>
                                          <p:attrName>style.visibility</p:attrName>
                                        </p:attrNameLst>
                                      </p:cBhvr>
                                      <p:to>
                                        <p:strVal val="visible"/>
                                      </p:to>
                                    </p:set>
                                    <p:anim calcmode="lin" valueType="num">
                                      <p:cBhvr>
                                        <p:cTn id="87" dur="500" fill="hold"/>
                                        <p:tgtEl>
                                          <p:spTgt spid="4">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3BD9607E-5CFC-490B-BE06-CC86B95F1C7B}"/>
                                            </p:graphicEl>
                                          </p:spTgt>
                                        </p:tgtEl>
                                        <p:attrNameLst>
                                          <p:attrName>style.visibility</p:attrName>
                                        </p:attrNameLst>
                                      </p:cBhvr>
                                      <p:to>
                                        <p:strVal val="visible"/>
                                      </p:to>
                                    </p:set>
                                    <p:animEffect transition="in" filter="wipe(left)">
                                      <p:cBhvr>
                                        <p:cTn id="93" dur="500"/>
                                        <p:tgtEl>
                                          <p:spTgt spid="4">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9"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5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en-US"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NEPRIJATELJ BIBLIJE</a:t>
            </a:r>
            <a:endParaRPr lang="en" sz="4400" b="1" spc="300" dirty="0">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endParaRP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sr-Latn-RS"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I kacigu spasenja uzmite, i mač duhovni koji je reč Božja. </a:t>
            </a:r>
            <a:r>
              <a:rPr lang="en"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(E</a:t>
            </a:r>
            <a:r>
              <a:rPr lang="sr-Latn-RS"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fescima</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 6</a:t>
            </a:r>
            <a:r>
              <a:rPr lang="sr-Latn-RS"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848328" cy="1015663"/>
          </a:xfrm>
          <a:prstGeom prst="rect">
            <a:avLst/>
          </a:prstGeom>
          <a:noFill/>
        </p:spPr>
        <p:txBody>
          <a:bodyPr wrap="square" rtlCol="0">
            <a:spAutoFit/>
          </a:bodyPr>
          <a:lstStyle/>
          <a:p>
            <a:pPr>
              <a:spcBef>
                <a:spcPts val="600"/>
              </a:spcBef>
            </a:pPr>
            <a:r>
              <a:rPr lang="en-US" sz="2000" b="1" dirty="0" err="1"/>
              <a:t>Razmislite</a:t>
            </a:r>
            <a:r>
              <a:rPr lang="en-US" sz="2000" b="1" dirty="0"/>
              <a:t> o tome </a:t>
            </a:r>
            <a:r>
              <a:rPr lang="en-US" sz="2000" b="1" dirty="0" err="1"/>
              <a:t>šta</a:t>
            </a:r>
            <a:r>
              <a:rPr lang="en-US" sz="2000" b="1" dirty="0"/>
              <a:t> je </a:t>
            </a:r>
            <a:r>
              <a:rPr lang="en-US" sz="2000" b="1" dirty="0" err="1"/>
              <a:t>izgovorena</a:t>
            </a:r>
            <a:r>
              <a:rPr lang="en-US" sz="2000" b="1" dirty="0"/>
              <a:t> </a:t>
            </a:r>
            <a:r>
              <a:rPr lang="en-US" sz="2000" b="1" dirty="0" err="1"/>
              <a:t>reč</a:t>
            </a:r>
            <a:r>
              <a:rPr lang="en-US" sz="2000" b="1" dirty="0"/>
              <a:t> </a:t>
            </a:r>
            <a:r>
              <a:rPr lang="en-US" sz="2000" b="1" dirty="0" err="1"/>
              <a:t>Božja</a:t>
            </a:r>
            <a:r>
              <a:rPr lang="en-US" sz="2000" b="1" dirty="0"/>
              <a:t> </a:t>
            </a:r>
            <a:r>
              <a:rPr lang="en-US" sz="2000" b="1" dirty="0" err="1"/>
              <a:t>sposobna</a:t>
            </a:r>
            <a:r>
              <a:rPr lang="en-US" sz="2000" b="1" dirty="0"/>
              <a:t> da </a:t>
            </a:r>
            <a:r>
              <a:rPr lang="en-US" sz="2000" b="1" dirty="0" err="1"/>
              <a:t>uradi</a:t>
            </a:r>
            <a:r>
              <a:rPr lang="en-US" sz="2000" b="1" dirty="0"/>
              <a:t>: </a:t>
            </a:r>
            <a:r>
              <a:rPr lang="en-US" sz="2000" b="1" dirty="0" err="1"/>
              <a:t>stvaranje</a:t>
            </a:r>
            <a:r>
              <a:rPr lang="en-US" sz="2000" b="1" dirty="0"/>
              <a:t> </a:t>
            </a:r>
            <a:r>
              <a:rPr lang="en-US" sz="2000" b="1" dirty="0" err="1"/>
              <a:t>i</a:t>
            </a:r>
            <a:r>
              <a:rPr lang="en-US" sz="2000" b="1" dirty="0"/>
              <a:t> </a:t>
            </a:r>
            <a:r>
              <a:rPr lang="en-US" sz="2000" b="1" dirty="0" err="1"/>
              <a:t>davanje</a:t>
            </a:r>
            <a:r>
              <a:rPr lang="en-US" sz="2000" b="1" dirty="0"/>
              <a:t> </a:t>
            </a:r>
            <a:r>
              <a:rPr lang="en-US" sz="2000" b="1" dirty="0" err="1"/>
              <a:t>života</a:t>
            </a:r>
            <a:r>
              <a:rPr lang="en-US" sz="2000" b="1" dirty="0"/>
              <a:t> (Ps</a:t>
            </a:r>
            <a:r>
              <a:rPr lang="sr-Latn-RS" sz="2000" b="1" dirty="0"/>
              <a:t>.</a:t>
            </a:r>
            <a:r>
              <a:rPr lang="en-US" sz="2000" b="1" dirty="0"/>
              <a:t> 33</a:t>
            </a:r>
            <a:r>
              <a:rPr lang="sr-Latn-RS" sz="2000" b="1" dirty="0"/>
              <a:t>,</a:t>
            </a:r>
            <a:r>
              <a:rPr lang="en-US" sz="2000" b="1" dirty="0"/>
              <a:t>6), </a:t>
            </a:r>
            <a:r>
              <a:rPr lang="en-US" sz="2000" b="1" dirty="0" err="1"/>
              <a:t>ili</a:t>
            </a:r>
            <a:r>
              <a:rPr lang="en-US" sz="2000" b="1" dirty="0"/>
              <a:t> </a:t>
            </a:r>
            <a:r>
              <a:rPr lang="en-US" sz="2000" b="1" dirty="0" err="1"/>
              <a:t>vaskrsavanje</a:t>
            </a:r>
            <a:r>
              <a:rPr lang="en-US" sz="2000" b="1" dirty="0"/>
              <a:t> </a:t>
            </a:r>
            <a:r>
              <a:rPr lang="en-US" sz="2000" b="1" dirty="0" err="1"/>
              <a:t>mrtvih</a:t>
            </a:r>
            <a:r>
              <a:rPr lang="en-US" sz="2000" b="1" dirty="0"/>
              <a:t> (Jovan 5</a:t>
            </a:r>
            <a:r>
              <a:rPr lang="sr-Latn-RS" sz="2000" b="1" dirty="0"/>
              <a:t>,</a:t>
            </a:r>
            <a:r>
              <a:rPr lang="en-US" sz="2000" b="1" dirty="0"/>
              <a:t>28</a:t>
            </a:r>
            <a:r>
              <a:rPr lang="sr-Latn-RS" sz="2000" b="1" dirty="0"/>
              <a:t>.</a:t>
            </a:r>
            <a:r>
              <a:rPr lang="en-US" sz="2000" b="1" dirty="0"/>
              <a:t>29).</a:t>
            </a:r>
            <a:endParaRPr lang="en" sz="2000" b="1" dirty="0"/>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0199" y="1219201"/>
            <a:ext cx="2816837"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251963" y="1219201"/>
            <a:ext cx="1765466" cy="261236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607299"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251961" y="4092433"/>
            <a:ext cx="1765467" cy="1672259"/>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3542211" y="5825205"/>
            <a:ext cx="8610033" cy="1015663"/>
          </a:xfrm>
          <a:prstGeom prst="rect">
            <a:avLst/>
          </a:prstGeom>
          <a:noFill/>
        </p:spPr>
        <p:txBody>
          <a:bodyPr wrap="square">
            <a:spAutoFit/>
          </a:bodyPr>
          <a:lstStyle/>
          <a:p>
            <a:pPr>
              <a:spcBef>
                <a:spcPts val="600"/>
              </a:spcBef>
            </a:pPr>
            <a:r>
              <a:rPr lang="en-US" sz="2000" b="1" dirty="0"/>
              <a:t>Da li </a:t>
            </a:r>
            <a:r>
              <a:rPr lang="en-US" sz="2000" b="1" dirty="0" err="1"/>
              <a:t>ću</a:t>
            </a:r>
            <a:r>
              <a:rPr lang="en-US" sz="2000" b="1" dirty="0"/>
              <a:t> </a:t>
            </a:r>
            <a:r>
              <a:rPr lang="sr-Latn-RS" sz="2000" b="1" dirty="0"/>
              <a:t>ga</a:t>
            </a:r>
            <a:r>
              <a:rPr lang="en-US" sz="2000" b="1" dirty="0"/>
              <a:t> </a:t>
            </a:r>
            <a:r>
              <a:rPr lang="en-US" sz="2000" b="1" dirty="0" err="1"/>
              <a:t>pustiti</a:t>
            </a:r>
            <a:r>
              <a:rPr lang="en-US" sz="2000" b="1" dirty="0"/>
              <a:t> da se </a:t>
            </a:r>
            <a:r>
              <a:rPr lang="sr-Latn-RS" sz="2000" b="1" dirty="0"/>
              <a:t>tako </a:t>
            </a:r>
            <a:r>
              <a:rPr lang="en-US" sz="2000" b="1" dirty="0" err="1"/>
              <a:t>izvuče</a:t>
            </a:r>
            <a:r>
              <a:rPr lang="en-US" sz="2000" b="1" dirty="0"/>
              <a:t>? Zar ne </a:t>
            </a:r>
            <a:r>
              <a:rPr lang="en-US" sz="2000" b="1" dirty="0" err="1"/>
              <a:t>mogu</a:t>
            </a:r>
            <a:r>
              <a:rPr lang="en-US" sz="2000" b="1" dirty="0"/>
              <a:t> da </a:t>
            </a:r>
            <a:r>
              <a:rPr lang="en-US" sz="2000" b="1" dirty="0" err="1"/>
              <a:t>nađem</a:t>
            </a:r>
            <a:r>
              <a:rPr lang="en-US" sz="2000" b="1" dirty="0"/>
              <a:t> </a:t>
            </a:r>
            <a:r>
              <a:rPr lang="en-US" sz="2000" b="1" dirty="0" err="1"/>
              <a:t>malo</a:t>
            </a:r>
            <a:r>
              <a:rPr lang="en-US" sz="2000" b="1" dirty="0"/>
              <a:t> </a:t>
            </a:r>
            <a:r>
              <a:rPr lang="en-US" sz="2000" b="1" dirty="0" err="1"/>
              <a:t>vremena</a:t>
            </a:r>
            <a:r>
              <a:rPr lang="en-US" sz="2000" b="1" dirty="0"/>
              <a:t> u </a:t>
            </a:r>
            <a:r>
              <a:rPr lang="en-US" sz="2000" b="1" dirty="0" err="1"/>
              <a:t>svom</a:t>
            </a:r>
            <a:r>
              <a:rPr lang="en-US" sz="2000" b="1" dirty="0"/>
              <a:t> </a:t>
            </a:r>
            <a:r>
              <a:rPr lang="en-US" sz="2000" b="1" dirty="0" err="1"/>
              <a:t>rasporedu</a:t>
            </a:r>
            <a:r>
              <a:rPr lang="en-US" sz="2000" b="1" dirty="0"/>
              <a:t> da </a:t>
            </a:r>
            <a:r>
              <a:rPr lang="en-US" sz="2000" b="1" dirty="0" err="1"/>
              <a:t>čitam</a:t>
            </a:r>
            <a:r>
              <a:rPr lang="en-US" sz="2000" b="1" dirty="0"/>
              <a:t> </a:t>
            </a:r>
            <a:r>
              <a:rPr lang="en-US" sz="2000" b="1" dirty="0" err="1"/>
              <a:t>Bibliju</a:t>
            </a:r>
            <a:r>
              <a:rPr lang="en-US" sz="2000" b="1" dirty="0"/>
              <a:t>? </a:t>
            </a:r>
            <a:r>
              <a:rPr lang="en-US" sz="2000" b="1" dirty="0" err="1"/>
              <a:t>Čitanje</a:t>
            </a:r>
            <a:r>
              <a:rPr lang="en-US" sz="2000" b="1" dirty="0"/>
              <a:t> </a:t>
            </a:r>
            <a:r>
              <a:rPr lang="en-US" sz="2000" b="1" dirty="0" err="1"/>
              <a:t>nas</a:t>
            </a:r>
            <a:r>
              <a:rPr lang="en-US" sz="2000" b="1" dirty="0"/>
              <a:t> </a:t>
            </a:r>
            <a:r>
              <a:rPr lang="en-US" sz="2000" b="1" dirty="0" err="1"/>
              <a:t>transformiše</a:t>
            </a:r>
            <a:r>
              <a:rPr lang="en-US" sz="2000" b="1" dirty="0"/>
              <a:t> </a:t>
            </a:r>
            <a:r>
              <a:rPr lang="en-US" sz="2000" b="1" dirty="0" err="1"/>
              <a:t>i</a:t>
            </a:r>
            <a:r>
              <a:rPr lang="en-US" sz="2000" b="1" dirty="0"/>
              <a:t> </a:t>
            </a:r>
            <a:r>
              <a:rPr lang="en-US" sz="2000" b="1" dirty="0" err="1"/>
              <a:t>čini</a:t>
            </a:r>
            <a:r>
              <a:rPr lang="en-US" sz="2000" b="1" dirty="0"/>
              <a:t> </a:t>
            </a:r>
            <a:r>
              <a:rPr lang="en-US" sz="2000" b="1" dirty="0" err="1"/>
              <a:t>jakim</a:t>
            </a:r>
            <a:r>
              <a:rPr lang="en-US" sz="2000" b="1" dirty="0"/>
              <a:t> </a:t>
            </a:r>
            <a:r>
              <a:rPr lang="en-US" sz="2000" b="1" dirty="0" err="1"/>
              <a:t>protiv</a:t>
            </a:r>
            <a:r>
              <a:rPr lang="en-US" sz="2000" b="1" dirty="0"/>
              <a:t> </a:t>
            </a:r>
            <a:r>
              <a:rPr lang="en-US" sz="2000" b="1" dirty="0" err="1"/>
              <a:t>našeg</a:t>
            </a:r>
            <a:r>
              <a:rPr lang="en-US" sz="2000" b="1" dirty="0"/>
              <a:t> </a:t>
            </a:r>
            <a:r>
              <a:rPr lang="en-US" sz="2000" b="1" dirty="0" err="1"/>
              <a:t>najgoreg</a:t>
            </a:r>
            <a:r>
              <a:rPr lang="en-US" sz="2000" b="1" dirty="0"/>
              <a:t> </a:t>
            </a:r>
            <a:r>
              <a:rPr lang="en-US" sz="2000" b="1" dirty="0" err="1"/>
              <a:t>neprijatelja</a:t>
            </a:r>
            <a:r>
              <a:rPr lang="en-US" sz="2000" b="1" dirty="0"/>
              <a:t>: </a:t>
            </a:r>
            <a:r>
              <a:rPr lang="en-US" sz="2000" b="1" dirty="0" err="1"/>
              <a:t>đavola</a:t>
            </a:r>
            <a:r>
              <a:rPr lang="en-US" sz="2000" b="1" dirty="0"/>
              <a:t>.</a:t>
            </a:r>
            <a:endParaRPr lang="en" sz="2000" b="1" dirty="0"/>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74571" y="3503209"/>
            <a:ext cx="3221288" cy="3165534"/>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3542211" y="3320158"/>
            <a:ext cx="5025332" cy="2554545"/>
          </a:xfrm>
          <a:prstGeom prst="rect">
            <a:avLst/>
          </a:prstGeom>
          <a:noFill/>
        </p:spPr>
        <p:txBody>
          <a:bodyPr wrap="square">
            <a:spAutoFit/>
          </a:bodyPr>
          <a:lstStyle/>
          <a:p>
            <a:pPr>
              <a:spcBef>
                <a:spcPts val="600"/>
              </a:spcBef>
            </a:pPr>
            <a:r>
              <a:rPr lang="en-US" sz="2000" b="1" dirty="0" err="1"/>
              <a:t>Sotona</a:t>
            </a:r>
            <a:r>
              <a:rPr lang="en-US" sz="2000" b="1" dirty="0"/>
              <a:t> </a:t>
            </a:r>
            <a:r>
              <a:rPr lang="en-US" sz="2000" b="1" dirty="0" err="1"/>
              <a:t>zna</a:t>
            </a:r>
            <a:r>
              <a:rPr lang="en-US" sz="2000" b="1" dirty="0"/>
              <a:t> da je </a:t>
            </a:r>
            <a:r>
              <a:rPr lang="en-US" sz="2000" b="1" dirty="0" err="1"/>
              <a:t>nemoćan</a:t>
            </a:r>
            <a:r>
              <a:rPr lang="en-US" sz="2000" b="1" dirty="0"/>
              <a:t> </a:t>
            </a:r>
            <a:r>
              <a:rPr lang="en-US" sz="2000" b="1" dirty="0" err="1"/>
              <a:t>protiv</a:t>
            </a:r>
            <a:r>
              <a:rPr lang="en-US" sz="2000" b="1" dirty="0"/>
              <a:t> </a:t>
            </a:r>
            <a:r>
              <a:rPr lang="sr-Latn-RS" sz="2000" b="1" dirty="0"/>
              <a:t>sile</a:t>
            </a:r>
            <a:r>
              <a:rPr lang="en-US" sz="2000" b="1" dirty="0"/>
              <a:t> </a:t>
            </a:r>
            <a:r>
              <a:rPr lang="en-US" sz="2000" b="1" dirty="0" err="1"/>
              <a:t>Biblije</a:t>
            </a:r>
            <a:r>
              <a:rPr lang="en-US" sz="2000" b="1" dirty="0"/>
              <a:t>. </a:t>
            </a:r>
            <a:r>
              <a:rPr lang="en-US" sz="2000" b="1" dirty="0" err="1"/>
              <a:t>Zbog</a:t>
            </a:r>
            <a:r>
              <a:rPr lang="en-US" sz="2000" b="1" dirty="0"/>
              <a:t> toga je </a:t>
            </a:r>
            <a:r>
              <a:rPr lang="en-US" sz="2000" b="1" dirty="0" err="1"/>
              <a:t>pokušao</a:t>
            </a:r>
            <a:r>
              <a:rPr lang="en-US" sz="2000" b="1" dirty="0"/>
              <a:t> da </a:t>
            </a:r>
            <a:r>
              <a:rPr lang="sr-Latn-RS" sz="2000" b="1" dirty="0"/>
              <a:t>je</a:t>
            </a:r>
            <a:r>
              <a:rPr lang="en-US" sz="2000" b="1" dirty="0"/>
              <a:t> </a:t>
            </a:r>
            <a:r>
              <a:rPr lang="en-US" sz="2000" b="1" dirty="0" err="1"/>
              <a:t>fizički</a:t>
            </a:r>
            <a:r>
              <a:rPr lang="en-US" sz="2000" b="1" dirty="0"/>
              <a:t> </a:t>
            </a:r>
            <a:r>
              <a:rPr lang="en-US" sz="2000" b="1" dirty="0" err="1"/>
              <a:t>uništi</a:t>
            </a:r>
            <a:r>
              <a:rPr lang="en-US" sz="2000" b="1" dirty="0"/>
              <a:t>. </a:t>
            </a:r>
            <a:r>
              <a:rPr lang="en-US" sz="2000" b="1" dirty="0" err="1"/>
              <a:t>Nije</a:t>
            </a:r>
            <a:r>
              <a:rPr lang="en-US" sz="2000" b="1" dirty="0"/>
              <a:t> </a:t>
            </a:r>
            <a:r>
              <a:rPr lang="en-US" sz="2000" b="1" dirty="0" err="1"/>
              <a:t>uspeo</a:t>
            </a:r>
            <a:r>
              <a:rPr lang="en-US" sz="2000" b="1" dirty="0"/>
              <a:t>, </a:t>
            </a:r>
            <a:r>
              <a:rPr lang="en-US" sz="2000" b="1" dirty="0" err="1"/>
              <a:t>jer</a:t>
            </a:r>
            <a:r>
              <a:rPr lang="en-US" sz="2000" b="1" dirty="0"/>
              <a:t> </a:t>
            </a:r>
            <a:r>
              <a:rPr lang="en-US" sz="2000" b="1" dirty="0" err="1"/>
              <a:t>su</a:t>
            </a:r>
            <a:r>
              <a:rPr lang="en-US" sz="2000" b="1" dirty="0"/>
              <a:t> </a:t>
            </a:r>
            <a:r>
              <a:rPr lang="en-US" sz="2000" b="1" dirty="0" err="1"/>
              <a:t>biblijska</a:t>
            </a:r>
            <a:r>
              <a:rPr lang="en-US" sz="2000" b="1" dirty="0"/>
              <a:t> </a:t>
            </a:r>
            <a:r>
              <a:rPr lang="en-US" sz="2000" b="1" dirty="0" err="1"/>
              <a:t>društva</a:t>
            </a:r>
            <a:r>
              <a:rPr lang="en-US" sz="2000" b="1" dirty="0"/>
              <a:t> </a:t>
            </a:r>
            <a:r>
              <a:rPr lang="en-US" sz="2000" b="1" dirty="0" err="1"/>
              <a:t>počela</a:t>
            </a:r>
            <a:r>
              <a:rPr lang="en-US" sz="2000" b="1" dirty="0"/>
              <a:t> da </a:t>
            </a:r>
            <a:r>
              <a:rPr lang="en-US" sz="2000" b="1" dirty="0" err="1"/>
              <a:t>distribuiraju</a:t>
            </a:r>
            <a:r>
              <a:rPr lang="en-US" sz="2000" b="1" dirty="0"/>
              <a:t> </a:t>
            </a:r>
            <a:r>
              <a:rPr lang="en-US" sz="2000" b="1" dirty="0" err="1"/>
              <a:t>hiljade</a:t>
            </a:r>
            <a:r>
              <a:rPr lang="en-US" sz="2000" b="1" dirty="0"/>
              <a:t> </a:t>
            </a:r>
            <a:r>
              <a:rPr lang="en-US" sz="2000" b="1" dirty="0" err="1"/>
              <a:t>primeraka</a:t>
            </a:r>
            <a:r>
              <a:rPr lang="en-US" sz="2000" b="1" dirty="0"/>
              <a:t>. </a:t>
            </a:r>
            <a:r>
              <a:rPr lang="en-US" sz="2000" b="1" dirty="0" err="1"/>
              <a:t>Zatim</a:t>
            </a:r>
            <a:r>
              <a:rPr lang="en-US" sz="2000" b="1" dirty="0"/>
              <a:t> je </a:t>
            </a:r>
            <a:r>
              <a:rPr lang="en-US" sz="2000" b="1" dirty="0" err="1"/>
              <a:t>pokušao</a:t>
            </a:r>
            <a:r>
              <a:rPr lang="en-US" sz="2000" b="1" dirty="0"/>
              <a:t> da </a:t>
            </a:r>
            <a:r>
              <a:rPr lang="sr-Latn-RS" sz="2000" b="1" dirty="0"/>
              <a:t>je</a:t>
            </a:r>
            <a:r>
              <a:rPr lang="en-US" sz="2000" b="1" dirty="0"/>
              <a:t> </a:t>
            </a:r>
            <a:r>
              <a:rPr lang="en-US" sz="2000" b="1" dirty="0" err="1"/>
              <a:t>diskredituje</a:t>
            </a:r>
            <a:r>
              <a:rPr lang="en-US" sz="2000" b="1" dirty="0"/>
              <a:t> v</a:t>
            </a:r>
            <a:r>
              <a:rPr lang="sr-Latn-RS" sz="2000" b="1" dirty="0"/>
              <a:t>iš</a:t>
            </a:r>
            <a:r>
              <a:rPr lang="en-US" sz="2000" b="1" dirty="0"/>
              <a:t>om </a:t>
            </a:r>
            <a:r>
              <a:rPr lang="en-US" sz="2000" b="1" dirty="0" err="1"/>
              <a:t>kritikom</a:t>
            </a:r>
            <a:r>
              <a:rPr lang="en-US" sz="2000" b="1" dirty="0"/>
              <a:t>. Sada on </a:t>
            </a:r>
            <a:r>
              <a:rPr lang="en-US" sz="2000" b="1" dirty="0" err="1"/>
              <a:t>nastoji</a:t>
            </a:r>
            <a:r>
              <a:rPr lang="en-US" sz="2000" b="1" dirty="0"/>
              <a:t> da </a:t>
            </a:r>
            <a:r>
              <a:rPr lang="en-US" sz="2000" b="1" dirty="0" err="1"/>
              <a:t>nas</a:t>
            </a:r>
            <a:r>
              <a:rPr lang="en-US" sz="2000" b="1" dirty="0"/>
              <a:t> </a:t>
            </a:r>
            <a:r>
              <a:rPr lang="en-US" sz="2000" b="1" dirty="0" err="1"/>
              <a:t>spreči</a:t>
            </a:r>
            <a:r>
              <a:rPr lang="en-US" sz="2000" b="1" dirty="0"/>
              <a:t> da </a:t>
            </a:r>
            <a:r>
              <a:rPr lang="sr-Latn-RS" sz="2000" b="1" dirty="0"/>
              <a:t>je</a:t>
            </a:r>
            <a:r>
              <a:rPr lang="en-US" sz="2000" b="1" dirty="0"/>
              <a:t> </a:t>
            </a:r>
            <a:r>
              <a:rPr lang="en-US" sz="2000" b="1" dirty="0" err="1"/>
              <a:t>čitamo</a:t>
            </a:r>
            <a:r>
              <a:rPr lang="en-US" sz="2000" b="1" dirty="0"/>
              <a:t> </a:t>
            </a:r>
            <a:r>
              <a:rPr lang="en-US" sz="2000" b="1" dirty="0" err="1"/>
              <a:t>zaokupljajući</a:t>
            </a:r>
            <a:r>
              <a:rPr lang="en-US" sz="2000" b="1" dirty="0"/>
              <a:t> </a:t>
            </a:r>
            <a:r>
              <a:rPr lang="en-US" sz="2000" b="1" dirty="0" err="1"/>
              <a:t>naše</a:t>
            </a:r>
            <a:r>
              <a:rPr lang="en-US" sz="2000" b="1" dirty="0"/>
              <a:t> </a:t>
            </a:r>
            <a:r>
              <a:rPr lang="en-US" sz="2000" b="1" dirty="0" err="1"/>
              <a:t>vreme</a:t>
            </a:r>
            <a:r>
              <a:rPr lang="en-US" sz="2000" b="1" dirty="0"/>
              <a:t> </a:t>
            </a:r>
            <a:r>
              <a:rPr lang="en-US" sz="2000" b="1" dirty="0" err="1"/>
              <a:t>drugim</a:t>
            </a:r>
            <a:r>
              <a:rPr lang="en-US" sz="2000" b="1" dirty="0"/>
              <a:t> </a:t>
            </a:r>
            <a:r>
              <a:rPr lang="en-US" sz="2000" b="1" dirty="0" err="1"/>
              <a:t>stvarima</a:t>
            </a:r>
            <a:r>
              <a:rPr lang="en-US" sz="2000" b="1" dirty="0"/>
              <a:t>.</a:t>
            </a:r>
            <a:endParaRPr lang="en" sz="2000" b="1" dirty="0"/>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46218"/>
            <a:ext cx="7031658" cy="1015663"/>
          </a:xfrm>
          <a:prstGeom prst="rect">
            <a:avLst/>
          </a:prstGeom>
          <a:noFill/>
        </p:spPr>
        <p:txBody>
          <a:bodyPr wrap="square">
            <a:spAutoFit/>
          </a:bodyPr>
          <a:lstStyle/>
          <a:p>
            <a:pPr lvl="0">
              <a:spcBef>
                <a:spcPts val="600"/>
              </a:spcBef>
              <a:defRPr/>
            </a:pPr>
            <a:r>
              <a:rPr lang="en-US" sz="2000" b="1" dirty="0" err="1">
                <a:solidFill>
                  <a:prstClr val="black"/>
                </a:solidFill>
              </a:rPr>
              <a:t>Šta</a:t>
            </a:r>
            <a:r>
              <a:rPr lang="en-US" sz="2000" b="1" dirty="0">
                <a:solidFill>
                  <a:prstClr val="black"/>
                </a:solidFill>
              </a:rPr>
              <a:t> </a:t>
            </a:r>
            <a:r>
              <a:rPr lang="en-US" sz="2000" b="1" dirty="0" err="1">
                <a:solidFill>
                  <a:prstClr val="black"/>
                </a:solidFill>
              </a:rPr>
              <a:t>Biblija</a:t>
            </a:r>
            <a:r>
              <a:rPr lang="en-US" sz="2000" b="1" dirty="0">
                <a:solidFill>
                  <a:prstClr val="black"/>
                </a:solidFill>
              </a:rPr>
              <a:t>, </a:t>
            </a:r>
            <a:r>
              <a:rPr lang="en-US" sz="2000" b="1" dirty="0" err="1">
                <a:solidFill>
                  <a:prstClr val="black"/>
                </a:solidFill>
              </a:rPr>
              <a:t>pisana</a:t>
            </a:r>
            <a:r>
              <a:rPr lang="en-US" sz="2000" b="1" dirty="0">
                <a:solidFill>
                  <a:prstClr val="black"/>
                </a:solidFill>
              </a:rPr>
              <a:t> </a:t>
            </a:r>
            <a:r>
              <a:rPr lang="en-US" sz="2000" b="1" dirty="0" err="1">
                <a:solidFill>
                  <a:prstClr val="black"/>
                </a:solidFill>
              </a:rPr>
              <a:t>reč</a:t>
            </a:r>
            <a:r>
              <a:rPr lang="en-US" sz="2000" b="1" dirty="0">
                <a:solidFill>
                  <a:prstClr val="black"/>
                </a:solidFill>
              </a:rPr>
              <a:t> </a:t>
            </a:r>
            <a:r>
              <a:rPr lang="en-US" sz="2000" b="1" dirty="0" err="1">
                <a:solidFill>
                  <a:prstClr val="black"/>
                </a:solidFill>
              </a:rPr>
              <a:t>Božja</a:t>
            </a:r>
            <a:r>
              <a:rPr lang="en-US" sz="2000" b="1" dirty="0">
                <a:solidFill>
                  <a:prstClr val="black"/>
                </a:solidFill>
              </a:rPr>
              <a:t>, </a:t>
            </a:r>
            <a:r>
              <a:rPr lang="en-US" sz="2000" b="1" dirty="0" err="1">
                <a:solidFill>
                  <a:prstClr val="black"/>
                </a:solidFill>
              </a:rPr>
              <a:t>može</a:t>
            </a:r>
            <a:r>
              <a:rPr lang="en-US" sz="2000" b="1" dirty="0">
                <a:solidFill>
                  <a:prstClr val="black"/>
                </a:solidFill>
              </a:rPr>
              <a:t> da </a:t>
            </a:r>
            <a:r>
              <a:rPr lang="en-US" sz="2000" b="1" dirty="0" err="1">
                <a:solidFill>
                  <a:prstClr val="black"/>
                </a:solidFill>
              </a:rPr>
              <a:t>uradi</a:t>
            </a:r>
            <a:r>
              <a:rPr lang="en-US" sz="2000" b="1" dirty="0">
                <a:solidFill>
                  <a:prstClr val="black"/>
                </a:solidFill>
              </a:rPr>
              <a:t>? Ona </a:t>
            </a:r>
            <a:r>
              <a:rPr lang="en-US" sz="2000" b="1" dirty="0" err="1">
                <a:solidFill>
                  <a:prstClr val="black"/>
                </a:solidFill>
              </a:rPr>
              <a:t>ima</a:t>
            </a:r>
            <a:r>
              <a:rPr lang="en-US" sz="2000" b="1" dirty="0">
                <a:solidFill>
                  <a:prstClr val="black"/>
                </a:solidFill>
              </a:rPr>
              <a:t> </a:t>
            </a:r>
            <a:r>
              <a:rPr lang="en-US" sz="2000" b="1" dirty="0" err="1">
                <a:solidFill>
                  <a:prstClr val="black"/>
                </a:solidFill>
              </a:rPr>
              <a:t>moć</a:t>
            </a:r>
            <a:r>
              <a:rPr lang="en-US" sz="2000" b="1" dirty="0">
                <a:solidFill>
                  <a:prstClr val="black"/>
                </a:solidFill>
              </a:rPr>
              <a:t> da </a:t>
            </a:r>
            <a:r>
              <a:rPr lang="en-US" sz="2000" b="1" dirty="0" err="1">
                <a:solidFill>
                  <a:prstClr val="black"/>
                </a:solidFill>
              </a:rPr>
              <a:t>nas</a:t>
            </a:r>
            <a:r>
              <a:rPr lang="en-US" sz="2000" b="1" dirty="0">
                <a:solidFill>
                  <a:prstClr val="black"/>
                </a:solidFill>
              </a:rPr>
              <a:t> </a:t>
            </a:r>
            <a:r>
              <a:rPr lang="en-US" sz="2000" b="1" dirty="0" err="1">
                <a:solidFill>
                  <a:prstClr val="black"/>
                </a:solidFill>
              </a:rPr>
              <a:t>brani</a:t>
            </a:r>
            <a:r>
              <a:rPr lang="en-US" sz="2000" b="1" dirty="0">
                <a:solidFill>
                  <a:prstClr val="black"/>
                </a:solidFill>
              </a:rPr>
              <a:t> (Ef. 6</a:t>
            </a:r>
            <a:r>
              <a:rPr lang="sr-Latn-RS" sz="2000" b="1" dirty="0">
                <a:solidFill>
                  <a:prstClr val="black"/>
                </a:solidFill>
              </a:rPr>
              <a:t>,</a:t>
            </a:r>
            <a:r>
              <a:rPr lang="en-US" sz="2000" b="1" dirty="0">
                <a:solidFill>
                  <a:prstClr val="black"/>
                </a:solidFill>
              </a:rPr>
              <a:t>17b) </a:t>
            </a:r>
            <a:r>
              <a:rPr lang="en-US" sz="2000" b="1" dirty="0" err="1">
                <a:solidFill>
                  <a:prstClr val="black"/>
                </a:solidFill>
              </a:rPr>
              <a:t>i</a:t>
            </a:r>
            <a:r>
              <a:rPr lang="en-US" sz="2000" b="1" dirty="0">
                <a:solidFill>
                  <a:prstClr val="black"/>
                </a:solidFill>
              </a:rPr>
              <a:t> </a:t>
            </a:r>
            <a:r>
              <a:rPr lang="en-US" sz="2000" b="1" dirty="0" err="1">
                <a:solidFill>
                  <a:prstClr val="black"/>
                </a:solidFill>
              </a:rPr>
              <a:t>transformiše</a:t>
            </a:r>
            <a:r>
              <a:rPr lang="en-US" sz="2000" b="1" dirty="0">
                <a:solidFill>
                  <a:prstClr val="black"/>
                </a:solidFill>
              </a:rPr>
              <a:t> </a:t>
            </a:r>
            <a:r>
              <a:rPr lang="en-US" sz="2000" b="1" dirty="0" err="1">
                <a:solidFill>
                  <a:prstClr val="black"/>
                </a:solidFill>
              </a:rPr>
              <a:t>nas</a:t>
            </a:r>
            <a:r>
              <a:rPr lang="en-US" sz="2000" b="1" dirty="0">
                <a:solidFill>
                  <a:prstClr val="black"/>
                </a:solidFill>
              </a:rPr>
              <a:t> (</a:t>
            </a:r>
            <a:r>
              <a:rPr lang="en-US" sz="2000" b="1" dirty="0" err="1">
                <a:solidFill>
                  <a:prstClr val="black"/>
                </a:solidFill>
              </a:rPr>
              <a:t>Jev</a:t>
            </a:r>
            <a:r>
              <a:rPr lang="sr-Latn-RS" sz="2000" b="1" dirty="0">
                <a:solidFill>
                  <a:prstClr val="black"/>
                </a:solidFill>
              </a:rPr>
              <a:t>.</a:t>
            </a:r>
            <a:r>
              <a:rPr lang="en-US" sz="2000" b="1" dirty="0">
                <a:solidFill>
                  <a:prstClr val="black"/>
                </a:solidFill>
              </a:rPr>
              <a:t> 4</a:t>
            </a:r>
            <a:r>
              <a:rPr lang="sr-Latn-RS" sz="2000" b="1" dirty="0">
                <a:solidFill>
                  <a:prstClr val="black"/>
                </a:solidFill>
              </a:rPr>
              <a:t>,</a:t>
            </a:r>
            <a:r>
              <a:rPr lang="en-US" sz="2000" b="1" dirty="0">
                <a:solidFill>
                  <a:prstClr val="black"/>
                </a:solidFill>
              </a:rPr>
              <a:t>12). Isus je </a:t>
            </a:r>
            <a:r>
              <a:rPr lang="en-US" sz="2000" b="1" dirty="0" err="1">
                <a:solidFill>
                  <a:prstClr val="black"/>
                </a:solidFill>
              </a:rPr>
              <a:t>koristio</a:t>
            </a:r>
            <a:r>
              <a:rPr lang="en-US" sz="2000" b="1" dirty="0">
                <a:solidFill>
                  <a:prstClr val="black"/>
                </a:solidFill>
              </a:rPr>
              <a:t> </a:t>
            </a:r>
            <a:r>
              <a:rPr lang="en-US" sz="2000" b="1" dirty="0" err="1">
                <a:solidFill>
                  <a:prstClr val="black"/>
                </a:solidFill>
              </a:rPr>
              <a:t>Bibliju</a:t>
            </a:r>
            <a:r>
              <a:rPr lang="en-US" sz="2000" b="1" dirty="0">
                <a:solidFill>
                  <a:prstClr val="black"/>
                </a:solidFill>
              </a:rPr>
              <a:t> da se </a:t>
            </a:r>
            <a:r>
              <a:rPr lang="en-US" sz="2000" b="1" dirty="0" err="1">
                <a:solidFill>
                  <a:prstClr val="black"/>
                </a:solidFill>
              </a:rPr>
              <a:t>brani</a:t>
            </a:r>
            <a:r>
              <a:rPr lang="en-US" sz="2000" b="1" dirty="0">
                <a:solidFill>
                  <a:prstClr val="black"/>
                </a:solidFill>
              </a:rPr>
              <a:t> od </a:t>
            </a:r>
            <a:r>
              <a:rPr lang="en-US" sz="2000" b="1" dirty="0" err="1">
                <a:solidFill>
                  <a:prstClr val="black"/>
                </a:solidFill>
              </a:rPr>
              <a:t>iskušenja</a:t>
            </a:r>
            <a:r>
              <a:rPr lang="en-US" sz="2000" b="1" dirty="0">
                <a:solidFill>
                  <a:prstClr val="black"/>
                </a:solidFill>
              </a:rPr>
              <a:t> (Mat</a:t>
            </a:r>
            <a:r>
              <a:rPr lang="sr-Latn-RS" sz="2000" b="1" dirty="0">
                <a:solidFill>
                  <a:prstClr val="black"/>
                </a:solidFill>
              </a:rPr>
              <a:t>ej</a:t>
            </a:r>
            <a:r>
              <a:rPr lang="en-US" sz="2000" b="1" dirty="0">
                <a:solidFill>
                  <a:prstClr val="black"/>
                </a:solidFill>
              </a:rPr>
              <a:t> 4</a:t>
            </a:r>
            <a:r>
              <a:rPr lang="sr-Latn-RS" sz="2000" b="1" dirty="0">
                <a:solidFill>
                  <a:prstClr val="black"/>
                </a:solidFill>
              </a:rPr>
              <a:t>,</a:t>
            </a:r>
            <a:r>
              <a:rPr lang="en-US" sz="2000" b="1" dirty="0">
                <a:solidFill>
                  <a:prstClr val="black"/>
                </a:solidFill>
              </a:rPr>
              <a:t>4</a:t>
            </a:r>
            <a:r>
              <a:rPr lang="sr-Latn-RS" sz="2000" b="1" dirty="0">
                <a:solidFill>
                  <a:prstClr val="black"/>
                </a:solidFill>
              </a:rPr>
              <a:t>.</a:t>
            </a:r>
            <a:r>
              <a:rPr lang="en-US" sz="2000" b="1" dirty="0">
                <a:solidFill>
                  <a:prstClr val="black"/>
                </a:solidFill>
              </a:rPr>
              <a:t>7</a:t>
            </a:r>
            <a:r>
              <a:rPr lang="sr-Latn-RS" sz="2000" b="1" dirty="0">
                <a:solidFill>
                  <a:prstClr val="black"/>
                </a:solidFill>
              </a:rPr>
              <a:t>.</a:t>
            </a:r>
            <a:r>
              <a:rPr lang="en-US" sz="2000" b="1" dirty="0">
                <a:solidFill>
                  <a:prstClr val="black"/>
                </a:solidFill>
              </a:rPr>
              <a:t>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584775"/>
          </a:xfrm>
          <a:prstGeom prst="rect">
            <a:avLst/>
          </a:prstGeom>
          <a:noFill/>
        </p:spPr>
        <p:txBody>
          <a:bodyPr wrap="square">
            <a:spAutoFit/>
          </a:bodyPr>
          <a:lstStyle/>
          <a:p>
            <a:pPr algn="ctr"/>
            <a:r>
              <a:rPr lang="sr-Latn-RS" sz="3200" dirty="0">
                <a:ln w="0"/>
                <a:solidFill>
                  <a:schemeClr val="bg1"/>
                </a:solidFill>
                <a:effectLst>
                  <a:outerShdw blurRad="38100" dist="19050" dir="2700000" algn="tl" rotWithShape="0">
                    <a:schemeClr val="dk1">
                      <a:alpha val="40000"/>
                    </a:schemeClr>
                  </a:outerShdw>
                </a:effectLst>
                <a:highlight>
                  <a:srgbClr val="008000"/>
                </a:highlight>
              </a:rPr>
              <a:t>ISPRAVNI</a:t>
            </a:r>
            <a:r>
              <a:rPr lang="en" sz="3200" dirty="0">
                <a:ln w="0"/>
                <a:effectLst>
                  <a:outerShdw blurRad="38100" dist="19050" dir="2700000" algn="tl" rotWithShape="0">
                    <a:schemeClr val="dk1">
                      <a:alpha val="40000"/>
                    </a:schemeClr>
                  </a:outerShdw>
                </a:effectLst>
              </a:rPr>
              <a:t> </a:t>
            </a:r>
            <a:r>
              <a:rPr lang="sr-Latn-RS" sz="3200" b="1" dirty="0">
                <a:ln w="0"/>
                <a:effectLst>
                  <a:outerShdw blurRad="38100" dist="19050" dir="2700000" algn="tl" rotWithShape="0">
                    <a:schemeClr val="accent6"/>
                  </a:outerShdw>
                </a:effectLst>
              </a:rPr>
              <a:t>I</a:t>
            </a:r>
            <a:r>
              <a:rPr lang="en" sz="3200" dirty="0">
                <a:ln w="0"/>
                <a:effectLst>
                  <a:outerShdw blurRad="38100" dist="19050" dir="2700000" algn="tl" rotWithShape="0">
                    <a:schemeClr val="dk1">
                      <a:alpha val="40000"/>
                    </a:schemeClr>
                  </a:outerShdw>
                </a:effectLst>
              </a:rPr>
              <a:t> </a:t>
            </a:r>
            <a:r>
              <a:rPr lang="sr-Latn-RS" sz="3200" dirty="0">
                <a:ln w="0"/>
                <a:solidFill>
                  <a:schemeClr val="bg1"/>
                </a:solidFill>
                <a:effectLst>
                  <a:outerShdw blurRad="38100" dist="19050" dir="2700000" algn="tl" rotWithShape="0">
                    <a:schemeClr val="dk1">
                      <a:alpha val="40000"/>
                    </a:schemeClr>
                  </a:outerShdw>
                </a:effectLst>
                <a:highlight>
                  <a:srgbClr val="800000"/>
                </a:highlight>
              </a:rPr>
              <a:t>NEISPRAVNI</a:t>
            </a:r>
            <a:r>
              <a:rPr lang="en" sz="3200" dirty="0">
                <a:ln w="0"/>
                <a:effectLst>
                  <a:outerShdw blurRad="38100" dist="19050" dir="2700000" algn="tl" rotWithShape="0">
                    <a:schemeClr val="dk1">
                      <a:alpha val="40000"/>
                    </a:schemeClr>
                  </a:outerShdw>
                </a:effectLst>
              </a:rPr>
              <a:t> </a:t>
            </a:r>
            <a:r>
              <a:rPr lang="sr-Latn-RS" sz="3200" b="1" dirty="0">
                <a:ln w="0"/>
                <a:effectLst>
                  <a:outerShdw blurRad="38100" dist="19050" dir="2700000" algn="tl" rotWithShape="0">
                    <a:schemeClr val="accent6"/>
                  </a:outerShdw>
                </a:effectLst>
              </a:rPr>
              <a:t>NAČINI</a:t>
            </a:r>
            <a:r>
              <a:rPr lang="en" sz="3200" b="1" dirty="0">
                <a:ln w="0"/>
                <a:effectLst>
                  <a:outerShdw blurRad="38100" dist="19050" dir="2700000" algn="tl" rotWithShape="0">
                    <a:schemeClr val="accent6"/>
                  </a:outerShdw>
                </a:effectLst>
              </a:rPr>
              <a:t> </a:t>
            </a:r>
            <a:r>
              <a:rPr lang="sr-Latn-RS" sz="3200" b="1" dirty="0">
                <a:ln w="0"/>
                <a:effectLst>
                  <a:outerShdw blurRad="38100" dist="19050" dir="2700000" algn="tl" rotWithShape="0">
                    <a:schemeClr val="accent6"/>
                  </a:outerShdw>
                </a:effectLst>
              </a:rPr>
              <a:t>ČITANJA BIBLIJE</a:t>
            </a:r>
            <a:endParaRPr lang="en" sz="3200" b="1" dirty="0">
              <a:ln w="0"/>
              <a:effectLst>
                <a:outerShdw blurRad="38100" dist="19050" dir="2700000" algn="tl" rotWithShape="0">
                  <a:schemeClr val="accent6"/>
                </a:outerShdw>
              </a:effectLst>
            </a:endParaRP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sr-Latn-RS" b="1" dirty="0">
                <a:solidFill>
                  <a:srgbClr val="7030A0"/>
                </a:solidFill>
                <a:latin typeface="Comic Sans MS" panose="030F0702030302020204" pitchFamily="66" charset="0"/>
              </a:rPr>
              <a:t>Postaraj se da se pokažeš pošten pred Bogom, kao radin koji se nema šta stideti, i pravo upravlja rečju istine</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(2</a:t>
            </a:r>
            <a:r>
              <a:rPr lang="sr-Latn-RS" sz="14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 Ti</a:t>
            </a:r>
            <a:r>
              <a:rPr lang="sr-Latn-RS" sz="1400" b="1" dirty="0">
                <a:solidFill>
                  <a:srgbClr val="7030A0"/>
                </a:solidFill>
                <a:latin typeface="Comic Sans MS" panose="030F0702030302020204" pitchFamily="66" charset="0"/>
              </a:rPr>
              <a:t>motiju</a:t>
            </a:r>
            <a:r>
              <a:rPr lang="en" sz="1400" b="1" dirty="0">
                <a:solidFill>
                  <a:srgbClr val="7030A0"/>
                </a:solidFill>
                <a:latin typeface="Comic Sans MS" panose="030F0702030302020204" pitchFamily="66" charset="0"/>
              </a:rPr>
              <a:t> 2</a:t>
            </a:r>
            <a:r>
              <a:rPr lang="sr-Latn-RS" sz="14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15)</a:t>
            </a:r>
            <a:endParaRPr lang="es-ES" sz="1100" b="1" dirty="0">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2587464970"/>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a:spcBef>
                <a:spcPts val="600"/>
              </a:spcBef>
            </a:pPr>
            <a:r>
              <a:rPr lang="en-US" sz="2000" b="1" dirty="0" err="1"/>
              <a:t>Naše</a:t>
            </a:r>
            <a:r>
              <a:rPr lang="en-US" sz="2000" b="1" dirty="0"/>
              <a:t> </a:t>
            </a:r>
            <a:r>
              <a:rPr lang="en-US" sz="2000" b="1" dirty="0" err="1"/>
              <a:t>proučavanje</a:t>
            </a:r>
            <a:r>
              <a:rPr lang="en-US" sz="2000" b="1" dirty="0"/>
              <a:t> </a:t>
            </a:r>
            <a:r>
              <a:rPr lang="en-US" sz="2000" b="1" dirty="0" err="1"/>
              <a:t>Biblije</a:t>
            </a:r>
            <a:r>
              <a:rPr lang="en-US" sz="2000" b="1" dirty="0"/>
              <a:t> </a:t>
            </a:r>
            <a:r>
              <a:rPr lang="en-US" sz="2000" b="1" dirty="0" err="1"/>
              <a:t>treba</a:t>
            </a:r>
            <a:r>
              <a:rPr lang="en-US" sz="2000" b="1" dirty="0"/>
              <a:t> da </a:t>
            </a:r>
            <a:r>
              <a:rPr lang="en-US" sz="2000" b="1" dirty="0" err="1"/>
              <a:t>bude</a:t>
            </a:r>
            <a:r>
              <a:rPr lang="en-US" sz="2000" b="1" dirty="0"/>
              <a:t> </a:t>
            </a:r>
            <a:r>
              <a:rPr lang="en-US" sz="2000" b="1" dirty="0" err="1"/>
              <a:t>racionalno</a:t>
            </a:r>
            <a:r>
              <a:rPr lang="en-US" sz="2000" b="1" dirty="0"/>
              <a:t>, </a:t>
            </a:r>
            <a:r>
              <a:rPr lang="en-US" sz="2000" b="1" dirty="0" err="1"/>
              <a:t>ali</a:t>
            </a:r>
            <a:r>
              <a:rPr lang="en-US" sz="2000" b="1" dirty="0"/>
              <a:t> </a:t>
            </a:r>
            <a:r>
              <a:rPr lang="en-US" sz="2000" b="1" dirty="0" err="1"/>
              <a:t>naš</a:t>
            </a:r>
            <a:r>
              <a:rPr lang="en-US" sz="2000" b="1" dirty="0"/>
              <a:t> </a:t>
            </a:r>
            <a:r>
              <a:rPr lang="en-US" sz="2000" b="1" dirty="0" err="1"/>
              <a:t>razum</a:t>
            </a:r>
            <a:r>
              <a:rPr lang="en-US" sz="2000" b="1" dirty="0"/>
              <a:t> mora da se </a:t>
            </a:r>
            <a:r>
              <a:rPr lang="en-US" sz="2000" b="1" dirty="0" err="1"/>
              <a:t>podvrgne</a:t>
            </a:r>
            <a:r>
              <a:rPr lang="en-US" sz="2000" b="1" dirty="0"/>
              <a:t> </a:t>
            </a:r>
            <a:r>
              <a:rPr lang="en-US" sz="2000" b="1" dirty="0" err="1"/>
              <a:t>sili</a:t>
            </a:r>
            <a:r>
              <a:rPr lang="en-US" sz="2000" b="1" dirty="0"/>
              <a:t> Duha </a:t>
            </a:r>
            <a:r>
              <a:rPr lang="en-US" sz="2000" b="1" dirty="0" err="1"/>
              <a:t>Svetoga</a:t>
            </a:r>
            <a:r>
              <a:rPr lang="en-US" sz="2000" b="1" dirty="0"/>
              <a:t> </a:t>
            </a:r>
            <a:r>
              <a:rPr lang="en-US" sz="2000" b="1" dirty="0" err="1"/>
              <a:t>kako</a:t>
            </a:r>
            <a:r>
              <a:rPr lang="en-US" sz="2000" b="1" dirty="0"/>
              <a:t> bi se </a:t>
            </a:r>
            <a:r>
              <a:rPr lang="en-US" sz="2000" b="1" dirty="0" err="1"/>
              <a:t>ispravno</a:t>
            </a:r>
            <a:r>
              <a:rPr lang="en-US" sz="2000" b="1" dirty="0"/>
              <a:t> </a:t>
            </a:r>
            <a:r>
              <a:rPr lang="en-US" sz="2000" b="1" dirty="0" err="1"/>
              <a:t>razaznala</a:t>
            </a:r>
            <a:r>
              <a:rPr lang="en-US" sz="2000" b="1" dirty="0"/>
              <a:t> </a:t>
            </a:r>
            <a:r>
              <a:rPr lang="en-US" sz="2000" b="1" dirty="0" err="1"/>
              <a:t>biblijska</a:t>
            </a:r>
            <a:r>
              <a:rPr lang="en-US" sz="2000" b="1" dirty="0"/>
              <a:t> </a:t>
            </a:r>
            <a:r>
              <a:rPr lang="en-US" sz="2000" b="1" dirty="0" err="1"/>
              <a:t>poruka</a:t>
            </a:r>
            <a:r>
              <a:rPr lang="en-US" sz="2000" b="1" dirty="0"/>
              <a:t>.</a:t>
            </a:r>
            <a:endParaRPr lang="en" sz="2000" b="1" dirty="0"/>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a:spcBef>
                <a:spcPts val="600"/>
              </a:spcBef>
            </a:pPr>
            <a:r>
              <a:rPr lang="en-US" sz="2000" b="1" dirty="0" err="1"/>
              <a:t>Zašto</a:t>
            </a:r>
            <a:r>
              <a:rPr lang="en-US" sz="2000" b="1" dirty="0"/>
              <a:t>? </a:t>
            </a:r>
            <a:r>
              <a:rPr lang="en-US" sz="2000" b="1" dirty="0" err="1"/>
              <a:t>Zato</a:t>
            </a:r>
            <a:r>
              <a:rPr lang="en-US" sz="2000" b="1" dirty="0"/>
              <a:t> </a:t>
            </a:r>
            <a:r>
              <a:rPr lang="en-US" sz="2000" b="1" dirty="0" err="1"/>
              <a:t>što</a:t>
            </a:r>
            <a:r>
              <a:rPr lang="en-US" sz="2000" b="1" dirty="0"/>
              <a:t> je </a:t>
            </a:r>
            <a:r>
              <a:rPr lang="en-US" sz="2000" b="1" dirty="0" err="1"/>
              <a:t>naš</a:t>
            </a:r>
            <a:r>
              <a:rPr lang="en-US" sz="2000" b="1" dirty="0"/>
              <a:t> </a:t>
            </a:r>
            <a:r>
              <a:rPr lang="en-US" sz="2000" b="1" dirty="0" err="1"/>
              <a:t>razlog</a:t>
            </a:r>
            <a:r>
              <a:rPr lang="en-US" sz="2000" b="1" dirty="0"/>
              <a:t> </a:t>
            </a:r>
            <a:r>
              <a:rPr lang="en-US" sz="2000" b="1" dirty="0" err="1"/>
              <a:t>ograničen</a:t>
            </a:r>
            <a:r>
              <a:rPr lang="en-US" sz="2000" b="1" dirty="0"/>
              <a:t> </a:t>
            </a:r>
            <a:r>
              <a:rPr lang="en-US" sz="2000" b="1" dirty="0" err="1"/>
              <a:t>i</a:t>
            </a:r>
            <a:r>
              <a:rPr lang="en-US" sz="2000" b="1" dirty="0"/>
              <a:t> </a:t>
            </a:r>
            <a:r>
              <a:rPr lang="en-US" sz="2000" b="1" dirty="0" err="1"/>
              <a:t>nije</a:t>
            </a:r>
            <a:r>
              <a:rPr lang="en-US" sz="2000" b="1" dirty="0"/>
              <a:t> </a:t>
            </a:r>
            <a:r>
              <a:rPr lang="en-US" sz="2000" b="1" dirty="0" err="1"/>
              <a:t>uvek</a:t>
            </a:r>
            <a:r>
              <a:rPr lang="en-US" sz="2000" b="1" dirty="0"/>
              <a:t> </a:t>
            </a:r>
            <a:r>
              <a:rPr lang="en-US" sz="2000" b="1" dirty="0" err="1"/>
              <a:t>pouzdan</a:t>
            </a:r>
            <a:r>
              <a:rPr lang="en-US" sz="2000" b="1" dirty="0"/>
              <a:t>. </a:t>
            </a:r>
            <a:r>
              <a:rPr lang="en-US" sz="2000" b="1" dirty="0" err="1"/>
              <a:t>Zato</a:t>
            </a:r>
            <a:r>
              <a:rPr lang="en-US" sz="2000" b="1" dirty="0"/>
              <a:t>, </a:t>
            </a:r>
            <a:r>
              <a:rPr lang="en-US" sz="2000" b="1" dirty="0" err="1"/>
              <a:t>kada</a:t>
            </a:r>
            <a:r>
              <a:rPr lang="en-US" sz="2000" b="1" dirty="0"/>
              <a:t> </a:t>
            </a:r>
            <a:r>
              <a:rPr lang="en-US" sz="2000" b="1" dirty="0" err="1"/>
              <a:t>proučavamo</a:t>
            </a:r>
            <a:r>
              <a:rPr lang="en-US" sz="2000" b="1" dirty="0"/>
              <a:t> </a:t>
            </a:r>
            <a:r>
              <a:rPr lang="en-US" sz="2000" b="1" dirty="0" err="1"/>
              <a:t>Bibliju</a:t>
            </a:r>
            <a:r>
              <a:rPr lang="en-US" sz="2000" b="1" dirty="0"/>
              <a:t>, </a:t>
            </a:r>
            <a:r>
              <a:rPr lang="en-US" sz="2000" b="1" dirty="0" err="1"/>
              <a:t>moramo</a:t>
            </a:r>
            <a:r>
              <a:rPr lang="en-US" sz="2000" b="1" dirty="0"/>
              <a:t> </a:t>
            </a:r>
            <a:r>
              <a:rPr lang="en-US" sz="2000" b="1" dirty="0" err="1"/>
              <a:t>tražiti</a:t>
            </a:r>
            <a:r>
              <a:rPr lang="en-US" sz="2000" b="1" dirty="0"/>
              <a:t> </a:t>
            </a:r>
            <a:r>
              <a:rPr lang="en-US" sz="2000" b="1" dirty="0" err="1"/>
              <a:t>mudrost</a:t>
            </a:r>
            <a:r>
              <a:rPr lang="en-US" sz="2000" b="1" dirty="0"/>
              <a:t> </a:t>
            </a:r>
            <a:r>
              <a:rPr lang="en-US" sz="2000" b="1" dirty="0" err="1"/>
              <a:t>njenog</a:t>
            </a:r>
            <a:r>
              <a:rPr lang="en-US" sz="2000" b="1" dirty="0"/>
              <a:t> </a:t>
            </a:r>
            <a:r>
              <a:rPr lang="en-US" sz="2000" b="1" dirty="0" err="1"/>
              <a:t>Autora</a:t>
            </a:r>
            <a:r>
              <a:rPr lang="en-US" sz="2000" b="1" dirty="0"/>
              <a:t>.</a:t>
            </a:r>
            <a:endParaRPr lang="en" sz="2000" b="1" dirty="0"/>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r>
              <a:rPr 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ŠTA JE BIBLIJA?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87CA1C2-4066-E817-8937-63BEF4E8193E}"/>
              </a:ext>
            </a:extLst>
          </p:cNvPr>
          <p:cNvSpPr txBox="1"/>
          <p:nvPr/>
        </p:nvSpPr>
        <p:spPr>
          <a:xfrm>
            <a:off x="8872771" y="2372707"/>
            <a:ext cx="3090747" cy="1200329"/>
          </a:xfrm>
          <a:prstGeom prst="rect">
            <a:avLst/>
          </a:prstGeom>
          <a:noFill/>
        </p:spPr>
        <p:txBody>
          <a:bodyPr wrap="square">
            <a:spAutoFit/>
          </a:bodyP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Osnova je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reč</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i</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tvoje </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istina</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i večan je</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svaki</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sud pravde </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traje</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b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b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Psalam</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 119</a:t>
            </a:r>
            <a:r>
              <a:rPr lang="sr-Latn-R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160)</a:t>
            </a:r>
            <a:endParaRPr lang="es-ES" sz="1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66925" y="812776"/>
            <a:ext cx="4905374" cy="1631216"/>
          </a:xfrm>
          <a:prstGeom prst="rect">
            <a:avLst/>
          </a:prstGeom>
          <a:noFill/>
        </p:spPr>
        <p:txBody>
          <a:bodyPr wrap="square" rtlCol="0">
            <a:spAutoFit/>
          </a:bodyPr>
          <a:lstStyle/>
          <a:p>
            <a:pPr>
              <a:spcBef>
                <a:spcPts val="600"/>
              </a:spcBef>
            </a:pPr>
            <a:r>
              <a:rPr lang="en-US" sz="2000" b="1" dirty="0">
                <a:solidFill>
                  <a:schemeClr val="bg1"/>
                </a:solidFill>
                <a:effectLst>
                  <a:glow rad="127000">
                    <a:srgbClr val="501F1A"/>
                  </a:glow>
                  <a:outerShdw blurRad="38100" dist="38100" dir="2700000" algn="tl">
                    <a:srgbClr val="000000"/>
                  </a:outerShdw>
                </a:effectLst>
              </a:rPr>
              <a:t>U </a:t>
            </a:r>
            <a:r>
              <a:rPr lang="en-US" sz="2000" b="1" dirty="0" err="1">
                <a:solidFill>
                  <a:schemeClr val="bg1"/>
                </a:solidFill>
                <a:effectLst>
                  <a:glow rad="127000">
                    <a:srgbClr val="501F1A"/>
                  </a:glow>
                  <a:outerShdw blurRad="38100" dist="38100" dir="2700000" algn="tl">
                    <a:srgbClr val="000000"/>
                  </a:outerShdw>
                </a:effectLst>
              </a:rPr>
              <a:t>našem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društvu</a:t>
            </a:r>
            <a:r>
              <a:rPr lang="en-US" sz="2000" b="1" dirty="0">
                <a:solidFill>
                  <a:schemeClr val="bg1"/>
                </a:solidFill>
                <a:effectLst>
                  <a:glow rad="127000">
                    <a:srgbClr val="501F1A"/>
                  </a:glow>
                  <a:outerShdw blurRad="38100" dist="38100" dir="2700000" algn="tl">
                    <a:srgbClr val="000000"/>
                  </a:outerShdw>
                </a:effectLst>
              </a:rPr>
              <a:t>, pa </a:t>
            </a:r>
            <a:r>
              <a:rPr lang="en-US" sz="2000" b="1" dirty="0" err="1">
                <a:solidFill>
                  <a:schemeClr val="bg1"/>
                </a:solidFill>
                <a:effectLst>
                  <a:glow rad="127000">
                    <a:srgbClr val="501F1A"/>
                  </a:glow>
                  <a:outerShdw blurRad="38100" dist="38100" dir="2700000" algn="tl">
                    <a:srgbClr val="000000"/>
                  </a:outerShdw>
                </a:effectLst>
              </a:rPr>
              <a:t>čak</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među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hrišćanskim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krugovima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verovanje</a:t>
            </a:r>
            <a:r>
              <a:rPr lang="en-US" sz="2000" b="1" dirty="0">
                <a:solidFill>
                  <a:schemeClr val="bg1"/>
                </a:solidFill>
                <a:effectLst>
                  <a:glow rad="127000">
                    <a:srgbClr val="501F1A"/>
                  </a:glow>
                  <a:outerShdw blurRad="38100" dist="38100" dir="2700000" algn="tl">
                    <a:srgbClr val="000000"/>
                  </a:outerShdw>
                </a:effectLst>
              </a:rPr>
              <a:t> da je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relativna</a:t>
            </a:r>
            <a:r>
              <a:rPr lang="en-US" sz="2000" b="1" dirty="0">
                <a:solidFill>
                  <a:schemeClr val="bg1"/>
                </a:solidFill>
                <a:effectLst>
                  <a:glow rad="127000">
                    <a:srgbClr val="501F1A"/>
                  </a:glow>
                  <a:outerShdw blurRad="38100" dist="38100" dir="2700000" algn="tl">
                    <a:srgbClr val="000000"/>
                  </a:outerShdw>
                </a:effectLst>
              </a:rPr>
              <a:t>, da ne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ostaje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konstantna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nepromenljiva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tokom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vremena</a:t>
            </a:r>
            <a:r>
              <a:rPr lang="en-US"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50"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457575" y="4687228"/>
            <a:ext cx="5415196" cy="1938992"/>
          </a:xfrm>
          <a:prstGeom prst="rect">
            <a:avLst/>
          </a:prstGeom>
          <a:noFill/>
        </p:spPr>
        <p:txBody>
          <a:bodyPr wrap="square">
            <a:spAutoFit/>
          </a:bodyPr>
          <a:lstStyle/>
          <a:p>
            <a:pPr>
              <a:spcBef>
                <a:spcPts val="600"/>
              </a:spcBef>
            </a:pPr>
            <a:r>
              <a:rPr lang="en-US" sz="2000" b="1" dirty="0" err="1">
                <a:solidFill>
                  <a:schemeClr val="bg1"/>
                </a:solidFill>
                <a:effectLst>
                  <a:glow rad="127000">
                    <a:srgbClr val="501F1A"/>
                  </a:glow>
                  <a:outerShdw blurRad="38100" dist="38100" dir="2700000" algn="tl">
                    <a:srgbClr val="000000"/>
                  </a:outerShdw>
                </a:effectLst>
              </a:rPr>
              <a:t>Svaka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tvrdnja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svaka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mora </a:t>
            </a:r>
            <a:r>
              <a:rPr lang="en-US" sz="2000" b="1" dirty="0" err="1">
                <a:solidFill>
                  <a:schemeClr val="bg1"/>
                </a:solidFill>
                <a:effectLst>
                  <a:glow rad="127000">
                    <a:srgbClr val="501F1A"/>
                  </a:glow>
                  <a:outerShdw blurRad="38100" dist="38100" dir="2700000" algn="tl">
                    <a:srgbClr val="000000"/>
                  </a:outerShdw>
                </a:effectLst>
              </a:rPr>
              <a:t>biti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testirana</a:t>
            </a:r>
            <a:r>
              <a:rPr lang="en-US" sz="2000" b="1" dirty="0">
                <a:solidFill>
                  <a:schemeClr val="bg1"/>
                </a:solidFill>
                <a:effectLst>
                  <a:glow rad="127000">
                    <a:srgbClr val="501F1A"/>
                  </a:glow>
                  <a:outerShdw blurRad="38100" dist="38100" dir="2700000" algn="tl">
                    <a:srgbClr val="000000"/>
                  </a:outerShdw>
                </a:effectLst>
              </a:rPr>
              <a:t> od </a:t>
            </a:r>
            <a:r>
              <a:rPr lang="en-US" sz="2000" b="1" dirty="0" err="1">
                <a:solidFill>
                  <a:schemeClr val="bg1"/>
                </a:solidFill>
                <a:effectLst>
                  <a:glow rad="127000">
                    <a:srgbClr val="501F1A"/>
                  </a:glow>
                  <a:outerShdw blurRad="38100" dist="38100" dir="2700000" algn="tl">
                    <a:srgbClr val="000000"/>
                  </a:outerShdw>
                </a:effectLst>
              </a:rPr>
              <a:t>strane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Biblije</a:t>
            </a:r>
            <a:r>
              <a:rPr lang="en-US" sz="2000" b="1" dirty="0">
                <a:solidFill>
                  <a:schemeClr val="bg1"/>
                </a:solidFill>
                <a:effectLst>
                  <a:glow rad="127000">
                    <a:srgbClr val="501F1A"/>
                  </a:glow>
                  <a:outerShdw blurRad="38100" dist="38100" dir="2700000" algn="tl">
                    <a:srgbClr val="000000"/>
                  </a:outerShdw>
                </a:effectLst>
              </a:rPr>
              <a:t>. Kada </a:t>
            </a:r>
            <a:r>
              <a:rPr lang="en-US" sz="2000" b="1" dirty="0" err="1">
                <a:solidFill>
                  <a:schemeClr val="bg1"/>
                </a:solidFill>
                <a:effectLst>
                  <a:glow rad="127000">
                    <a:srgbClr val="501F1A"/>
                  </a:glow>
                  <a:outerShdw blurRad="38100" dist="38100" dir="2700000" algn="tl">
                    <a:srgbClr val="000000"/>
                  </a:outerShdw>
                </a:effectLst>
              </a:rPr>
              <a:t>postoji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kontradikcija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između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onoga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smatramo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istinitim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onoga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Biblija</a:t>
            </a:r>
            <a:r>
              <a:rPr lang="en-US" sz="2000" b="1" dirty="0">
                <a:solidFill>
                  <a:schemeClr val="bg1"/>
                </a:solidFill>
                <a:effectLst>
                  <a:glow rad="127000">
                    <a:srgbClr val="501F1A"/>
                  </a:glow>
                  <a:outerShdw blurRad="38100" dist="38100" dir="2700000" algn="tl">
                    <a:srgbClr val="000000"/>
                  </a:outerShdw>
                </a:effectLst>
              </a:rPr>
              <a:t> </a:t>
            </a:r>
            <a:r>
              <a:rPr lang="sr-Latn-RS" sz="2000" b="1" dirty="0">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postoje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dve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mogućnosti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grešimo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ili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pogrešno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tumačimo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Bibliju</a:t>
            </a:r>
            <a:r>
              <a:rPr lang="sr-Latn-RS" sz="2000" b="1" dirty="0">
                <a:solidFill>
                  <a:schemeClr val="bg1"/>
                </a:solidFill>
                <a:effectLst>
                  <a:glow rad="127000">
                    <a:srgbClr val="501F1A"/>
                  </a:glow>
                  <a:outerShdw blurRad="38100" dist="38100" dir="2700000" algn="tl">
                    <a:srgbClr val="000000"/>
                  </a:outerShdw>
                </a:effectLst>
              </a:rPr>
              <a:t> (2. Pet. 3,16)</a:t>
            </a:r>
            <a:r>
              <a:rPr lang="en-US" sz="2000" b="1" dirty="0">
                <a:solidFill>
                  <a:schemeClr val="bg1"/>
                </a:solidFill>
                <a:effectLst>
                  <a:glow rad="127000">
                    <a:srgbClr val="501F1A"/>
                  </a:glow>
                  <a:outerShdw blurRad="38100" dist="38100" dir="2700000" algn="tl">
                    <a:srgbClr val="000000"/>
                  </a:outerShdw>
                </a:effectLst>
              </a:rPr>
              <a:t>.</a:t>
            </a:r>
            <a:endParaRPr lang="en" sz="2000" b="1" dirty="0">
              <a:solidFill>
                <a:schemeClr val="bg1"/>
              </a:solidFill>
              <a:effectLst>
                <a:glow rad="127000">
                  <a:srgbClr val="501F1A"/>
                </a:glow>
                <a:outerShdw blurRad="38100" dist="38100" dir="2700000" algn="tl">
                  <a:srgbClr val="000000"/>
                </a:outerShdw>
              </a:effectLst>
            </a:endParaRPr>
          </a:p>
        </p:txBody>
      </p:sp>
      <p:sp>
        <p:nvSpPr>
          <p:cNvPr id="14" name="CuadroTexto 13">
            <a:extLst>
              <a:ext uri="{FF2B5EF4-FFF2-40B4-BE49-F238E27FC236}">
                <a16:creationId xmlns:a16="http://schemas.microsoft.com/office/drawing/2014/main" id="{721894FA-4DF4-7094-84D3-5F3FA5DBC184}"/>
              </a:ext>
            </a:extLst>
          </p:cNvPr>
          <p:cNvSpPr txBox="1"/>
          <p:nvPr/>
        </p:nvSpPr>
        <p:spPr>
          <a:xfrm>
            <a:off x="381000" y="2514197"/>
            <a:ext cx="6943725" cy="1631216"/>
          </a:xfrm>
          <a:prstGeom prst="rect">
            <a:avLst/>
          </a:prstGeom>
          <a:noFill/>
        </p:spPr>
        <p:txBody>
          <a:bodyPr wrap="square">
            <a:spAutoFit/>
          </a:bodyPr>
          <a:lstStyle/>
          <a:p>
            <a:pPr>
              <a:spcBef>
                <a:spcPts val="600"/>
              </a:spcBef>
            </a:pPr>
            <a:r>
              <a:rPr lang="en-US" sz="2000" b="1" dirty="0" err="1">
                <a:solidFill>
                  <a:schemeClr val="bg1"/>
                </a:solidFill>
                <a:effectLst>
                  <a:glow rad="127000">
                    <a:srgbClr val="501F1A"/>
                  </a:glow>
                  <a:outerShdw blurRad="38100" dist="38100" dir="2700000" algn="tl">
                    <a:srgbClr val="000000"/>
                  </a:outerShdw>
                </a:effectLst>
              </a:rPr>
              <a:t>Međutim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Biblija</a:t>
            </a:r>
            <a:r>
              <a:rPr lang="en-US" sz="2000" b="1" dirty="0">
                <a:solidFill>
                  <a:schemeClr val="bg1"/>
                </a:solidFill>
                <a:effectLst>
                  <a:glow rad="127000">
                    <a:srgbClr val="501F1A"/>
                  </a:glow>
                  <a:outerShdw blurRad="38100" dist="38100" dir="2700000" algn="tl">
                    <a:srgbClr val="000000"/>
                  </a:outerShdw>
                </a:effectLst>
              </a:rPr>
              <a:t> – </a:t>
            </a:r>
            <a:r>
              <a:rPr lang="en-US" sz="2000" b="1" dirty="0" err="1">
                <a:solidFill>
                  <a:schemeClr val="bg1"/>
                </a:solidFill>
                <a:effectLst>
                  <a:glow rad="127000">
                    <a:srgbClr val="501F1A"/>
                  </a:glow>
                  <a:outerShdw blurRad="38100" dist="38100" dir="2700000" algn="tl">
                    <a:srgbClr val="000000"/>
                  </a:outerShdw>
                </a:effectLst>
              </a:rPr>
              <a:t>kao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reč</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Božja</a:t>
            </a:r>
            <a:r>
              <a:rPr lang="en-US" sz="2000" b="1" dirty="0">
                <a:solidFill>
                  <a:schemeClr val="bg1"/>
                </a:solidFill>
                <a:effectLst>
                  <a:glow rad="127000">
                    <a:srgbClr val="501F1A"/>
                  </a:glow>
                  <a:outerShdw blurRad="38100" dist="38100" dir="2700000" algn="tl">
                    <a:srgbClr val="000000"/>
                  </a:outerShdw>
                </a:effectLst>
              </a:rPr>
              <a:t> – </a:t>
            </a:r>
            <a:r>
              <a:rPr lang="en-US" sz="2000" b="1" dirty="0" err="1">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da </a:t>
            </a:r>
            <a:r>
              <a:rPr lang="en-US" sz="2000" b="1" dirty="0" err="1">
                <a:solidFill>
                  <a:schemeClr val="bg1"/>
                </a:solidFill>
                <a:effectLst>
                  <a:glow rad="127000">
                    <a:srgbClr val="501F1A"/>
                  </a:glow>
                  <a:outerShdw blurRad="38100" dist="38100" dir="2700000" algn="tl">
                    <a:srgbClr val="000000"/>
                  </a:outerShdw>
                </a:effectLst>
              </a:rPr>
              <a:t>poseduje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apsolutnu</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istinu</a:t>
            </a:r>
            <a:r>
              <a:rPr lang="en-US" sz="2000" b="1" dirty="0">
                <a:solidFill>
                  <a:schemeClr val="bg1"/>
                </a:solidFill>
                <a:effectLst>
                  <a:glow rad="127000">
                    <a:srgbClr val="501F1A"/>
                  </a:glow>
                  <a:outerShdw blurRad="38100" dist="38100" dir="2700000" algn="tl">
                    <a:srgbClr val="000000"/>
                  </a:outerShdw>
                </a:effectLst>
              </a:rPr>
              <a:t> (Ps</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 119</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160; Jovan 17</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17; </a:t>
            </a:r>
            <a:r>
              <a:rPr lang="sr-Latn-RS" sz="2000" b="1" dirty="0">
                <a:solidFill>
                  <a:schemeClr val="bg1"/>
                </a:solidFill>
                <a:effectLst>
                  <a:glow rad="127000">
                    <a:srgbClr val="501F1A"/>
                  </a:glow>
                  <a:outerShdw blurRad="38100" dist="38100" dir="2700000" algn="tl">
                    <a:srgbClr val="000000"/>
                  </a:outerShdw>
                </a:effectLst>
              </a:rPr>
              <a:t>Jakov</a:t>
            </a:r>
            <a:r>
              <a:rPr lang="en-US" sz="2000" b="1" dirty="0">
                <a:solidFill>
                  <a:schemeClr val="bg1"/>
                </a:solidFill>
                <a:effectLst>
                  <a:glow rad="127000">
                    <a:srgbClr val="501F1A"/>
                  </a:glow>
                  <a:outerShdw blurRad="38100" dist="38100" dir="2700000" algn="tl">
                    <a:srgbClr val="000000"/>
                  </a:outerShdw>
                </a:effectLst>
              </a:rPr>
              <a:t> 1</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18). </a:t>
            </a:r>
            <a:r>
              <a:rPr lang="en-US" sz="2000" b="1" dirty="0" err="1">
                <a:solidFill>
                  <a:schemeClr val="bg1"/>
                </a:solidFill>
                <a:effectLst>
                  <a:glow rad="127000">
                    <a:srgbClr val="501F1A"/>
                  </a:glow>
                  <a:outerShdw blurRad="38100" dist="38100" dir="2700000" algn="tl">
                    <a:srgbClr val="000000"/>
                  </a:outerShdw>
                </a:effectLst>
              </a:rPr>
              <a:t>Tvrdi</a:t>
            </a:r>
            <a:r>
              <a:rPr lang="en-US" sz="2000" b="1" dirty="0">
                <a:solidFill>
                  <a:schemeClr val="bg1"/>
                </a:solidFill>
                <a:effectLst>
                  <a:glow rad="127000">
                    <a:srgbClr val="501F1A"/>
                  </a:glow>
                  <a:outerShdw blurRad="38100" dist="38100" dir="2700000" algn="tl">
                    <a:srgbClr val="000000"/>
                  </a:outerShdw>
                </a:effectLst>
              </a:rPr>
              <a:t> da je </a:t>
            </a:r>
            <a:r>
              <a:rPr lang="en-US" sz="2000" b="1" dirty="0" err="1">
                <a:solidFill>
                  <a:schemeClr val="bg1"/>
                </a:solidFill>
                <a:effectLst>
                  <a:glow rad="127000">
                    <a:srgbClr val="501F1A"/>
                  </a:glow>
                  <a:outerShdw blurRad="38100" dist="38100" dir="2700000" algn="tl">
                    <a:srgbClr val="000000"/>
                  </a:outerShdw>
                </a:effectLst>
              </a:rPr>
              <a:t>čist</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zaštitni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štit</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protiv</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ljudske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sofistike</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Priče</a:t>
            </a:r>
            <a:r>
              <a:rPr lang="en-US" sz="2000" b="1" dirty="0">
                <a:solidFill>
                  <a:schemeClr val="bg1"/>
                </a:solidFill>
                <a:effectLst>
                  <a:glow rad="127000">
                    <a:srgbClr val="501F1A"/>
                  </a:glow>
                  <a:outerShdw blurRad="38100" dist="38100" dir="2700000" algn="tl">
                    <a:srgbClr val="000000"/>
                  </a:outerShdw>
                </a:effectLst>
              </a:rPr>
              <a:t> 30:5). Ako tome </a:t>
            </a:r>
            <a:r>
              <a:rPr lang="en-US" sz="2000" b="1" dirty="0" err="1">
                <a:solidFill>
                  <a:schemeClr val="bg1"/>
                </a:solidFill>
                <a:effectLst>
                  <a:glow rad="127000">
                    <a:srgbClr val="501F1A"/>
                  </a:glow>
                  <a:outerShdw blurRad="38100" dist="38100" dir="2700000" algn="tl">
                    <a:srgbClr val="000000"/>
                  </a:outerShdw>
                </a:effectLst>
              </a:rPr>
              <a:t>dodamo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bilo</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koju</a:t>
            </a:r>
            <a:r>
              <a:rPr lang="en-US" sz="2000" b="1" dirty="0">
                <a:solidFill>
                  <a:schemeClr val="bg1"/>
                </a:solidFill>
                <a:effectLst>
                  <a:glow rad="127000">
                    <a:srgbClr val="501F1A"/>
                  </a:glow>
                  <a:outerShdw blurRad="38100" dist="38100" dir="2700000" algn="tl">
                    <a:srgbClr val="000000"/>
                  </a:outerShdw>
                </a:effectLst>
              </a:rPr>
              <a:t> od </a:t>
            </a:r>
            <a:r>
              <a:rPr lang="en-US" sz="2000" b="1" dirty="0" err="1">
                <a:solidFill>
                  <a:schemeClr val="bg1"/>
                </a:solidFill>
                <a:effectLst>
                  <a:glow rad="127000">
                    <a:srgbClr val="501F1A"/>
                  </a:glow>
                  <a:outerShdw blurRad="38100" dist="38100" dir="2700000" algn="tl">
                    <a:srgbClr val="000000"/>
                  </a:outerShdw>
                </a:effectLst>
              </a:rPr>
              <a:t>naših</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istina</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možemo</a:t>
            </a:r>
            <a:r>
              <a:rPr lang="en-US" sz="2000" b="1" dirty="0">
                <a:solidFill>
                  <a:schemeClr val="bg1"/>
                </a:solidFill>
                <a:effectLst>
                  <a:glow rad="127000">
                    <a:srgbClr val="501F1A"/>
                  </a:glow>
                  <a:outerShdw blurRad="38100" dist="38100" dir="2700000" algn="tl">
                    <a:srgbClr val="000000"/>
                  </a:outerShdw>
                </a:effectLst>
              </a:rPr>
              <a:t> se </a:t>
            </a:r>
            <a:r>
              <a:rPr lang="en-US" sz="2000" b="1" dirty="0" err="1">
                <a:solidFill>
                  <a:schemeClr val="bg1"/>
                </a:solidFill>
                <a:effectLst>
                  <a:glow rad="127000">
                    <a:srgbClr val="501F1A"/>
                  </a:glow>
                  <a:outerShdw blurRad="38100" dist="38100" dir="2700000" algn="tl">
                    <a:srgbClr val="000000"/>
                  </a:outerShdw>
                </a:effectLst>
              </a:rPr>
              <a:t>smatrati</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lažovima</a:t>
            </a:r>
            <a:r>
              <a:rPr lang="en-US" sz="2000" b="1" dirty="0">
                <a:solidFill>
                  <a:schemeClr val="bg1"/>
                </a:solidFill>
                <a:effectLst>
                  <a:glow rad="127000">
                    <a:srgbClr val="501F1A"/>
                  </a:glow>
                  <a:outerShdw blurRad="38100" dist="38100" dir="2700000" algn="tl">
                    <a:srgbClr val="000000"/>
                  </a:outerShdw>
                </a:effectLst>
              </a:rPr>
              <a:t> pred </a:t>
            </a:r>
            <a:r>
              <a:rPr lang="en-US" sz="2000" b="1" dirty="0" err="1">
                <a:solidFill>
                  <a:schemeClr val="bg1"/>
                </a:solidFill>
                <a:effectLst>
                  <a:glow rad="127000">
                    <a:srgbClr val="501F1A"/>
                  </a:glow>
                  <a:outerShdw blurRad="38100" dist="38100" dir="2700000" algn="tl">
                    <a:srgbClr val="000000"/>
                  </a:outerShdw>
                </a:effectLst>
              </a:rPr>
              <a:t>Bogom</a:t>
            </a:r>
            <a:r>
              <a:rPr lang="en-US" sz="2000" b="1" dirty="0">
                <a:solidFill>
                  <a:schemeClr val="bg1"/>
                </a:solidFill>
                <a:effectLst>
                  <a:glow rad="127000">
                    <a:srgbClr val="501F1A"/>
                  </a:glow>
                  <a:outerShdw blurRad="38100" dist="38100" dir="2700000" algn="tl">
                    <a:srgbClr val="000000"/>
                  </a:outerShdw>
                </a:effectLst>
              </a:rPr>
              <a:t> (</a:t>
            </a:r>
            <a:r>
              <a:rPr lang="en-US" sz="2000" b="1" dirty="0" err="1">
                <a:solidFill>
                  <a:schemeClr val="bg1"/>
                </a:solidFill>
                <a:effectLst>
                  <a:glow rad="127000">
                    <a:srgbClr val="501F1A"/>
                  </a:glow>
                  <a:outerShdw blurRad="38100" dist="38100" dir="2700000" algn="tl">
                    <a:srgbClr val="000000"/>
                  </a:outerShdw>
                </a:effectLst>
              </a:rPr>
              <a:t>Priče</a:t>
            </a:r>
            <a:r>
              <a:rPr lang="en-US" sz="2000" b="1" dirty="0">
                <a:solidFill>
                  <a:schemeClr val="bg1"/>
                </a:solidFill>
                <a:effectLst>
                  <a:glow rad="127000">
                    <a:srgbClr val="501F1A"/>
                  </a:glow>
                  <a:outerShdw blurRad="38100" dist="38100" dir="2700000" algn="tl">
                    <a:srgbClr val="000000"/>
                  </a:outerShdw>
                </a:effectLst>
              </a:rPr>
              <a:t> 30</a:t>
            </a:r>
            <a:r>
              <a:rPr lang="sr-Latn-RS" sz="2000" b="1" dirty="0">
                <a:solidFill>
                  <a:schemeClr val="bg1"/>
                </a:solidFill>
                <a:effectLst>
                  <a:glow rad="127000">
                    <a:srgbClr val="501F1A"/>
                  </a:glow>
                  <a:outerShdw blurRad="38100" dist="38100" dir="2700000" algn="tl">
                    <a:srgbClr val="000000"/>
                  </a:outerShdw>
                </a:effectLst>
              </a:rPr>
              <a:t>,</a:t>
            </a:r>
            <a:r>
              <a:rPr lang="en-US" sz="2000" b="1" dirty="0">
                <a:solidFill>
                  <a:schemeClr val="bg1"/>
                </a:solidFill>
                <a:effectLst>
                  <a:glow rad="127000">
                    <a:srgbClr val="501F1A"/>
                  </a:glow>
                  <a:outerShdw blurRad="38100" dist="38100" dir="2700000" algn="tl">
                    <a:srgbClr val="000000"/>
                  </a:outerShdw>
                </a:effectLst>
              </a:rPr>
              <a:t>6).</a:t>
            </a:r>
            <a:endParaRPr lang="en" sz="2000" b="1" dirty="0">
              <a:solidFill>
                <a:schemeClr val="bg1"/>
              </a:solidFill>
              <a:effectLst>
                <a:glow rad="127000">
                  <a:srgbClr val="501F1A"/>
                </a:glow>
                <a:outerShdw blurRad="38100" dist="38100" dir="2700000" algn="tl">
                  <a:srgbClr val="000000"/>
                </a:outerShdw>
              </a:effectLst>
            </a:endParaRP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707886"/>
          </a:xfrm>
          <a:prstGeom prst="rect">
            <a:avLst/>
          </a:prstGeom>
          <a:noFill/>
        </p:spPr>
        <p:txBody>
          <a:bodyPr wrap="square">
            <a:spAutoFit/>
          </a:bodyPr>
          <a:lstStyle/>
          <a:p>
            <a:pPr algn="ctr"/>
            <a:r>
              <a:rPr lang="en-US" sz="4000" b="1" dirty="0">
                <a:ln w="6600">
                  <a:solidFill>
                    <a:schemeClr val="accent4">
                      <a:lumMod val="50000"/>
                    </a:schemeClr>
                  </a:solidFill>
                  <a:prstDash val="solid"/>
                </a:ln>
                <a:solidFill>
                  <a:srgbClr val="FFFFFF"/>
                </a:solidFill>
                <a:effectLst>
                  <a:outerShdw dist="38100" dir="2700000" algn="tl" rotWithShape="0">
                    <a:srgbClr val="FFFF00"/>
                  </a:outerShdw>
                </a:effectLst>
              </a:rPr>
              <a:t>POZITIVNI EFEKTI ČITANJA BIBLIJE</a:t>
            </a:r>
            <a:endParaRPr lang="en" sz="4000" b="1" dirty="0">
              <a:ln w="6600">
                <a:solidFill>
                  <a:schemeClr val="accent4">
                    <a:lumMod val="50000"/>
                  </a:schemeClr>
                </a:solidFill>
                <a:prstDash val="solid"/>
              </a:ln>
              <a:solidFill>
                <a:srgbClr val="FFFFFF"/>
              </a:solidFill>
              <a:effectLst>
                <a:outerShdw dist="38100" dir="2700000" algn="tl" rotWithShape="0">
                  <a:srgbClr val="FFFF00"/>
                </a:outerShdw>
              </a:effectLst>
            </a:endParaRP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2491"/>
            <a:ext cx="8321406" cy="369332"/>
          </a:xfrm>
          <a:prstGeom prst="rect">
            <a:avLst/>
          </a:prstGeom>
          <a:noFill/>
        </p:spPr>
        <p:txBody>
          <a:bodyPr wrap="square">
            <a:spAutoFit/>
          </a:bodyPr>
          <a:lstStyle/>
          <a:p>
            <a:pPr algn="ctr"/>
            <a:r>
              <a:rPr lang="en" b="1" dirty="0">
                <a:solidFill>
                  <a:srgbClr val="D5FFB9"/>
                </a:solidFill>
                <a:effectLst>
                  <a:outerShdw blurRad="38100" dist="38100" dir="2700000" algn="tl">
                    <a:srgbClr val="000000"/>
                  </a:outerShdw>
                </a:effectLst>
                <a:latin typeface="Comic Sans MS" panose="030F0702030302020204" pitchFamily="66" charset="0"/>
              </a:rPr>
              <a:t>“</a:t>
            </a:r>
            <a:r>
              <a:rPr lang="sr-Latn-RS" b="1" dirty="0">
                <a:solidFill>
                  <a:srgbClr val="D5FFB9"/>
                </a:solidFill>
                <a:effectLst>
                  <a:outerShdw blurRad="38100" dist="38100" dir="2700000" algn="tl">
                    <a:srgbClr val="000000"/>
                  </a:outerShdw>
                </a:effectLst>
                <a:latin typeface="Comic Sans MS" panose="030F0702030302020204" pitchFamily="66" charset="0"/>
              </a:rPr>
              <a:t>U srce svoje zatvorio sam reč tvoju da ti ne grešim.</a:t>
            </a:r>
            <a:r>
              <a:rPr lang="en" b="1" dirty="0">
                <a:solidFill>
                  <a:srgbClr val="D5FFB9"/>
                </a:solidFill>
                <a:effectLst>
                  <a:outerShdw blurRad="38100" dist="38100" dir="2700000" algn="tl">
                    <a:srgbClr val="000000"/>
                  </a:outerShdw>
                </a:effectLst>
                <a:latin typeface="Comic Sans MS" panose="030F0702030302020204" pitchFamily="66" charset="0"/>
              </a:rPr>
              <a:t>” </a:t>
            </a:r>
            <a:r>
              <a:rPr lang="en" sz="1400" b="1" dirty="0">
                <a:solidFill>
                  <a:srgbClr val="D5FFB9"/>
                </a:solidFill>
                <a:effectLst>
                  <a:outerShdw blurRad="38100" dist="38100" dir="2700000" algn="tl">
                    <a:srgbClr val="000000"/>
                  </a:outerShdw>
                </a:effectLst>
                <a:latin typeface="Comic Sans MS" panose="030F0702030302020204" pitchFamily="66" charset="0"/>
              </a:rPr>
              <a:t>(Psal</a:t>
            </a:r>
            <a:r>
              <a:rPr lang="sr-Latn-RS" sz="1400" b="1" dirty="0">
                <a:solidFill>
                  <a:srgbClr val="D5FFB9"/>
                </a:solidFill>
                <a:effectLst>
                  <a:outerShdw blurRad="38100" dist="38100" dir="2700000" algn="tl">
                    <a:srgbClr val="000000"/>
                  </a:outerShdw>
                </a:effectLst>
                <a:latin typeface="Comic Sans MS" panose="030F0702030302020204" pitchFamily="66" charset="0"/>
              </a:rPr>
              <a:t>a</a:t>
            </a:r>
            <a:r>
              <a:rPr lang="en" sz="1400" b="1" dirty="0">
                <a:solidFill>
                  <a:srgbClr val="D5FFB9"/>
                </a:solidFill>
                <a:effectLst>
                  <a:outerShdw blurRad="38100" dist="38100" dir="2700000" algn="tl">
                    <a:srgbClr val="000000"/>
                  </a:outerShdw>
                </a:effectLst>
                <a:latin typeface="Comic Sans MS" panose="030F0702030302020204" pitchFamily="66" charset="0"/>
              </a:rPr>
              <a:t>m 119</a:t>
            </a:r>
            <a:r>
              <a:rPr lang="sr-Latn-RS" sz="1400" b="1" dirty="0">
                <a:solidFill>
                  <a:srgbClr val="D5FFB9"/>
                </a:solidFill>
                <a:effectLst>
                  <a:outerShdw blurRad="38100" dist="38100" dir="2700000" algn="tl">
                    <a:srgbClr val="000000"/>
                  </a:outerShdw>
                </a:effectLst>
                <a:latin typeface="Comic Sans MS" panose="030F0702030302020204" pitchFamily="66" charset="0"/>
              </a:rPr>
              <a:t>,</a:t>
            </a:r>
            <a:r>
              <a:rPr lang="en" sz="1400" b="1" dirty="0">
                <a:solidFill>
                  <a:srgbClr val="D5FFB9"/>
                </a:solidFill>
                <a:effectLst>
                  <a:outerShdw blurRad="38100" dist="38100" dir="2700000" algn="tl">
                    <a:srgbClr val="000000"/>
                  </a:outerShdw>
                </a:effectLst>
                <a:latin typeface="Comic Sans MS" panose="030F0702030302020204" pitchFamily="66" charset="0"/>
              </a:rPr>
              <a:t>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a:spcBef>
                <a:spcPts val="600"/>
              </a:spcBef>
            </a:pPr>
            <a:r>
              <a:rPr lang="en-US" sz="2000" b="1" dirty="0" err="1"/>
              <a:t>Nešto</a:t>
            </a:r>
            <a:r>
              <a:rPr lang="en-US" sz="2000" b="1" dirty="0"/>
              <a:t> </a:t>
            </a:r>
            <a:r>
              <a:rPr lang="en-US" sz="2000" b="1" dirty="0" err="1"/>
              <a:t>što</a:t>
            </a:r>
            <a:r>
              <a:rPr lang="en-US" sz="2000" b="1" dirty="0"/>
              <a:t> </a:t>
            </a:r>
            <a:r>
              <a:rPr lang="en-US" sz="2000" b="1" dirty="0" err="1"/>
              <a:t>čak</a:t>
            </a:r>
            <a:r>
              <a:rPr lang="en-US" sz="2000" b="1" dirty="0"/>
              <a:t> </a:t>
            </a:r>
            <a:r>
              <a:rPr lang="en-US" sz="2000" b="1" dirty="0" err="1"/>
              <a:t>ni</a:t>
            </a:r>
            <a:r>
              <a:rPr lang="en-US" sz="2000" b="1" dirty="0"/>
              <a:t> </a:t>
            </a:r>
            <a:r>
              <a:rPr lang="en-US" sz="2000" b="1" dirty="0" err="1"/>
              <a:t>najvatreniji</a:t>
            </a:r>
            <a:r>
              <a:rPr lang="en-US" sz="2000" b="1" dirty="0"/>
              <a:t> </a:t>
            </a:r>
            <a:r>
              <a:rPr lang="en-US" sz="2000" b="1" dirty="0" err="1"/>
              <a:t>neprijatelji</a:t>
            </a:r>
            <a:r>
              <a:rPr lang="en-US" sz="2000" b="1" dirty="0"/>
              <a:t> </a:t>
            </a:r>
            <a:r>
              <a:rPr lang="en-US" sz="2000" b="1" dirty="0" err="1"/>
              <a:t>Biblije</a:t>
            </a:r>
            <a:r>
              <a:rPr lang="en-US" sz="2000" b="1" dirty="0"/>
              <a:t> ne </a:t>
            </a:r>
            <a:r>
              <a:rPr lang="en-US" sz="2000" b="1" dirty="0" err="1"/>
              <a:t>mogu</a:t>
            </a:r>
            <a:r>
              <a:rPr lang="en-US" sz="2000" b="1" dirty="0"/>
              <a:t> </a:t>
            </a:r>
            <a:r>
              <a:rPr lang="en-US" sz="2000" b="1" dirty="0" err="1"/>
              <a:t>poreći</a:t>
            </a:r>
            <a:r>
              <a:rPr lang="en-US" sz="2000" b="1" dirty="0"/>
              <a:t> je </a:t>
            </a:r>
            <a:r>
              <a:rPr lang="en-US" sz="2000" b="1" dirty="0" err="1"/>
              <a:t>njena</a:t>
            </a:r>
            <a:r>
              <a:rPr lang="en-US" sz="2000" b="1" dirty="0"/>
              <a:t> </a:t>
            </a:r>
            <a:r>
              <a:rPr lang="en-US" sz="2000" b="1" dirty="0" err="1"/>
              <a:t>moć</a:t>
            </a:r>
            <a:r>
              <a:rPr lang="en-US" sz="2000" b="1" dirty="0"/>
              <a:t> da </a:t>
            </a:r>
            <a:r>
              <a:rPr lang="en-US" sz="2000" b="1" dirty="0" err="1"/>
              <a:t>transformiše</a:t>
            </a:r>
            <a:r>
              <a:rPr lang="en-US" sz="2000" b="1" dirty="0"/>
              <a:t> </a:t>
            </a:r>
            <a:r>
              <a:rPr lang="en-US" sz="2000" b="1" dirty="0" err="1"/>
              <a:t>ljude</a:t>
            </a:r>
            <a:r>
              <a:rPr lang="en-US" sz="2000" b="1" dirty="0"/>
              <a:t>. Pavle </a:t>
            </a:r>
            <a:r>
              <a:rPr lang="sr-Latn-RS" sz="2000" b="1" dirty="0"/>
              <a:t>je</a:t>
            </a:r>
            <a:r>
              <a:rPr lang="en-US" sz="2000" b="1" dirty="0"/>
              <a:t> </a:t>
            </a:r>
            <a:r>
              <a:rPr lang="en-US" sz="2000" b="1" dirty="0" err="1"/>
              <a:t>upoređuje</a:t>
            </a:r>
            <a:r>
              <a:rPr lang="en-US" sz="2000" b="1" dirty="0"/>
              <a:t> </a:t>
            </a:r>
            <a:r>
              <a:rPr lang="en-US" sz="2000" b="1" dirty="0" err="1"/>
              <a:t>sa</a:t>
            </a:r>
            <a:r>
              <a:rPr lang="en-US" sz="2000" b="1" dirty="0"/>
              <a:t> </a:t>
            </a:r>
            <a:r>
              <a:rPr lang="en-US" sz="2000" b="1" dirty="0" err="1"/>
              <a:t>mačem</a:t>
            </a:r>
            <a:r>
              <a:rPr lang="en-US" sz="2000" b="1" dirty="0"/>
              <a:t> koji </a:t>
            </a:r>
            <a:r>
              <a:rPr lang="en-US" sz="2000" b="1" dirty="0" err="1"/>
              <a:t>poseduje</a:t>
            </a:r>
            <a:r>
              <a:rPr lang="en-US" sz="2000" b="1" dirty="0"/>
              <a:t> </a:t>
            </a:r>
            <a:r>
              <a:rPr lang="en-US" sz="2000" b="1" dirty="0" err="1"/>
              <a:t>veliku</a:t>
            </a:r>
            <a:r>
              <a:rPr lang="en-US" sz="2000" b="1" dirty="0"/>
              <a:t> </a:t>
            </a:r>
            <a:r>
              <a:rPr lang="en-US" sz="2000" b="1" dirty="0" err="1"/>
              <a:t>moć</a:t>
            </a:r>
            <a:r>
              <a:rPr lang="en-US" sz="2000" b="1" dirty="0"/>
              <a:t>.</a:t>
            </a:r>
            <a:endParaRPr lang="en" sz="2000" b="1" dirty="0"/>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3372753974"/>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648241" cy="1323439"/>
          </a:xfrm>
          <a:prstGeom prst="rect">
            <a:avLst/>
          </a:prstGeom>
          <a:noFill/>
        </p:spPr>
        <p:txBody>
          <a:bodyPr wrap="square" rtlCol="0">
            <a:spAutoFit/>
          </a:bodyPr>
          <a:lstStyle/>
          <a:p>
            <a:pPr>
              <a:spcBef>
                <a:spcPts val="600"/>
              </a:spcBef>
            </a:pPr>
            <a:r>
              <a:rPr lang="en-US" sz="2000" b="1" dirty="0" err="1"/>
              <a:t>Nijedna</a:t>
            </a:r>
            <a:r>
              <a:rPr lang="en-US" sz="2000" b="1" dirty="0"/>
              <a:t> </a:t>
            </a:r>
            <a:r>
              <a:rPr lang="en-US" sz="2000" b="1" dirty="0" err="1"/>
              <a:t>druga</a:t>
            </a:r>
            <a:r>
              <a:rPr lang="en-US" sz="2000" b="1" dirty="0"/>
              <a:t> </a:t>
            </a:r>
            <a:r>
              <a:rPr lang="en-US" sz="2000" b="1" dirty="0" err="1"/>
              <a:t>knjiga</a:t>
            </a:r>
            <a:r>
              <a:rPr lang="en-US" sz="2000" b="1" dirty="0"/>
              <a:t> ne </a:t>
            </a:r>
            <a:r>
              <a:rPr lang="en-US" sz="2000" b="1" dirty="0" err="1"/>
              <a:t>može</a:t>
            </a:r>
            <a:r>
              <a:rPr lang="en-US" sz="2000" b="1" dirty="0"/>
              <a:t> da </a:t>
            </a:r>
            <a:r>
              <a:rPr lang="en-US" sz="2000" b="1" dirty="0" err="1"/>
              <a:t>utiče</a:t>
            </a:r>
            <a:r>
              <a:rPr lang="en-US" sz="2000" b="1" dirty="0"/>
              <a:t> </a:t>
            </a:r>
            <a:r>
              <a:rPr lang="en-US" sz="2000" b="1" dirty="0" err="1"/>
              <a:t>na</a:t>
            </a:r>
            <a:r>
              <a:rPr lang="en-US" sz="2000" b="1" dirty="0"/>
              <a:t> </a:t>
            </a:r>
            <a:r>
              <a:rPr lang="en-US" sz="2000" b="1" dirty="0" err="1"/>
              <a:t>nas</a:t>
            </a:r>
            <a:r>
              <a:rPr lang="en-US" sz="2000" b="1" dirty="0"/>
              <a:t> </a:t>
            </a:r>
            <a:r>
              <a:rPr lang="en-US" sz="2000" b="1" dirty="0" err="1"/>
              <a:t>kao</a:t>
            </a:r>
            <a:r>
              <a:rPr lang="en-US" sz="2000" b="1" dirty="0"/>
              <a:t> </a:t>
            </a:r>
            <a:r>
              <a:rPr lang="en-US" sz="2000" b="1" dirty="0" err="1"/>
              <a:t>Biblija</a:t>
            </a:r>
            <a:r>
              <a:rPr lang="en-US" sz="2000" b="1" dirty="0"/>
              <a:t>. Kada </a:t>
            </a:r>
            <a:r>
              <a:rPr lang="en-US" sz="2000" b="1" dirty="0" err="1"/>
              <a:t>smo</a:t>
            </a:r>
            <a:r>
              <a:rPr lang="en-US" sz="2000" b="1" dirty="0"/>
              <a:t> </a:t>
            </a:r>
            <a:r>
              <a:rPr lang="en-US" sz="2000" b="1" dirty="0" err="1"/>
              <a:t>spremni</a:t>
            </a:r>
            <a:r>
              <a:rPr lang="en-US" sz="2000" b="1" dirty="0"/>
              <a:t> da </a:t>
            </a:r>
            <a:r>
              <a:rPr lang="sr-Latn-RS" sz="2000" b="1" dirty="0"/>
              <a:t>prihvatimo</a:t>
            </a:r>
            <a:r>
              <a:rPr lang="en-US" sz="2000" b="1" dirty="0"/>
              <a:t> </a:t>
            </a:r>
            <a:r>
              <a:rPr lang="sr-Latn-RS" sz="2000" b="1" dirty="0"/>
              <a:t>njena</a:t>
            </a:r>
            <a:r>
              <a:rPr lang="en-US" sz="2000" b="1" dirty="0"/>
              <a:t> </a:t>
            </a:r>
            <a:r>
              <a:rPr lang="en-US" sz="2000" b="1" dirty="0" err="1"/>
              <a:t>učenja</a:t>
            </a:r>
            <a:r>
              <a:rPr lang="en-US" sz="2000" b="1" dirty="0"/>
              <a:t> u </a:t>
            </a:r>
            <a:r>
              <a:rPr lang="en-US" sz="2000" b="1" dirty="0" err="1"/>
              <a:t>našim</a:t>
            </a:r>
            <a:r>
              <a:rPr lang="en-US" sz="2000" b="1" dirty="0"/>
              <a:t> </a:t>
            </a:r>
            <a:r>
              <a:rPr lang="en-US" sz="2000" b="1" dirty="0" err="1"/>
              <a:t>životima</a:t>
            </a:r>
            <a:r>
              <a:rPr lang="en-US" sz="2000" b="1" dirty="0"/>
              <a:t>, mi se </a:t>
            </a:r>
            <a:r>
              <a:rPr lang="en-US" sz="2000" b="1" dirty="0" err="1"/>
              <a:t>menjamo</a:t>
            </a:r>
            <a:r>
              <a:rPr lang="en-US" sz="2000" b="1" dirty="0"/>
              <a:t> </a:t>
            </a:r>
            <a:r>
              <a:rPr lang="en-US" sz="2000" b="1" dirty="0" err="1"/>
              <a:t>na</a:t>
            </a:r>
            <a:r>
              <a:rPr lang="en-US" sz="2000" b="1" dirty="0"/>
              <a:t> </a:t>
            </a:r>
            <a:r>
              <a:rPr lang="en-US" sz="2000" b="1" dirty="0" err="1"/>
              <a:t>bolje</a:t>
            </a:r>
            <a:r>
              <a:rPr lang="en-US" sz="2000" b="1" dirty="0"/>
              <a:t>.</a:t>
            </a:r>
            <a:endParaRPr lang="en" sz="2000" b="1" dirty="0"/>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648241" cy="1015663"/>
          </a:xfrm>
          <a:prstGeom prst="rect">
            <a:avLst/>
          </a:prstGeom>
          <a:noFill/>
        </p:spPr>
        <p:txBody>
          <a:bodyPr wrap="square">
            <a:spAutoFit/>
          </a:bodyPr>
          <a:lstStyle/>
          <a:p>
            <a:pPr lvl="0">
              <a:spcBef>
                <a:spcPts val="600"/>
              </a:spcBef>
              <a:defRPr/>
            </a:pPr>
            <a:r>
              <a:rPr lang="en-US" sz="2000" b="1" dirty="0">
                <a:solidFill>
                  <a:prstClr val="black"/>
                </a:solidFill>
              </a:rPr>
              <a:t>Kada </a:t>
            </a:r>
            <a:r>
              <a:rPr lang="sr-Latn-RS" sz="2000" b="1" dirty="0">
                <a:solidFill>
                  <a:prstClr val="black"/>
                </a:solidFill>
              </a:rPr>
              <a:t>je</a:t>
            </a:r>
            <a:r>
              <a:rPr lang="en-US" sz="2000" b="1" dirty="0">
                <a:solidFill>
                  <a:prstClr val="black"/>
                </a:solidFill>
              </a:rPr>
              <a:t> </a:t>
            </a:r>
            <a:r>
              <a:rPr lang="en-US" sz="2000" b="1" dirty="0" err="1">
                <a:solidFill>
                  <a:prstClr val="black"/>
                </a:solidFill>
              </a:rPr>
              <a:t>čitamo</a:t>
            </a:r>
            <a:r>
              <a:rPr lang="en-US" sz="2000" b="1" dirty="0">
                <a:solidFill>
                  <a:prstClr val="black"/>
                </a:solidFill>
              </a:rPr>
              <a:t> </a:t>
            </a:r>
            <a:r>
              <a:rPr lang="en-US" sz="2000" b="1" dirty="0" err="1">
                <a:solidFill>
                  <a:prstClr val="black"/>
                </a:solidFill>
              </a:rPr>
              <a:t>otvorenog</a:t>
            </a:r>
            <a:r>
              <a:rPr lang="en-US" sz="2000" b="1" dirty="0">
                <a:solidFill>
                  <a:prstClr val="black"/>
                </a:solidFill>
              </a:rPr>
              <a:t> </a:t>
            </a:r>
            <a:r>
              <a:rPr lang="en-US" sz="2000" b="1" dirty="0" err="1">
                <a:solidFill>
                  <a:prstClr val="black"/>
                </a:solidFill>
              </a:rPr>
              <a:t>srca</a:t>
            </a:r>
            <a:r>
              <a:rPr lang="en-US"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tražimo</a:t>
            </a:r>
            <a:r>
              <a:rPr lang="en-US" sz="2000" b="1" dirty="0">
                <a:solidFill>
                  <a:prstClr val="black"/>
                </a:solidFill>
              </a:rPr>
              <a:t> od Boga </a:t>
            </a:r>
            <a:r>
              <a:rPr lang="en-US" sz="2000" b="1" dirty="0" err="1">
                <a:solidFill>
                  <a:prstClr val="black"/>
                </a:solidFill>
              </a:rPr>
              <a:t>prosvetljenje</a:t>
            </a:r>
            <a:r>
              <a:rPr lang="en-US" sz="2000" b="1" dirty="0">
                <a:solidFill>
                  <a:prstClr val="black"/>
                </a:solidFill>
              </a:rPr>
              <a:t> Duha </a:t>
            </a:r>
            <a:r>
              <a:rPr lang="en-US" sz="2000" b="1" dirty="0" err="1">
                <a:solidFill>
                  <a:prstClr val="black"/>
                </a:solidFill>
              </a:rPr>
              <a:t>Svetoga</a:t>
            </a:r>
            <a:r>
              <a:rPr lang="en-US" sz="2000" b="1" dirty="0">
                <a:solidFill>
                  <a:prstClr val="black"/>
                </a:solidFill>
              </a:rPr>
              <a:t>, </a:t>
            </a:r>
            <a:r>
              <a:rPr lang="en-US" sz="2000" b="1" dirty="0" err="1">
                <a:solidFill>
                  <a:prstClr val="black"/>
                </a:solidFill>
              </a:rPr>
              <a:t>naš</a:t>
            </a:r>
            <a:r>
              <a:rPr lang="en-US" sz="2000" b="1" dirty="0">
                <a:solidFill>
                  <a:prstClr val="black"/>
                </a:solidFill>
              </a:rPr>
              <a:t> </a:t>
            </a:r>
            <a:r>
              <a:rPr lang="en-US" sz="2000" b="1" dirty="0" err="1">
                <a:solidFill>
                  <a:prstClr val="black"/>
                </a:solidFill>
              </a:rPr>
              <a:t>život</a:t>
            </a:r>
            <a:r>
              <a:rPr lang="en-US" sz="2000" b="1" dirty="0">
                <a:solidFill>
                  <a:prstClr val="black"/>
                </a:solidFill>
              </a:rPr>
              <a:t> se </a:t>
            </a:r>
            <a:r>
              <a:rPr lang="en-US" sz="2000" b="1" dirty="0" err="1">
                <a:solidFill>
                  <a:prstClr val="black"/>
                </a:solidFill>
              </a:rPr>
              <a:t>transformiše</a:t>
            </a:r>
            <a:r>
              <a:rPr lang="sr-Latn-RS" sz="2000" b="1" dirty="0">
                <a:solidFill>
                  <a:prstClr val="black"/>
                </a:solidFill>
              </a:rPr>
              <a:t> i mi se menjamo.</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9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711</TotalTime>
  <Words>2271</Words>
  <Application>Microsoft Office PowerPoint</Application>
  <PresentationFormat>Panorámica</PresentationFormat>
  <Paragraphs>158</Paragraphs>
  <Slides>16</Slides>
  <Notes>11</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16</vt:i4>
      </vt:variant>
    </vt:vector>
  </HeadingPairs>
  <TitlesOfParts>
    <vt:vector size="34" baseType="lpstr">
      <vt:lpstr>Calibri</vt:lpstr>
      <vt:lpstr>Aptos</vt:lpstr>
      <vt:lpstr>Comic Sans MS</vt:lpstr>
      <vt:lpstr>Gill Sans MT Ext Condensed Bold</vt:lpstr>
      <vt:lpstr>Aptos Display</vt:lpstr>
      <vt:lpstr>Arial</vt:lpstr>
      <vt:lpstr>Impact</vt:lpstr>
      <vt:lpstr>Times New Roman</vt:lpstr>
      <vt:lpstr>Bodoni MT Poster Compressed</vt:lpstr>
      <vt:lpstr>Arial Narrow</vt:lpstr>
      <vt:lpstr>Constantia</vt:lpstr>
      <vt:lpstr>Britannic Bold</vt:lpstr>
      <vt:lpstr>Tema de Office</vt:lpstr>
      <vt:lpstr>1_Tema de Office</vt:lpstr>
      <vt:lpstr>3_Default Design</vt:lpstr>
      <vt:lpstr>5_Default Design</vt:lpstr>
      <vt:lpstr>4_Default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2026-03-14T15:12:41Z</dcterms:created>
  <dcterms:modified xsi:type="dcterms:W3CDTF">2026-04-22T04:52:46Z</dcterms:modified>
</cp:coreProperties>
</file>