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4"/>
  </p:notesMasterIdLst>
  <p:sldIdLst>
    <p:sldId id="398" r:id="rId7"/>
    <p:sldId id="400" r:id="rId8"/>
    <p:sldId id="480" r:id="rId9"/>
    <p:sldId id="300" r:id="rId10"/>
    <p:sldId id="299" r:id="rId11"/>
    <p:sldId id="258" r:id="rId12"/>
    <p:sldId id="259" r:id="rId13"/>
    <p:sldId id="292" r:id="rId14"/>
    <p:sldId id="293" r:id="rId15"/>
    <p:sldId id="294" r:id="rId16"/>
    <p:sldId id="295" r:id="rId17"/>
    <p:sldId id="290" r:id="rId18"/>
    <p:sldId id="481" r:id="rId19"/>
    <p:sldId id="487" r:id="rId20"/>
    <p:sldId id="483" r:id="rId21"/>
    <p:sldId id="486" r:id="rId22"/>
    <p:sldId id="488" r:id="rId23"/>
  </p:sldIdLst>
  <p:sldSz cx="12192000" cy="6858000"/>
  <p:notesSz cx="6858000" cy="9144000"/>
  <p:embeddedFontLst>
    <p:embeddedFont>
      <p:font typeface="Arial Narrow" panose="020B0606020202030204" pitchFamily="34" charset="0"/>
      <p:regular r:id="rId25"/>
      <p:bold r:id="rId26"/>
      <p:italic r:id="rId27"/>
      <p:boldItalic r:id="rId28"/>
    </p:embeddedFont>
    <p:embeddedFont>
      <p:font typeface="Bodoni MT Poster Compressed" panose="02070706080601050204" pitchFamily="18" charset="0"/>
      <p:regular r:id="rId29"/>
    </p:embeddedFont>
    <p:embeddedFont>
      <p:font typeface="Britannic Bold" panose="020B0903060703020204" pitchFamily="34" charset="0"/>
      <p:regular r:id="rId30"/>
    </p:embeddedFont>
    <p:embeddedFont>
      <p:font typeface="Comic Sans MS" panose="030F0702030302020204" pitchFamily="66"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ill Sans MT Ext Condensed Bold" panose="020B0902020104020203" pitchFamily="34" charset="0"/>
      <p:regular r:id="rId39"/>
    </p:embeddedFont>
    <p:embeddedFont>
      <p:font typeface="Impact" panose="020B0806030902050204" pitchFamily="34" charset="0"/>
      <p:regular r:id="rId40"/>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99" d="100"/>
          <a:sy n="99" d="100"/>
        </p:scale>
        <p:origin x="390"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5.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jpeg"/></Relationships>
</file>

<file path=ppt/diagrams/_rels/data2.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sr-Latn-RS" sz="2000" b="1" noProof="0" dirty="0">
              <a:effectLst>
                <a:outerShdw blurRad="38100" dist="38100" dir="2700000" algn="tl">
                  <a:srgbClr val="000000"/>
                </a:outerShdw>
              </a:effectLst>
            </a:rPr>
            <a:t>Oluje života</a:t>
          </a:r>
          <a:endParaRPr lang="sr-Latn-RS" sz="2000" noProof="0"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sr-Latn-RS" sz="2000" b="1" noProof="0" dirty="0">
              <a:effectLst>
                <a:outerShdw blurRad="38100" dist="38100" dir="2700000" algn="tl">
                  <a:srgbClr val="000000"/>
                </a:outerShdw>
              </a:effectLst>
            </a:rPr>
            <a:t>Bolesti</a:t>
          </a:r>
          <a:endParaRPr lang="sr-Latn-RS" sz="2000" noProof="0"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sr-Latn-RS" sz="2000" b="1" noProof="0" dirty="0">
              <a:effectLst>
                <a:outerShdw blurRad="38100" dist="38100" dir="2700000" algn="tl">
                  <a:srgbClr val="000000"/>
                </a:outerShdw>
              </a:effectLst>
            </a:rPr>
            <a:t>Katastrofe</a:t>
          </a:r>
          <a:endParaRPr lang="sr-Latn-RS" sz="2000" noProof="0"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sr-Latn-RS" sz="2000" b="1" noProof="0" dirty="0">
              <a:effectLst>
                <a:outerShdw blurRad="38100" dist="38100" dir="2700000" algn="tl">
                  <a:srgbClr val="000000"/>
                </a:outerShdw>
              </a:effectLst>
            </a:rPr>
            <a:t>Razočaranja</a:t>
          </a:r>
          <a:endParaRPr lang="sr-Latn-RS" sz="2000" noProof="0"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sr-Latn-RS" sz="2000" b="1" noProof="0" dirty="0">
              <a:effectLst>
                <a:outerShdw blurRad="38100" dist="38100" dir="2700000" algn="tl">
                  <a:srgbClr val="000000"/>
                </a:outerShdw>
              </a:effectLst>
            </a:rPr>
            <a:t>Gledaj Isusa</a:t>
          </a:r>
          <a:endParaRPr lang="sr-Latn-RS" sz="2000" noProof="0" dirty="0">
            <a:effectLst>
              <a:outerShdw blurRad="38100" dist="38100" dir="2700000" algn="tl">
                <a:srgbClr val="000000"/>
              </a:outerShdw>
            </a:effectLst>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70607" custLinFactNeighborX="756"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sr-Latn-RS" sz="2200" b="1" noProof="0" dirty="0">
              <a:solidFill>
                <a:schemeClr val="bg2">
                  <a:lumMod val="50000"/>
                </a:schemeClr>
              </a:solidFill>
            </a:rPr>
            <a:t>Nije krivio Boga niti ga </a:t>
          </a:r>
          <a:r>
            <a:rPr lang="sr-Latn-RS" sz="2200" b="1" noProof="0">
              <a:solidFill>
                <a:schemeClr val="bg2">
                  <a:lumMod val="50000"/>
                </a:schemeClr>
              </a:solidFill>
            </a:rPr>
            <a:t>je odbacio.</a:t>
          </a:r>
          <a:endParaRPr lang="sr-Latn-RS" sz="2200" noProof="0" dirty="0">
            <a:solidFill>
              <a:schemeClr val="bg2">
                <a:lumMod val="50000"/>
              </a:schemeClr>
            </a:solidFill>
          </a:endParaRPr>
        </a:p>
      </dgm:t>
    </dgm:pt>
    <dgm:pt modelId="{C13AAEC3-7A2C-4126-8610-53BD88FEA3AB}" type="parTrans" cxnId="{A08FA725-CF54-4692-9476-CD2A1C26DFE1}">
      <dgm:prSet/>
      <dgm:spPr/>
      <dgm:t>
        <a:bodyPr/>
        <a:lstStyle/>
        <a:p>
          <a:endParaRPr lang="es-ES" sz="2200"/>
        </a:p>
      </dgm:t>
    </dgm:pt>
    <dgm:pt modelId="{C595ECED-B446-463B-A72A-6030EC7B57C3}" type="sibTrans" cxnId="{A08FA725-CF54-4692-9476-CD2A1C26DFE1}">
      <dgm:prSet/>
      <dgm:spPr/>
      <dgm:t>
        <a:bodyPr/>
        <a:lstStyle/>
        <a:p>
          <a:endParaRPr lang="es-ES" sz="22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sr-Latn-RS" sz="2200" b="1" noProof="0" dirty="0">
              <a:solidFill>
                <a:schemeClr val="accent1">
                  <a:lumMod val="50000"/>
                </a:schemeClr>
              </a:solidFill>
            </a:rPr>
            <a:t>Privio se uz Njega </a:t>
          </a:r>
          <a:r>
            <a:rPr lang="sr-Latn-RS" sz="2200" b="1" noProof="0">
              <a:solidFill>
                <a:schemeClr val="accent1">
                  <a:lumMod val="50000"/>
                </a:schemeClr>
              </a:solidFill>
            </a:rPr>
            <a:t>svom snagom.</a:t>
          </a:r>
          <a:endParaRPr lang="sr-Latn-RS" sz="2200" noProof="0" dirty="0">
            <a:solidFill>
              <a:schemeClr val="accent1">
                <a:lumMod val="50000"/>
              </a:schemeClr>
            </a:solidFill>
          </a:endParaRPr>
        </a:p>
      </dgm:t>
    </dgm:pt>
    <dgm:pt modelId="{DB6315E3-99A3-424F-92F0-A91683DF348E}" type="parTrans" cxnId="{1B0BCBFC-3348-4831-82BB-B1738541E44B}">
      <dgm:prSet/>
      <dgm:spPr/>
      <dgm:t>
        <a:bodyPr/>
        <a:lstStyle/>
        <a:p>
          <a:endParaRPr lang="es-ES" sz="2200"/>
        </a:p>
      </dgm:t>
    </dgm:pt>
    <dgm:pt modelId="{3D85CEB6-A1A6-4A14-B8A6-97E88CE1356A}" type="sibTrans" cxnId="{1B0BCBFC-3348-4831-82BB-B1738541E44B}">
      <dgm:prSet/>
      <dgm:spPr/>
      <dgm:t>
        <a:bodyPr/>
        <a:lstStyle/>
        <a:p>
          <a:endParaRPr lang="es-ES" sz="22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sr-Latn-RS" sz="2200" b="1" noProof="0" dirty="0">
              <a:solidFill>
                <a:schemeClr val="accent4">
                  <a:lumMod val="50000"/>
                </a:schemeClr>
              </a:solidFill>
            </a:rPr>
            <a:t>Verovao je čak i u </a:t>
          </a:r>
          <a:r>
            <a:rPr lang="sr-Latn-RS" sz="2200" b="1" noProof="0">
              <a:solidFill>
                <a:schemeClr val="accent4">
                  <a:lumMod val="50000"/>
                </a:schemeClr>
              </a:solidFill>
            </a:rPr>
            <a:t>najmračnijim trenucima.</a:t>
          </a:r>
          <a:endParaRPr lang="sr-Latn-RS" sz="2200" noProof="0" dirty="0">
            <a:solidFill>
              <a:schemeClr val="accent4">
                <a:lumMod val="50000"/>
              </a:schemeClr>
            </a:solidFill>
          </a:endParaRPr>
        </a:p>
      </dgm:t>
    </dgm:pt>
    <dgm:pt modelId="{1E9423B9-C9EE-4599-9DE8-AB263CAD6B2B}" type="parTrans" cxnId="{C9E1877C-48F5-4AE1-ADA7-6379DB7AFB07}">
      <dgm:prSet/>
      <dgm:spPr/>
      <dgm:t>
        <a:bodyPr/>
        <a:lstStyle/>
        <a:p>
          <a:endParaRPr lang="es-ES" sz="2200"/>
        </a:p>
      </dgm:t>
    </dgm:pt>
    <dgm:pt modelId="{32ABE243-7F90-42AE-AA47-4CEB5427CAD9}" type="sibTrans" cxnId="{C9E1877C-48F5-4AE1-ADA7-6379DB7AFB07}">
      <dgm:prSet/>
      <dgm:spPr/>
      <dgm:t>
        <a:bodyPr/>
        <a:lstStyle/>
        <a:p>
          <a:endParaRPr lang="es-ES" sz="22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sr-Latn-RS" sz="2200" b="1" noProof="0" dirty="0">
              <a:solidFill>
                <a:schemeClr val="accent5">
                  <a:lumMod val="50000"/>
                </a:schemeClr>
              </a:solidFill>
            </a:rPr>
            <a:t>Fokusirao se na slavnu budućnost (Jov </a:t>
          </a:r>
          <a:r>
            <a:rPr lang="sr-Latn-RS" sz="2200" b="1" noProof="0">
              <a:solidFill>
                <a:schemeClr val="accent5">
                  <a:lumMod val="50000"/>
                </a:schemeClr>
              </a:solidFill>
            </a:rPr>
            <a:t>19,25-27)</a:t>
          </a:r>
          <a:endParaRPr lang="sr-Latn-RS" sz="2200" noProof="0" dirty="0">
            <a:solidFill>
              <a:schemeClr val="accent5">
                <a:lumMod val="50000"/>
              </a:schemeClr>
            </a:solidFill>
          </a:endParaRPr>
        </a:p>
      </dgm:t>
    </dgm:pt>
    <dgm:pt modelId="{80103D7C-9F57-45DE-8623-C23351B2C06B}" type="parTrans" cxnId="{3EE926D0-AD82-4B96-92CC-E0448994BEE0}">
      <dgm:prSet/>
      <dgm:spPr/>
      <dgm:t>
        <a:bodyPr/>
        <a:lstStyle/>
        <a:p>
          <a:endParaRPr lang="es-ES" sz="2200"/>
        </a:p>
      </dgm:t>
    </dgm:pt>
    <dgm:pt modelId="{8675926D-9995-4BB3-B413-CD63E7B111A8}" type="sibTrans" cxnId="{3EE926D0-AD82-4B96-92CC-E0448994BEE0}">
      <dgm:prSet/>
      <dgm:spPr/>
      <dgm:t>
        <a:bodyPr/>
        <a:lstStyle/>
        <a:p>
          <a:endParaRPr lang="es-ES" sz="22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sr-Latn-RS" sz="2000" b="1" noProof="0" dirty="0">
              <a:effectLst>
                <a:outerShdw blurRad="38100" dist="38100" dir="2700000" algn="tl">
                  <a:srgbClr val="000000"/>
                </a:outerShdw>
              </a:effectLst>
            </a:rPr>
            <a:t>Ne smemo dopustiti da se sumnja ukoreni u </a:t>
          </a:r>
          <a:r>
            <a:rPr lang="sr-Latn-RS" sz="2000" b="1" noProof="0">
              <a:effectLst>
                <a:outerShdw blurRad="38100" dist="38100" dir="2700000" algn="tl">
                  <a:srgbClr val="000000"/>
                </a:outerShdw>
              </a:effectLst>
            </a:rPr>
            <a:t>našem umu.</a:t>
          </a:r>
          <a:endParaRPr lang="sr-Latn-RS" sz="2000" noProof="0"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sr-Latn-RS" sz="2000" b="1" noProof="0" dirty="0">
              <a:effectLst>
                <a:outerShdw blurRad="38100" dist="38100" dir="2700000" algn="tl">
                  <a:srgbClr val="000000"/>
                </a:outerShdw>
              </a:effectLst>
            </a:rPr>
            <a:t>Isus hoda uz nas čak i u </a:t>
          </a:r>
          <a:r>
            <a:rPr lang="sr-Latn-RS" sz="2000" b="1" noProof="0">
              <a:effectLst>
                <a:outerShdw blurRad="38100" dist="38100" dir="2700000" algn="tl">
                  <a:srgbClr val="000000"/>
                </a:outerShdw>
              </a:effectLst>
            </a:rPr>
            <a:t>našim razočaranjima.</a:t>
          </a:r>
          <a:endParaRPr lang="sr-Latn-RS" sz="2000" noProof="0" dirty="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sr-Latn-RS" sz="2000" b="1" noProof="0" dirty="0">
              <a:effectLst>
                <a:outerShdw blurRad="38100" dist="38100" dir="2700000" algn="tl">
                  <a:srgbClr val="000000"/>
                </a:outerShdw>
              </a:effectLst>
            </a:rPr>
            <a:t>On će razjasniti naše nedoumice, ako mu </a:t>
          </a:r>
          <a:r>
            <a:rPr lang="sr-Latn-RS" sz="2000" b="1" noProof="0">
              <a:effectLst>
                <a:outerShdw blurRad="38100" dist="38100" dir="2700000" algn="tl">
                  <a:srgbClr val="000000"/>
                </a:outerShdw>
              </a:effectLst>
            </a:rPr>
            <a:t>to dopustimo.</a:t>
          </a:r>
          <a:endParaRPr lang="sr-Latn-RS" sz="2000" noProof="0"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sr-Latn-RS" sz="2000" b="1" noProof="0" dirty="0">
              <a:effectLst>
                <a:outerShdw blurRad="38100" dist="38100" dir="2700000" algn="tl">
                  <a:srgbClr val="000000"/>
                </a:outerShdw>
              </a:effectLst>
            </a:rPr>
            <a:t>Isus bolje od nas zna kakva je </a:t>
          </a:r>
          <a:r>
            <a:rPr lang="sr-Latn-RS" sz="2000" b="1" noProof="0">
              <a:effectLst>
                <a:outerShdw blurRad="38100" dist="38100" dir="2700000" algn="tl">
                  <a:srgbClr val="000000"/>
                </a:outerShdw>
              </a:effectLst>
            </a:rPr>
            <a:t>naša stvarnost.</a:t>
          </a:r>
          <a:endParaRPr lang="sr-Latn-RS" sz="2000" noProof="0"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3987" y="542303"/>
          <a:ext cx="2221312" cy="1401797"/>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3705" y="0"/>
          <a:ext cx="2221877" cy="64698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Oluje života</a:t>
          </a:r>
          <a:endParaRPr lang="sr-Latn-RS" sz="2000" kern="1200" noProof="0" dirty="0">
            <a:effectLst>
              <a:outerShdw blurRad="38100" dist="38100" dir="2700000" algn="tl">
                <a:srgbClr val="000000"/>
              </a:outerShdw>
            </a:effectLst>
          </a:endParaRPr>
        </a:p>
      </dsp:txBody>
      <dsp:txXfrm>
        <a:off x="3705" y="0"/>
        <a:ext cx="2221877" cy="646985"/>
      </dsp:txXfrm>
    </dsp:sp>
    <dsp:sp modelId="{74DF89C7-CE1D-47BB-B46E-3D9BD26B7BC9}">
      <dsp:nvSpPr>
        <dsp:cNvPr id="0" name=""/>
        <dsp:cNvSpPr/>
      </dsp:nvSpPr>
      <dsp:spPr>
        <a:xfrm>
          <a:off x="2488433" y="542303"/>
          <a:ext cx="2221877" cy="140179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98602" y="0"/>
          <a:ext cx="2221877" cy="64698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Bolesti</a:t>
          </a:r>
          <a:endParaRPr lang="sr-Latn-RS" sz="2000" kern="1200" noProof="0" dirty="0">
            <a:effectLst>
              <a:outerShdw blurRad="38100" dist="38100" dir="2700000" algn="tl">
                <a:srgbClr val="000000"/>
              </a:outerShdw>
            </a:effectLst>
          </a:endParaRPr>
        </a:p>
      </dsp:txBody>
      <dsp:txXfrm>
        <a:off x="2498602" y="0"/>
        <a:ext cx="2221877" cy="646985"/>
      </dsp:txXfrm>
    </dsp:sp>
    <dsp:sp modelId="{BBB6B9F3-4392-4863-8740-B0AAB4EBBB97}">
      <dsp:nvSpPr>
        <dsp:cNvPr id="0" name=""/>
        <dsp:cNvSpPr/>
      </dsp:nvSpPr>
      <dsp:spPr>
        <a:xfrm>
          <a:off x="4973160" y="542303"/>
          <a:ext cx="2221877" cy="1401797"/>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73160" y="0"/>
          <a:ext cx="2221877" cy="64698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Katastrofe</a:t>
          </a:r>
          <a:endParaRPr lang="sr-Latn-RS" sz="2000" kern="1200" noProof="0" dirty="0">
            <a:effectLst>
              <a:outerShdw blurRad="38100" dist="38100" dir="2700000" algn="tl">
                <a:srgbClr val="000000"/>
              </a:outerShdw>
            </a:effectLst>
          </a:endParaRPr>
        </a:p>
      </dsp:txBody>
      <dsp:txXfrm>
        <a:off x="4973160" y="0"/>
        <a:ext cx="2221877" cy="646985"/>
      </dsp:txXfrm>
    </dsp:sp>
    <dsp:sp modelId="{423910E7-9C61-4C54-A5FD-97A07CA59539}">
      <dsp:nvSpPr>
        <dsp:cNvPr id="0" name=""/>
        <dsp:cNvSpPr/>
      </dsp:nvSpPr>
      <dsp:spPr>
        <a:xfrm>
          <a:off x="1246069" y="2666786"/>
          <a:ext cx="2221877" cy="1401797"/>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6069" y="2124481"/>
          <a:ext cx="2221877" cy="64698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Razočaranja</a:t>
          </a:r>
          <a:endParaRPr lang="sr-Latn-RS" sz="2000" kern="1200" noProof="0" dirty="0">
            <a:effectLst>
              <a:outerShdw blurRad="38100" dist="38100" dir="2700000" algn="tl">
                <a:srgbClr val="000000"/>
              </a:outerShdw>
            </a:effectLst>
          </a:endParaRPr>
        </a:p>
      </dsp:txBody>
      <dsp:txXfrm>
        <a:off x="1246069" y="2124481"/>
        <a:ext cx="2221877" cy="646985"/>
      </dsp:txXfrm>
    </dsp:sp>
    <dsp:sp modelId="{AB00A01E-B34E-4F44-A7C6-7FAF9E71EE3A}">
      <dsp:nvSpPr>
        <dsp:cNvPr id="0" name=""/>
        <dsp:cNvSpPr/>
      </dsp:nvSpPr>
      <dsp:spPr>
        <a:xfrm>
          <a:off x="3730796" y="2666786"/>
          <a:ext cx="2221877" cy="1401797"/>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30796" y="2124481"/>
          <a:ext cx="2221877" cy="6469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Gledaj Isusa</a:t>
          </a:r>
          <a:endParaRPr lang="sr-Latn-RS" sz="2000" kern="1200" noProof="0" dirty="0">
            <a:effectLst>
              <a:outerShdw blurRad="38100" dist="38100" dir="2700000" algn="tl">
                <a:srgbClr val="000000"/>
              </a:outerShdw>
            </a:effectLst>
          </a:endParaRPr>
        </a:p>
      </dsp:txBody>
      <dsp:txXfrm>
        <a:off x="3730796" y="2124481"/>
        <a:ext cx="2221877" cy="646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765227" y="38354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bg2">
                  <a:lumMod val="50000"/>
                </a:schemeClr>
              </a:solidFill>
            </a:rPr>
            <a:t>Nije krivio Boga niti ga </a:t>
          </a:r>
          <a:r>
            <a:rPr lang="sr-Latn-RS" sz="2200" b="1" kern="1200" noProof="0">
              <a:solidFill>
                <a:schemeClr val="bg2">
                  <a:lumMod val="50000"/>
                </a:schemeClr>
              </a:solidFill>
            </a:rPr>
            <a:t>je odbacio.</a:t>
          </a:r>
          <a:endParaRPr lang="sr-Latn-RS" sz="2200" kern="1200" noProof="0" dirty="0">
            <a:solidFill>
              <a:schemeClr val="bg2">
                <a:lumMod val="50000"/>
              </a:schemeClr>
            </a:solidFill>
          </a:endParaRPr>
        </a:p>
      </dsp:txBody>
      <dsp:txXfrm>
        <a:off x="2798472" y="416790"/>
        <a:ext cx="3353518" cy="614536"/>
      </dsp:txXfrm>
    </dsp:sp>
    <dsp:sp modelId="{EFC1C032-BB6B-4327-8FB3-AC78A76506B7}">
      <dsp:nvSpPr>
        <dsp:cNvPr id="0" name=""/>
        <dsp:cNvSpPr/>
      </dsp:nvSpPr>
      <dsp:spPr>
        <a:xfrm>
          <a:off x="2765227"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accent1">
                  <a:lumMod val="50000"/>
                </a:schemeClr>
              </a:solidFill>
            </a:rPr>
            <a:t>Privio se uz Njega </a:t>
          </a:r>
          <a:r>
            <a:rPr lang="sr-Latn-RS" sz="2200" b="1" kern="1200" noProof="0">
              <a:solidFill>
                <a:schemeClr val="accent1">
                  <a:lumMod val="50000"/>
                </a:schemeClr>
              </a:solidFill>
            </a:rPr>
            <a:t>svom snagom.</a:t>
          </a:r>
          <a:endParaRPr lang="sr-Latn-RS" sz="2200" kern="1200" noProof="0" dirty="0">
            <a:solidFill>
              <a:schemeClr val="accent1">
                <a:lumMod val="50000"/>
              </a:schemeClr>
            </a:solidFill>
          </a:endParaRPr>
        </a:p>
      </dsp:txBody>
      <dsp:txXfrm>
        <a:off x="2798472" y="1182945"/>
        <a:ext cx="3353518" cy="614536"/>
      </dsp:txXfrm>
    </dsp:sp>
    <dsp:sp modelId="{DB2C26DC-721C-414F-A725-5108771EFECA}">
      <dsp:nvSpPr>
        <dsp:cNvPr id="0" name=""/>
        <dsp:cNvSpPr/>
      </dsp:nvSpPr>
      <dsp:spPr>
        <a:xfrm>
          <a:off x="2765227"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accent4">
                  <a:lumMod val="50000"/>
                </a:schemeClr>
              </a:solidFill>
            </a:rPr>
            <a:t>Verovao je čak i u </a:t>
          </a:r>
          <a:r>
            <a:rPr lang="sr-Latn-RS" sz="2200" b="1" kern="1200" noProof="0">
              <a:solidFill>
                <a:schemeClr val="accent4">
                  <a:lumMod val="50000"/>
                </a:schemeClr>
              </a:solidFill>
            </a:rPr>
            <a:t>najmračnijim trenucima.</a:t>
          </a:r>
          <a:endParaRPr lang="sr-Latn-RS" sz="2200" kern="1200" noProof="0" dirty="0">
            <a:solidFill>
              <a:schemeClr val="accent4">
                <a:lumMod val="50000"/>
              </a:schemeClr>
            </a:solidFill>
          </a:endParaRPr>
        </a:p>
      </dsp:txBody>
      <dsp:txXfrm>
        <a:off x="2798472" y="1949100"/>
        <a:ext cx="3353518" cy="614536"/>
      </dsp:txXfrm>
    </dsp:sp>
    <dsp:sp modelId="{AA62A8A3-BC74-4365-A875-94B5527A3CAC}">
      <dsp:nvSpPr>
        <dsp:cNvPr id="0" name=""/>
        <dsp:cNvSpPr/>
      </dsp:nvSpPr>
      <dsp:spPr>
        <a:xfrm>
          <a:off x="2765227"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accent5">
                  <a:lumMod val="50000"/>
                </a:schemeClr>
              </a:solidFill>
            </a:rPr>
            <a:t>Fokusirao se na slavnu budućnost (Jov </a:t>
          </a:r>
          <a:r>
            <a:rPr lang="sr-Latn-RS" sz="2200" b="1" kern="1200" noProof="0">
              <a:solidFill>
                <a:schemeClr val="accent5">
                  <a:lumMod val="50000"/>
                </a:schemeClr>
              </a:solidFill>
            </a:rPr>
            <a:t>19,25-27)</a:t>
          </a:r>
          <a:endParaRPr lang="sr-Latn-RS" sz="2200" kern="1200" noProof="0" dirty="0">
            <a:solidFill>
              <a:schemeClr val="accent5">
                <a:lumMod val="50000"/>
              </a:schemeClr>
            </a:solidFill>
          </a:endParaRPr>
        </a:p>
      </dsp:txBody>
      <dsp:txXfrm>
        <a:off x="2798472"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Ne smemo dopustiti da se sumnja ukoreni u </a:t>
          </a:r>
          <a:r>
            <a:rPr lang="sr-Latn-RS" sz="2000" b="1" kern="1200" noProof="0">
              <a:effectLst>
                <a:outerShdw blurRad="38100" dist="38100" dir="2700000" algn="tl">
                  <a:srgbClr val="000000"/>
                </a:outerShdw>
              </a:effectLst>
            </a:rPr>
            <a:t>našem umu.</a:t>
          </a:r>
          <a:endParaRPr lang="sr-Latn-RS" sz="2000" kern="1200" noProof="0" dirty="0">
            <a:effectLst>
              <a:outerShdw blurRad="38100" dist="38100" dir="2700000" algn="tl">
                <a:srgbClr val="000000"/>
              </a:outerShdw>
            </a:effectLst>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Isus hoda uz nas čak i u </a:t>
          </a:r>
          <a:r>
            <a:rPr lang="sr-Latn-RS" sz="2000" b="1" kern="1200" noProof="0">
              <a:effectLst>
                <a:outerShdw blurRad="38100" dist="38100" dir="2700000" algn="tl">
                  <a:srgbClr val="000000"/>
                </a:outerShdw>
              </a:effectLst>
            </a:rPr>
            <a:t>našim razočaranjima.</a:t>
          </a:r>
          <a:endParaRPr lang="sr-Latn-RS" sz="2000" kern="1200" noProof="0" dirty="0">
            <a:effectLst>
              <a:outerShdw blurRad="38100" dist="38100" dir="2700000" algn="tl">
                <a:srgbClr val="000000"/>
              </a:outerShdw>
            </a:effectLst>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On će razjasniti naše nedoumice, ako mu </a:t>
          </a:r>
          <a:r>
            <a:rPr lang="sr-Latn-RS" sz="2000" b="1" kern="1200" noProof="0">
              <a:effectLst>
                <a:outerShdw blurRad="38100" dist="38100" dir="2700000" algn="tl">
                  <a:srgbClr val="000000"/>
                </a:outerShdw>
              </a:effectLst>
            </a:rPr>
            <a:t>to dopustimo.</a:t>
          </a:r>
          <a:endParaRPr lang="sr-Latn-RS" sz="2000" kern="1200" noProof="0" dirty="0">
            <a:effectLst>
              <a:outerShdw blurRad="38100" dist="38100" dir="2700000" algn="tl">
                <a:srgbClr val="000000"/>
              </a:outerShdw>
            </a:effectLst>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Isus bolje od nas zna kakva je </a:t>
          </a:r>
          <a:r>
            <a:rPr lang="sr-Latn-RS" sz="2000" b="1" kern="1200" noProof="0">
              <a:effectLst>
                <a:outerShdw blurRad="38100" dist="38100" dir="2700000" algn="tl">
                  <a:srgbClr val="000000"/>
                </a:outerShdw>
              </a:effectLst>
            </a:rPr>
            <a:t>naša stvarnost.</a:t>
          </a:r>
          <a:endParaRPr lang="sr-Latn-RS" sz="2000" kern="1200" noProof="0" dirty="0">
            <a:effectLst>
              <a:outerShdw blurRad="38100" dist="38100" dir="2700000" algn="tl">
                <a:srgbClr val="000000"/>
              </a:outerShdw>
            </a:effectLst>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22/05/2026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BAEF6-E745-CC32-C0B6-79474846D64E}"/>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A2E9018-06DC-42E1-10BF-34BB89ADBD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12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7EFD4-C381-C66C-2897-F7FDA42580B7}"/>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B5373F54-BA32-F83F-8059-4461B34D803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312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1A05F-E6ED-2FED-B09F-A1DFF079A810}"/>
            </a:ext>
          </a:extLst>
        </p:cNvPr>
        <p:cNvGrpSpPr/>
        <p:nvPr/>
      </p:nvGrpSpPr>
      <p:grpSpPr>
        <a:xfrm>
          <a:off x="0" y="0"/>
          <a:ext cx="0" cy="0"/>
          <a:chOff x="0" y="0"/>
          <a:chExt cx="0" cy="0"/>
        </a:xfrm>
      </p:grpSpPr>
      <p:sp>
        <p:nvSpPr>
          <p:cNvPr id="33794" name="Rectangle 7">
            <a:extLst>
              <a:ext uri="{FF2B5EF4-FFF2-40B4-BE49-F238E27FC236}">
                <a16:creationId xmlns:a16="http://schemas.microsoft.com/office/drawing/2014/main" id="{B13D42F1-74F0-9D34-DE9B-3EC7C63F8D2E}"/>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a:extLst>
              <a:ext uri="{FF2B5EF4-FFF2-40B4-BE49-F238E27FC236}">
                <a16:creationId xmlns:a16="http://schemas.microsoft.com/office/drawing/2014/main" id="{D36381D5-25F3-5981-6E78-39E160026436}"/>
              </a:ext>
            </a:extLst>
          </p:cNvPr>
          <p:cNvSpPr>
            <a:spLocks noGrp="1" noRot="1" noChangeAspect="1" noChangeArrowheads="1" noTextEdit="1"/>
          </p:cNvSpPr>
          <p:nvPr>
            <p:ph type="sldImg"/>
          </p:nvPr>
        </p:nvSpPr>
        <p:spPr>
          <a:ln/>
        </p:spPr>
        <p:txBody>
          <a:bodyPr/>
          <a:lstStyle/>
          <a:p>
            <a:endParaRPr lang="en-US"/>
          </a:p>
        </p:txBody>
      </p:sp>
      <p:sp>
        <p:nvSpPr>
          <p:cNvPr id="32772" name="Rectangle 3">
            <a:extLst>
              <a:ext uri="{FF2B5EF4-FFF2-40B4-BE49-F238E27FC236}">
                <a16:creationId xmlns:a16="http://schemas.microsoft.com/office/drawing/2014/main" id="{32D13E35-AD0B-DDB2-EF46-7FF570E89E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3512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96DF-36A2-D24B-0EAD-F994CAD82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0782B-A1EC-47D0-2B35-4DA45BDF1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4DB1B-A818-BB06-1488-A03E617716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F0F0D3-14B4-C567-65D6-EC1EAE4F1F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0F7FA-8030-4EC2-BE41-E9347173BA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721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9C553-4E0B-6299-678E-4BAFFD8CC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DF492-28C9-C17E-1F0D-3C8ED398803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12D85C-AE5F-1F19-1A79-14A8708515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45665B-2C7D-4CD1-A2BB-D8783E4BDE16}"/>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97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8</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hr" dirty="0"/>
              <a:t>Isus je umro i uskrsnuo</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9</a:t>
            </a:fld>
            <a:endParaRPr lang="es-ES"/>
          </a:p>
        </p:txBody>
      </p:sp>
    </p:spTree>
    <p:extLst>
      <p:ext uri="{BB962C8B-B14F-4D97-AF65-F5344CB8AC3E}">
        <p14:creationId xmlns:p14="http://schemas.microsoft.com/office/powerpoint/2010/main" val="154764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BC709FA0-B3B4-407C-9734-586C3A8CF5B6}" type="slidenum">
              <a:rPr lang="es-ES" smtClean="0"/>
              <a:t>11</a:t>
            </a:fld>
            <a:endParaRPr lang="es-ES"/>
          </a:p>
        </p:txBody>
      </p:sp>
    </p:spTree>
    <p:extLst>
      <p:ext uri="{BB962C8B-B14F-4D97-AF65-F5344CB8AC3E}">
        <p14:creationId xmlns:p14="http://schemas.microsoft.com/office/powerpoint/2010/main" val="3794960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9876-4484-60FA-18AB-F80C5C059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A71AD-2615-6850-ADED-5A75BB77E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537C9-845B-4CC3-936F-6715C55420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2AC57E-E8A2-5544-67D3-7EC4E1AE53E1}"/>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745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307C5-74F4-15D2-29C1-42DCFBC8ED45}"/>
            </a:ext>
          </a:extLst>
        </p:cNvPr>
        <p:cNvGrpSpPr/>
        <p:nvPr/>
      </p:nvGrpSpPr>
      <p:grpSpPr>
        <a:xfrm>
          <a:off x="0" y="0"/>
          <a:ext cx="0" cy="0"/>
          <a:chOff x="0" y="0"/>
          <a:chExt cx="0" cy="0"/>
        </a:xfrm>
      </p:grpSpPr>
    </p:spTree>
    <p:extLst>
      <p:ext uri="{BB962C8B-B14F-4D97-AF65-F5344CB8AC3E}">
        <p14:creationId xmlns:p14="http://schemas.microsoft.com/office/powerpoint/2010/main" val="37620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F29C-919C-592B-D3A9-51F7D164CF9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0B7A85C7-50B5-D3DC-F3F6-A15ACFFCF6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803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95732742"/>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91337430"/>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29356406"/>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47863222"/>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04456849"/>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76105276"/>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63836115"/>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94680265"/>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88819862"/>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38705444"/>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28220670"/>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93675460"/>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12080306"/>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26857314"/>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65423932"/>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12644661"/>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92910074"/>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42585434"/>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18626808"/>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35394839"/>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51829654"/>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73639659"/>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41806322"/>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03411124"/>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217564"/>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0171865"/>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56957277"/>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88587999"/>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65810824"/>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21249621"/>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51031877"/>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59421717"/>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50825761"/>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25525472"/>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66914476"/>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96972054"/>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07634551"/>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22422410"/>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30445322"/>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44947459"/>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34725647"/>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98173150"/>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3023203"/>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22450804"/>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60903960"/>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53246971"/>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02132208"/>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29768429"/>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49641255"/>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7774458"/>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80555788"/>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86932931"/>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22/05/2026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802757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8618859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130391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62827186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30.jpeg"/><Relationship Id="rId5" Type="http://schemas.openxmlformats.org/officeDocument/2006/relationships/diagramLayout" Target="../diagrams/layout2.xml"/><Relationship Id="rId10" Type="http://schemas.openxmlformats.org/officeDocument/2006/relationships/image" Target="../media/image29.jpeg"/><Relationship Id="rId4" Type="http://schemas.openxmlformats.org/officeDocument/2006/relationships/diagramData" Target="../diagrams/data2.xml"/><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diagramColors" Target="../diagrams/colors3.xml"/><Relationship Id="rId12"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4.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3.png"/><Relationship Id="rId1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8F498-7797-2B11-04A6-546B50325007}"/>
            </a:ext>
          </a:extLst>
        </p:cNvPr>
        <p:cNvGrpSpPr/>
        <p:nvPr/>
      </p:nvGrpSpPr>
      <p:grpSpPr>
        <a:xfrm>
          <a:off x="0" y="0"/>
          <a:ext cx="0" cy="0"/>
          <a:chOff x="0" y="0"/>
          <a:chExt cx="0" cy="0"/>
        </a:xfrm>
      </p:grpSpPr>
      <p:sp>
        <p:nvSpPr>
          <p:cNvPr id="3074" name="Text Box 4">
            <a:extLst>
              <a:ext uri="{FF2B5EF4-FFF2-40B4-BE49-F238E27FC236}">
                <a16:creationId xmlns:a16="http://schemas.microsoft.com/office/drawing/2014/main" id="{35C4B9AA-7D3A-E34D-931F-76B32A99300D}"/>
              </a:ext>
            </a:extLst>
          </p:cNvPr>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SUBOTNE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RASTENJE U ODNOSU SA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a:extLst>
              <a:ext uri="{FF2B5EF4-FFF2-40B4-BE49-F238E27FC236}">
                <a16:creationId xmlns:a16="http://schemas.microsoft.com/office/drawing/2014/main" id="{904C1301-BBEF-AB2C-67F7-B32409812D36}"/>
              </a:ext>
            </a:extLst>
          </p:cNvPr>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a:extLst>
              <a:ext uri="{FF2B5EF4-FFF2-40B4-BE49-F238E27FC236}">
                <a16:creationId xmlns:a16="http://schemas.microsoft.com/office/drawing/2014/main" id="{859882A5-99FC-9E8B-8502-70CA4F943B99}"/>
              </a:ext>
            </a:extLst>
          </p:cNvPr>
          <p:cNvSpPr txBox="1">
            <a:spLocks noChangeArrowheads="1"/>
          </p:cNvSpPr>
          <p:nvPr/>
        </p:nvSpPr>
        <p:spPr bwMode="auto">
          <a:xfrm>
            <a:off x="731520" y="6366933"/>
            <a:ext cx="10637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a:t>
            </a:r>
            <a:r>
              <a:rPr kumimoji="0" lang="hr-HR"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pouke                      </a:t>
            </a:r>
            <a:r>
              <a:rPr lang="sr-Latn-RS" sz="2000" b="1">
                <a:solidFill>
                  <a:srgbClr val="DDDDDD"/>
                </a:solidFill>
                <a:effectLst>
                  <a:outerShdw blurRad="38100" dist="38100" dir="2700000" algn="tl">
                    <a:srgbClr val="000000">
                      <a:alpha val="43137"/>
                    </a:srgbClr>
                  </a:outerShdw>
                </a:effectLst>
              </a:rPr>
              <a:t>1</a:t>
            </a:r>
            <a:r>
              <a:rPr lang="sr-Latn-RS" sz="2000" b="1" dirty="0">
                <a:solidFill>
                  <a:srgbClr val="DDDDDD"/>
                </a:solidFill>
                <a:effectLst>
                  <a:outerShdw blurRad="38100" dist="38100" dir="2700000" algn="tl">
                    <a:srgbClr val="000000">
                      <a:alpha val="43137"/>
                    </a:srgbClr>
                  </a:outerShdw>
                </a:effectLst>
              </a:rPr>
              <a:t>3</a:t>
            </a:r>
            <a:r>
              <a:rPr kumimoji="0" lang="sr-Latn-RS"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jun</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a:extLst>
              <a:ext uri="{FF2B5EF4-FFF2-40B4-BE49-F238E27FC236}">
                <a16:creationId xmlns:a16="http://schemas.microsoft.com/office/drawing/2014/main" id="{2AEF997D-FFF2-20D9-AAA7-53FE7716D732}"/>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a:extLst>
              <a:ext uri="{FF2B5EF4-FFF2-40B4-BE49-F238E27FC236}">
                <a16:creationId xmlns:a16="http://schemas.microsoft.com/office/drawing/2014/main" id="{CEF5D79D-DD08-BF6D-CDFB-B57E4719294E}"/>
              </a:ext>
            </a:extLst>
          </p:cNvPr>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6" name="Picture 5">
            <a:extLst>
              <a:ext uri="{FF2B5EF4-FFF2-40B4-BE49-F238E27FC236}">
                <a16:creationId xmlns:a16="http://schemas.microsoft.com/office/drawing/2014/main" id="{E507A71E-66A6-0444-0D4F-5132FCBC8747}"/>
              </a:ext>
            </a:extLst>
          </p:cNvPr>
          <p:cNvPicPr>
            <a:picLocks noChangeAspect="1"/>
          </p:cNvPicPr>
          <p:nvPr/>
        </p:nvPicPr>
        <p:blipFill>
          <a:blip r:embed="rId3"/>
          <a:stretch>
            <a:fillRect/>
          </a:stretch>
        </p:blipFill>
        <p:spPr>
          <a:xfrm>
            <a:off x="-1" y="894523"/>
            <a:ext cx="12314583" cy="5377068"/>
          </a:xfrm>
          <a:prstGeom prst="rect">
            <a:avLst/>
          </a:prstGeom>
        </p:spPr>
      </p:pic>
    </p:spTree>
    <p:extLst>
      <p:ext uri="{BB962C8B-B14F-4D97-AF65-F5344CB8AC3E}">
        <p14:creationId xmlns:p14="http://schemas.microsoft.com/office/powerpoint/2010/main" val="1319525456"/>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sr-Latn-RS" sz="4800" b="1" spc="600" noProof="0" dirty="0">
                <a:ln w="6600">
                  <a:solidFill>
                    <a:schemeClr val="accent2"/>
                  </a:solidFill>
                  <a:prstDash val="solid"/>
                </a:ln>
                <a:solidFill>
                  <a:srgbClr val="FFFFFF"/>
                </a:solidFill>
                <a:effectLst>
                  <a:outerShdw dist="38100" dir="2700000" algn="tl" rotWithShape="0">
                    <a:schemeClr val="accent2"/>
                  </a:outerShdw>
                </a:effectLst>
              </a:rPr>
              <a:t>GLEDAJ ISUSA</a:t>
            </a: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76872"/>
            <a:ext cx="10591799" cy="707886"/>
          </a:xfrm>
          <a:prstGeom prst="rect">
            <a:avLst/>
          </a:prstGeom>
          <a:noFill/>
        </p:spPr>
        <p:txBody>
          <a:bodyPr wrap="square">
            <a:spAutoFit/>
          </a:bodyPr>
          <a:lstStyle/>
          <a:p>
            <a:pPr algn="ctr"/>
            <a:r>
              <a:rPr lang="sr-Latn-RS" sz="2000" b="1" noProof="0"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„Smatram da se naše sadašnje patnje ne mogu uporediti sa slavom koja će se u nama otkriti.“ </a:t>
            </a:r>
            <a:r>
              <a:rPr lang="sr-Latn-RS" sz="1600" b="1" noProof="0"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(Rimljanima 8,18)</a:t>
            </a:r>
            <a:endParaRPr lang="sr-Latn-RS" sz="2000" b="1" noProof="0"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220124" y="1447255"/>
            <a:ext cx="3755110" cy="1107996"/>
          </a:xfrm>
          <a:prstGeom prst="rect">
            <a:avLst/>
          </a:prstGeom>
          <a:noFill/>
        </p:spPr>
        <p:txBody>
          <a:bodyPr wrap="square" rtlCol="0">
            <a:spAutoFit/>
          </a:bodyPr>
          <a:lstStyle/>
          <a:p>
            <a:pPr>
              <a:spcBef>
                <a:spcPts val="600"/>
              </a:spcBef>
            </a:pPr>
            <a:r>
              <a:rPr lang="sr-Latn-RS" sz="2200" b="1" noProof="0" dirty="0"/>
              <a:t>Kad je Elen Vajt bila u potpunom očaju, imala je viziju u kojoj je videla Isusa.</a:t>
            </a: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220124" y="5800451"/>
            <a:ext cx="375511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Taj san joj je dao nadu i veru, te sigurnost da se može pouzdati u Boga.</a:t>
            </a:r>
          </a:p>
        </p:txBody>
      </p:sp>
      <p:sp>
        <p:nvSpPr>
          <p:cNvPr id="8" name="CuadroTexto 7">
            <a:extLst>
              <a:ext uri="{FF2B5EF4-FFF2-40B4-BE49-F238E27FC236}">
                <a16:creationId xmlns:a16="http://schemas.microsoft.com/office/drawing/2014/main" id="{E8512112-DE5A-B94A-DCBC-028A2D546707}"/>
              </a:ext>
            </a:extLst>
          </p:cNvPr>
          <p:cNvSpPr txBox="1"/>
          <p:nvPr/>
        </p:nvSpPr>
        <p:spPr>
          <a:xfrm>
            <a:off x="220124" y="4554570"/>
            <a:ext cx="375511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Videla je slavne prizore i činilo joj se da je postigla sigurnost i </a:t>
            </a:r>
            <a:r>
              <a:rPr kumimoji="0" lang="sr-Latn-RS" sz="2200" b="1" i="0" u="none" strike="noStrike" kern="1200" cap="none" spc="0" normalizeH="0" baseline="0" noProof="0">
                <a:ln>
                  <a:noFill/>
                </a:ln>
                <a:solidFill>
                  <a:prstClr val="black"/>
                </a:solidFill>
                <a:effectLst/>
                <a:uLnTx/>
                <a:uFillTx/>
                <a:latin typeface="Aptos" panose="02110004020202020204"/>
                <a:ea typeface="+mn-ea"/>
                <a:cs typeface="+mn-cs"/>
              </a:rPr>
              <a:t>mir Neba</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95081AAA-5FC2-1490-440D-C73E94D3697C}"/>
              </a:ext>
            </a:extLst>
          </p:cNvPr>
          <p:cNvSpPr txBox="1"/>
          <p:nvPr/>
        </p:nvSpPr>
        <p:spPr>
          <a:xfrm>
            <a:off x="220124" y="2693136"/>
            <a:ext cx="3755110"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Shvatila je da On razume sve </a:t>
            </a:r>
            <a:r>
              <a:rPr kumimoji="0" lang="sr-Latn-RS" sz="2200" b="1" i="0" u="none" strike="noStrike" kern="1200" cap="none" spc="0" normalizeH="0" baseline="0" noProof="0">
                <a:ln>
                  <a:noFill/>
                </a:ln>
                <a:solidFill>
                  <a:prstClr val="black"/>
                </a:solidFill>
                <a:effectLst/>
                <a:uLnTx/>
                <a:uFillTx/>
                <a:latin typeface="Aptos" panose="02110004020202020204"/>
                <a:ea typeface="+mn-ea"/>
                <a:cs typeface="+mn-cs"/>
              </a:rPr>
              <a:t>kroz šta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prolazi. U jednom trenutku, stavivši ruku na njenu glavu, Isus joj reče: "Ne boj se."</a:t>
            </a: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269907" y="201681"/>
            <a:ext cx="3669633" cy="1692771"/>
          </a:xfrm>
          <a:custGeom>
            <a:avLst/>
            <a:gdLst>
              <a:gd name="csX0" fmla="*/ 0 w 3669633"/>
              <a:gd name="csY0" fmla="*/ 0 h 1692771"/>
              <a:gd name="csX1" fmla="*/ 597626 w 3669633"/>
              <a:gd name="csY1" fmla="*/ 0 h 1692771"/>
              <a:gd name="csX2" fmla="*/ 1195252 w 3669633"/>
              <a:gd name="csY2" fmla="*/ 0 h 1692771"/>
              <a:gd name="csX3" fmla="*/ 1682789 w 3669633"/>
              <a:gd name="csY3" fmla="*/ 0 h 1692771"/>
              <a:gd name="csX4" fmla="*/ 2243718 w 3669633"/>
              <a:gd name="csY4" fmla="*/ 0 h 1692771"/>
              <a:gd name="csX5" fmla="*/ 2841344 w 3669633"/>
              <a:gd name="csY5" fmla="*/ 0 h 1692771"/>
              <a:gd name="csX6" fmla="*/ 3669633 w 3669633"/>
              <a:gd name="csY6" fmla="*/ 0 h 1692771"/>
              <a:gd name="csX7" fmla="*/ 3669633 w 3669633"/>
              <a:gd name="csY7" fmla="*/ 564257 h 1692771"/>
              <a:gd name="csX8" fmla="*/ 3669633 w 3669633"/>
              <a:gd name="csY8" fmla="*/ 1111586 h 1692771"/>
              <a:gd name="csX9" fmla="*/ 3669633 w 3669633"/>
              <a:gd name="csY9" fmla="*/ 1692771 h 1692771"/>
              <a:gd name="csX10" fmla="*/ 3108703 w 3669633"/>
              <a:gd name="csY10" fmla="*/ 1692771 h 1692771"/>
              <a:gd name="csX11" fmla="*/ 2584470 w 3669633"/>
              <a:gd name="csY11" fmla="*/ 1692771 h 1692771"/>
              <a:gd name="csX12" fmla="*/ 2096933 w 3669633"/>
              <a:gd name="csY12" fmla="*/ 1692771 h 1692771"/>
              <a:gd name="csX13" fmla="*/ 1499307 w 3669633"/>
              <a:gd name="csY13" fmla="*/ 1692771 h 1692771"/>
              <a:gd name="csX14" fmla="*/ 938378 w 3669633"/>
              <a:gd name="csY14" fmla="*/ 1692771 h 1692771"/>
              <a:gd name="csX15" fmla="*/ 450841 w 3669633"/>
              <a:gd name="csY15" fmla="*/ 1692771 h 1692771"/>
              <a:gd name="csX16" fmla="*/ 0 w 3669633"/>
              <a:gd name="csY16" fmla="*/ 1692771 h 1692771"/>
              <a:gd name="csX17" fmla="*/ 0 w 3669633"/>
              <a:gd name="csY17" fmla="*/ 1179297 h 1692771"/>
              <a:gd name="csX18" fmla="*/ 0 w 3669633"/>
              <a:gd name="csY18" fmla="*/ 581185 h 1692771"/>
              <a:gd name="csX19" fmla="*/ 0 w 3669633"/>
              <a:gd name="csY19" fmla="*/ 0 h 16927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3669633" h="1692771"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670862" y="251161"/>
                  <a:pt x="3609096" y="427541"/>
                  <a:pt x="3669633" y="564257"/>
                </a:cubicBezTo>
                <a:cubicBezTo>
                  <a:pt x="3730170" y="700973"/>
                  <a:pt x="3627693" y="859905"/>
                  <a:pt x="3669633" y="1111586"/>
                </a:cubicBezTo>
                <a:cubicBezTo>
                  <a:pt x="3711573" y="1363267"/>
                  <a:pt x="3639451" y="1533346"/>
                  <a:pt x="3669633" y="1692771"/>
                </a:cubicBezTo>
                <a:cubicBezTo>
                  <a:pt x="3502748" y="1750941"/>
                  <a:pt x="3302425" y="1655405"/>
                  <a:pt x="3108703" y="1692771"/>
                </a:cubicBezTo>
                <a:cubicBezTo>
                  <a:pt x="2914981" y="1730137"/>
                  <a:pt x="2695409" y="1648817"/>
                  <a:pt x="2584470" y="1692771"/>
                </a:cubicBezTo>
                <a:cubicBezTo>
                  <a:pt x="2473531" y="1736725"/>
                  <a:pt x="2198333" y="1656434"/>
                  <a:pt x="2096933" y="1692771"/>
                </a:cubicBezTo>
                <a:cubicBezTo>
                  <a:pt x="1995533" y="1729108"/>
                  <a:pt x="1721965" y="1629599"/>
                  <a:pt x="1499307" y="1692771"/>
                </a:cubicBezTo>
                <a:cubicBezTo>
                  <a:pt x="1276649" y="1755943"/>
                  <a:pt x="1103911" y="1666539"/>
                  <a:pt x="938378" y="1692771"/>
                </a:cubicBezTo>
                <a:cubicBezTo>
                  <a:pt x="772845" y="1719003"/>
                  <a:pt x="690961" y="1660012"/>
                  <a:pt x="450841" y="1692771"/>
                </a:cubicBezTo>
                <a:cubicBezTo>
                  <a:pt x="210721" y="1725530"/>
                  <a:pt x="196234" y="1657397"/>
                  <a:pt x="0" y="1692771"/>
                </a:cubicBezTo>
                <a:cubicBezTo>
                  <a:pt x="-7152" y="1572304"/>
                  <a:pt x="59111" y="1345532"/>
                  <a:pt x="0" y="1179297"/>
                </a:cubicBezTo>
                <a:cubicBezTo>
                  <a:pt x="-59111" y="1013062"/>
                  <a:pt x="62105" y="782870"/>
                  <a:pt x="0" y="581185"/>
                </a:cubicBezTo>
                <a:cubicBezTo>
                  <a:pt x="-62105" y="379500"/>
                  <a:pt x="1419" y="127386"/>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sr-Latn-RS" sz="2200" b="1" dirty="0">
                <a:solidFill>
                  <a:schemeClr val="accent3">
                    <a:lumMod val="75000"/>
                  </a:schemeClr>
                </a:solidFill>
                <a:latin typeface="Comic Sans MS" panose="030F0702030302020204" pitchFamily="66" charset="0"/>
              </a:rPr>
              <a:t>„A znamo da Bog sve pomaže na dobro onima koji </a:t>
            </a:r>
            <a:r>
              <a:rPr lang="en-US" sz="2200" b="1" dirty="0">
                <a:solidFill>
                  <a:schemeClr val="accent3">
                    <a:lumMod val="75000"/>
                  </a:schemeClr>
                </a:solidFill>
                <a:latin typeface="Comic Sans MS" panose="030F0702030302020204" pitchFamily="66" charset="0"/>
              </a:rPr>
              <a:t>G</a:t>
            </a:r>
            <a:r>
              <a:rPr lang="sr-Latn-RS" sz="2200" b="1" dirty="0">
                <a:solidFill>
                  <a:schemeClr val="accent3">
                    <a:lumMod val="75000"/>
                  </a:schemeClr>
                </a:solidFill>
                <a:latin typeface="Comic Sans MS" panose="030F0702030302020204" pitchFamily="66" charset="0"/>
              </a:rPr>
              <a:t>a ljube, koji su po </a:t>
            </a:r>
            <a:r>
              <a:rPr lang="en-US" sz="2200" b="1" dirty="0">
                <a:solidFill>
                  <a:schemeClr val="accent3">
                    <a:lumMod val="75000"/>
                  </a:schemeClr>
                </a:solidFill>
                <a:latin typeface="Comic Sans MS" panose="030F0702030302020204" pitchFamily="66" charset="0"/>
              </a:rPr>
              <a:t>N</a:t>
            </a:r>
            <a:r>
              <a:rPr lang="sr-Latn-RS" sz="2200" b="1" dirty="0" err="1">
                <a:solidFill>
                  <a:schemeClr val="accent3">
                    <a:lumMod val="75000"/>
                  </a:schemeClr>
                </a:solidFill>
                <a:latin typeface="Comic Sans MS" panose="030F0702030302020204" pitchFamily="66" charset="0"/>
              </a:rPr>
              <a:t>jegovoj</a:t>
            </a:r>
            <a:r>
              <a:rPr lang="sr-Latn-RS" sz="2200" b="1" dirty="0">
                <a:solidFill>
                  <a:schemeClr val="accent3">
                    <a:lumMod val="75000"/>
                  </a:schemeClr>
                </a:solidFill>
                <a:latin typeface="Comic Sans MS" panose="030F0702030302020204" pitchFamily="66" charset="0"/>
              </a:rPr>
              <a:t> odluci pozvani.“ </a:t>
            </a:r>
            <a:r>
              <a:rPr lang="sr-Latn-RS" sz="1600" b="1" noProof="0" dirty="0">
                <a:solidFill>
                  <a:schemeClr val="accent3">
                    <a:lumMod val="75000"/>
                  </a:schemeClr>
                </a:solidFill>
                <a:latin typeface="Comic Sans MS" panose="030F0702030302020204" pitchFamily="66" charset="0"/>
              </a:rPr>
              <a:t>(Rimljanima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257574" y="229476"/>
            <a:ext cx="7664519" cy="1692771"/>
          </a:xfrm>
          <a:custGeom>
            <a:avLst/>
            <a:gdLst>
              <a:gd name="csX0" fmla="*/ 0 w 7664519"/>
              <a:gd name="csY0" fmla="*/ 0 h 1692771"/>
              <a:gd name="csX1" fmla="*/ 666224 w 7664519"/>
              <a:gd name="csY1" fmla="*/ 0 h 1692771"/>
              <a:gd name="csX2" fmla="*/ 1179157 w 7664519"/>
              <a:gd name="csY2" fmla="*/ 0 h 1692771"/>
              <a:gd name="csX3" fmla="*/ 1538800 w 7664519"/>
              <a:gd name="csY3" fmla="*/ 0 h 1692771"/>
              <a:gd name="csX4" fmla="*/ 1898442 w 7664519"/>
              <a:gd name="csY4" fmla="*/ 0 h 1692771"/>
              <a:gd name="csX5" fmla="*/ 2641311 w 7664519"/>
              <a:gd name="csY5" fmla="*/ 0 h 1692771"/>
              <a:gd name="csX6" fmla="*/ 3307535 w 7664519"/>
              <a:gd name="csY6" fmla="*/ 0 h 1692771"/>
              <a:gd name="csX7" fmla="*/ 3820468 w 7664519"/>
              <a:gd name="csY7" fmla="*/ 0 h 1692771"/>
              <a:gd name="csX8" fmla="*/ 4563337 w 7664519"/>
              <a:gd name="csY8" fmla="*/ 0 h 1692771"/>
              <a:gd name="csX9" fmla="*/ 5306205 w 7664519"/>
              <a:gd name="csY9" fmla="*/ 0 h 1692771"/>
              <a:gd name="csX10" fmla="*/ 5819139 w 7664519"/>
              <a:gd name="csY10" fmla="*/ 0 h 1692771"/>
              <a:gd name="csX11" fmla="*/ 6408717 w 7664519"/>
              <a:gd name="csY11" fmla="*/ 0 h 1692771"/>
              <a:gd name="csX12" fmla="*/ 7151586 w 7664519"/>
              <a:gd name="csY12" fmla="*/ 0 h 1692771"/>
              <a:gd name="csX13" fmla="*/ 7664519 w 7664519"/>
              <a:gd name="csY13" fmla="*/ 0 h 1692771"/>
              <a:gd name="csX14" fmla="*/ 7664519 w 7664519"/>
              <a:gd name="csY14" fmla="*/ 598112 h 1692771"/>
              <a:gd name="csX15" fmla="*/ 7664519 w 7664519"/>
              <a:gd name="csY15" fmla="*/ 1111586 h 1692771"/>
              <a:gd name="csX16" fmla="*/ 7664519 w 7664519"/>
              <a:gd name="csY16" fmla="*/ 1692771 h 1692771"/>
              <a:gd name="csX17" fmla="*/ 6998295 w 7664519"/>
              <a:gd name="csY17" fmla="*/ 1692771 h 1692771"/>
              <a:gd name="csX18" fmla="*/ 6562007 w 7664519"/>
              <a:gd name="csY18" fmla="*/ 1692771 h 1692771"/>
              <a:gd name="csX19" fmla="*/ 5972429 w 7664519"/>
              <a:gd name="csY19" fmla="*/ 1692771 h 1692771"/>
              <a:gd name="csX20" fmla="*/ 5459496 w 7664519"/>
              <a:gd name="csY20" fmla="*/ 1692771 h 1692771"/>
              <a:gd name="csX21" fmla="*/ 4869917 w 7664519"/>
              <a:gd name="csY21" fmla="*/ 1692771 h 1692771"/>
              <a:gd name="csX22" fmla="*/ 4127049 w 7664519"/>
              <a:gd name="csY22" fmla="*/ 1692771 h 1692771"/>
              <a:gd name="csX23" fmla="*/ 3690761 w 7664519"/>
              <a:gd name="csY23" fmla="*/ 1692771 h 1692771"/>
              <a:gd name="csX24" fmla="*/ 2947892 w 7664519"/>
              <a:gd name="csY24" fmla="*/ 1692771 h 1692771"/>
              <a:gd name="csX25" fmla="*/ 2358314 w 7664519"/>
              <a:gd name="csY25" fmla="*/ 1692771 h 1692771"/>
              <a:gd name="csX26" fmla="*/ 1998671 w 7664519"/>
              <a:gd name="csY26" fmla="*/ 1692771 h 1692771"/>
              <a:gd name="csX27" fmla="*/ 1255802 w 7664519"/>
              <a:gd name="csY27" fmla="*/ 1692771 h 1692771"/>
              <a:gd name="csX28" fmla="*/ 589578 w 7664519"/>
              <a:gd name="csY28" fmla="*/ 1692771 h 1692771"/>
              <a:gd name="csX29" fmla="*/ 0 w 7664519"/>
              <a:gd name="csY29" fmla="*/ 1692771 h 1692771"/>
              <a:gd name="csX30" fmla="*/ 0 w 7664519"/>
              <a:gd name="csY30" fmla="*/ 1162369 h 1692771"/>
              <a:gd name="csX31" fmla="*/ 0 w 7664519"/>
              <a:gd name="csY31" fmla="*/ 598112 h 1692771"/>
              <a:gd name="csX32" fmla="*/ 0 w 7664519"/>
              <a:gd name="csY32" fmla="*/ 0 h 16927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664519" h="1692771" extrusionOk="0">
                <a:moveTo>
                  <a:pt x="0" y="0"/>
                </a:moveTo>
                <a:cubicBezTo>
                  <a:pt x="248209" y="-40442"/>
                  <a:pt x="334741" y="24539"/>
                  <a:pt x="666224" y="0"/>
                </a:cubicBezTo>
                <a:cubicBezTo>
                  <a:pt x="997707" y="-24539"/>
                  <a:pt x="923951" y="19359"/>
                  <a:pt x="1179157" y="0"/>
                </a:cubicBezTo>
                <a:cubicBezTo>
                  <a:pt x="1434363" y="-19359"/>
                  <a:pt x="1375731" y="3918"/>
                  <a:pt x="1538800" y="0"/>
                </a:cubicBezTo>
                <a:cubicBezTo>
                  <a:pt x="1701869" y="-3918"/>
                  <a:pt x="1787373" y="16503"/>
                  <a:pt x="1898442" y="0"/>
                </a:cubicBezTo>
                <a:cubicBezTo>
                  <a:pt x="2009511" y="-16503"/>
                  <a:pt x="2364767" y="68180"/>
                  <a:pt x="2641311" y="0"/>
                </a:cubicBezTo>
                <a:cubicBezTo>
                  <a:pt x="2917855" y="-68180"/>
                  <a:pt x="3029536" y="54975"/>
                  <a:pt x="3307535" y="0"/>
                </a:cubicBezTo>
                <a:cubicBezTo>
                  <a:pt x="3585534" y="-54975"/>
                  <a:pt x="3707223" y="40482"/>
                  <a:pt x="3820468" y="0"/>
                </a:cubicBezTo>
                <a:cubicBezTo>
                  <a:pt x="3933713" y="-40482"/>
                  <a:pt x="4218798" y="16936"/>
                  <a:pt x="4563337" y="0"/>
                </a:cubicBezTo>
                <a:cubicBezTo>
                  <a:pt x="4907876" y="-16936"/>
                  <a:pt x="5074298" y="14359"/>
                  <a:pt x="5306205" y="0"/>
                </a:cubicBezTo>
                <a:cubicBezTo>
                  <a:pt x="5538112" y="-14359"/>
                  <a:pt x="5692183" y="35450"/>
                  <a:pt x="5819139" y="0"/>
                </a:cubicBezTo>
                <a:cubicBezTo>
                  <a:pt x="5946095" y="-35450"/>
                  <a:pt x="6203822" y="8012"/>
                  <a:pt x="6408717" y="0"/>
                </a:cubicBezTo>
                <a:cubicBezTo>
                  <a:pt x="6613612" y="-8012"/>
                  <a:pt x="6946445" y="37225"/>
                  <a:pt x="7151586" y="0"/>
                </a:cubicBezTo>
                <a:cubicBezTo>
                  <a:pt x="7356727" y="-37225"/>
                  <a:pt x="7544830" y="45970"/>
                  <a:pt x="7664519" y="0"/>
                </a:cubicBezTo>
                <a:cubicBezTo>
                  <a:pt x="7715746" y="190658"/>
                  <a:pt x="7650309" y="329171"/>
                  <a:pt x="7664519" y="598112"/>
                </a:cubicBezTo>
                <a:cubicBezTo>
                  <a:pt x="7678729" y="867053"/>
                  <a:pt x="7603977" y="926471"/>
                  <a:pt x="7664519" y="1111586"/>
                </a:cubicBezTo>
                <a:cubicBezTo>
                  <a:pt x="7725061" y="1296701"/>
                  <a:pt x="7600450" y="1554553"/>
                  <a:pt x="7664519" y="1692771"/>
                </a:cubicBezTo>
                <a:cubicBezTo>
                  <a:pt x="7491610" y="1761315"/>
                  <a:pt x="7267496" y="1633331"/>
                  <a:pt x="6998295" y="1692771"/>
                </a:cubicBezTo>
                <a:cubicBezTo>
                  <a:pt x="6729094" y="1752211"/>
                  <a:pt x="6678022" y="1678399"/>
                  <a:pt x="6562007" y="1692771"/>
                </a:cubicBezTo>
                <a:cubicBezTo>
                  <a:pt x="6445992" y="1707143"/>
                  <a:pt x="6255521" y="1691433"/>
                  <a:pt x="5972429" y="1692771"/>
                </a:cubicBezTo>
                <a:cubicBezTo>
                  <a:pt x="5689337" y="1694109"/>
                  <a:pt x="5710943" y="1654663"/>
                  <a:pt x="5459496" y="1692771"/>
                </a:cubicBezTo>
                <a:cubicBezTo>
                  <a:pt x="5208049" y="1730879"/>
                  <a:pt x="5044869" y="1635360"/>
                  <a:pt x="4869917" y="1692771"/>
                </a:cubicBezTo>
                <a:cubicBezTo>
                  <a:pt x="4694965" y="1750182"/>
                  <a:pt x="4292621" y="1662924"/>
                  <a:pt x="4127049" y="1692771"/>
                </a:cubicBezTo>
                <a:cubicBezTo>
                  <a:pt x="3961477" y="1722618"/>
                  <a:pt x="3878209" y="1666568"/>
                  <a:pt x="3690761" y="1692771"/>
                </a:cubicBezTo>
                <a:cubicBezTo>
                  <a:pt x="3503313" y="1718974"/>
                  <a:pt x="3268354" y="1628212"/>
                  <a:pt x="2947892" y="1692771"/>
                </a:cubicBezTo>
                <a:cubicBezTo>
                  <a:pt x="2627430" y="1757330"/>
                  <a:pt x="2538820" y="1637257"/>
                  <a:pt x="2358314" y="1692771"/>
                </a:cubicBezTo>
                <a:cubicBezTo>
                  <a:pt x="2177808" y="1748285"/>
                  <a:pt x="2163096" y="1659606"/>
                  <a:pt x="1998671" y="1692771"/>
                </a:cubicBezTo>
                <a:cubicBezTo>
                  <a:pt x="1834246" y="1725936"/>
                  <a:pt x="1479873" y="1668413"/>
                  <a:pt x="1255802" y="1692771"/>
                </a:cubicBezTo>
                <a:cubicBezTo>
                  <a:pt x="1031731" y="1717129"/>
                  <a:pt x="805490" y="1685478"/>
                  <a:pt x="589578" y="1692771"/>
                </a:cubicBezTo>
                <a:cubicBezTo>
                  <a:pt x="373666" y="1700064"/>
                  <a:pt x="165090" y="1656877"/>
                  <a:pt x="0" y="1692771"/>
                </a:cubicBezTo>
                <a:cubicBezTo>
                  <a:pt x="-43797" y="1550250"/>
                  <a:pt x="12795" y="1424701"/>
                  <a:pt x="0" y="1162369"/>
                </a:cubicBezTo>
                <a:cubicBezTo>
                  <a:pt x="-12795" y="900037"/>
                  <a:pt x="63407" y="740190"/>
                  <a:pt x="0" y="598112"/>
                </a:cubicBezTo>
                <a:cubicBezTo>
                  <a:pt x="-63407" y="456034"/>
                  <a:pt x="32343" y="155912"/>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sr-Latn-RS" sz="2200" b="1" dirty="0">
                <a:solidFill>
                  <a:schemeClr val="accent1">
                    <a:lumMod val="50000"/>
                  </a:schemeClr>
                </a:solidFill>
                <a:latin typeface="Comic Sans MS" panose="030F0702030302020204" pitchFamily="66" charset="0"/>
              </a:rPr>
              <a:t>„Ne brinite se ni za što, nego u svemu molitvom i </a:t>
            </a:r>
            <a:r>
              <a:rPr lang="sr-Latn-RS" sz="2200" b="1" dirty="0" err="1">
                <a:solidFill>
                  <a:schemeClr val="accent1">
                    <a:lumMod val="50000"/>
                  </a:schemeClr>
                </a:solidFill>
                <a:latin typeface="Comic Sans MS" panose="030F0702030302020204" pitchFamily="66" charset="0"/>
              </a:rPr>
              <a:t>moljenjem</a:t>
            </a:r>
            <a:r>
              <a:rPr lang="sr-Latn-RS" sz="2200" b="1" dirty="0">
                <a:solidFill>
                  <a:schemeClr val="accent1">
                    <a:lumMod val="50000"/>
                  </a:schemeClr>
                </a:solidFill>
                <a:latin typeface="Comic Sans MS" panose="030F0702030302020204" pitchFamily="66" charset="0"/>
              </a:rPr>
              <a:t> sa zahvaljivanjem neka se vaše molbe Bogu očituju.</a:t>
            </a:r>
            <a:r>
              <a:rPr lang="en-US" sz="2200" b="1" dirty="0">
                <a:solidFill>
                  <a:schemeClr val="accent1">
                    <a:lumMod val="50000"/>
                  </a:schemeClr>
                </a:solidFill>
                <a:latin typeface="Comic Sans MS" panose="030F0702030302020204" pitchFamily="66" charset="0"/>
              </a:rPr>
              <a:t> </a:t>
            </a:r>
            <a:r>
              <a:rPr lang="sr-Latn-RS" sz="2200" b="1" dirty="0">
                <a:solidFill>
                  <a:schemeClr val="accent1">
                    <a:lumMod val="50000"/>
                  </a:schemeClr>
                </a:solidFill>
                <a:latin typeface="Comic Sans MS" panose="030F0702030302020204" pitchFamily="66" charset="0"/>
              </a:rPr>
              <a:t>I mir Božiji, koji prevazilazi svaki um, sačuvaće vaša srca i vaše misli u Hristu Isusu.“ </a:t>
            </a:r>
            <a:r>
              <a:rPr lang="sr-Latn-RS" sz="1600" b="1" noProof="0" dirty="0">
                <a:solidFill>
                  <a:schemeClr val="accent1">
                    <a:lumMod val="50000"/>
                  </a:schemeClr>
                </a:solidFill>
                <a:latin typeface="Comic Sans MS" panose="030F0702030302020204" pitchFamily="66" charset="0"/>
              </a:rPr>
              <a:t>(Filipljanima 4,6-7)</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269907" y="2105561"/>
            <a:ext cx="5901491" cy="3385542"/>
          </a:xfrm>
          <a:custGeom>
            <a:avLst/>
            <a:gdLst>
              <a:gd name="csX0" fmla="*/ 0 w 5901491"/>
              <a:gd name="csY0" fmla="*/ 0 h 3385542"/>
              <a:gd name="csX1" fmla="*/ 590149 w 5901491"/>
              <a:gd name="csY1" fmla="*/ 0 h 3385542"/>
              <a:gd name="csX2" fmla="*/ 1121283 w 5901491"/>
              <a:gd name="csY2" fmla="*/ 0 h 3385542"/>
              <a:gd name="csX3" fmla="*/ 1711432 w 5901491"/>
              <a:gd name="csY3" fmla="*/ 0 h 3385542"/>
              <a:gd name="csX4" fmla="*/ 2419611 w 5901491"/>
              <a:gd name="csY4" fmla="*/ 0 h 3385542"/>
              <a:gd name="csX5" fmla="*/ 3068775 w 5901491"/>
              <a:gd name="csY5" fmla="*/ 0 h 3385542"/>
              <a:gd name="csX6" fmla="*/ 3658924 w 5901491"/>
              <a:gd name="csY6" fmla="*/ 0 h 3385542"/>
              <a:gd name="csX7" fmla="*/ 4072029 w 5901491"/>
              <a:gd name="csY7" fmla="*/ 0 h 3385542"/>
              <a:gd name="csX8" fmla="*/ 4544148 w 5901491"/>
              <a:gd name="csY8" fmla="*/ 0 h 3385542"/>
              <a:gd name="csX9" fmla="*/ 5016267 w 5901491"/>
              <a:gd name="csY9" fmla="*/ 0 h 3385542"/>
              <a:gd name="csX10" fmla="*/ 5901491 w 5901491"/>
              <a:gd name="csY10" fmla="*/ 0 h 3385542"/>
              <a:gd name="csX11" fmla="*/ 5901491 w 5901491"/>
              <a:gd name="csY11" fmla="*/ 462691 h 3385542"/>
              <a:gd name="csX12" fmla="*/ 5901491 w 5901491"/>
              <a:gd name="csY12" fmla="*/ 1026948 h 3385542"/>
              <a:gd name="csX13" fmla="*/ 5901491 w 5901491"/>
              <a:gd name="csY13" fmla="*/ 1658916 h 3385542"/>
              <a:gd name="csX14" fmla="*/ 5901491 w 5901491"/>
              <a:gd name="csY14" fmla="*/ 2189317 h 3385542"/>
              <a:gd name="csX15" fmla="*/ 5901491 w 5901491"/>
              <a:gd name="csY15" fmla="*/ 2821285 h 3385542"/>
              <a:gd name="csX16" fmla="*/ 5901491 w 5901491"/>
              <a:gd name="csY16" fmla="*/ 3385542 h 3385542"/>
              <a:gd name="csX17" fmla="*/ 5488387 w 5901491"/>
              <a:gd name="csY17" fmla="*/ 3385542 h 3385542"/>
              <a:gd name="csX18" fmla="*/ 4780208 w 5901491"/>
              <a:gd name="csY18" fmla="*/ 3385542 h 3385542"/>
              <a:gd name="csX19" fmla="*/ 4308088 w 5901491"/>
              <a:gd name="csY19" fmla="*/ 3385542 h 3385542"/>
              <a:gd name="csX20" fmla="*/ 3658924 w 5901491"/>
              <a:gd name="csY20" fmla="*/ 3385542 h 3385542"/>
              <a:gd name="csX21" fmla="*/ 3245820 w 5901491"/>
              <a:gd name="csY21" fmla="*/ 3385542 h 3385542"/>
              <a:gd name="csX22" fmla="*/ 2596656 w 5901491"/>
              <a:gd name="csY22" fmla="*/ 3385542 h 3385542"/>
              <a:gd name="csX23" fmla="*/ 2124537 w 5901491"/>
              <a:gd name="csY23" fmla="*/ 3385542 h 3385542"/>
              <a:gd name="csX24" fmla="*/ 1416358 w 5901491"/>
              <a:gd name="csY24" fmla="*/ 3385542 h 3385542"/>
              <a:gd name="csX25" fmla="*/ 944239 w 5901491"/>
              <a:gd name="csY25" fmla="*/ 3385542 h 3385542"/>
              <a:gd name="csX26" fmla="*/ 531134 w 5901491"/>
              <a:gd name="csY26" fmla="*/ 3385542 h 3385542"/>
              <a:gd name="csX27" fmla="*/ 0 w 5901491"/>
              <a:gd name="csY27" fmla="*/ 3385542 h 3385542"/>
              <a:gd name="csX28" fmla="*/ 0 w 5901491"/>
              <a:gd name="csY28" fmla="*/ 2821285 h 3385542"/>
              <a:gd name="csX29" fmla="*/ 0 w 5901491"/>
              <a:gd name="csY29" fmla="*/ 2358594 h 3385542"/>
              <a:gd name="csX30" fmla="*/ 0 w 5901491"/>
              <a:gd name="csY30" fmla="*/ 1862048 h 3385542"/>
              <a:gd name="csX31" fmla="*/ 0 w 5901491"/>
              <a:gd name="csY31" fmla="*/ 1297791 h 3385542"/>
              <a:gd name="csX32" fmla="*/ 0 w 5901491"/>
              <a:gd name="csY32" fmla="*/ 665823 h 3385542"/>
              <a:gd name="csX33" fmla="*/ 0 w 5901491"/>
              <a:gd name="csY33" fmla="*/ 0 h 33855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901491" h="3385542" extrusionOk="0">
                <a:moveTo>
                  <a:pt x="0" y="0"/>
                </a:moveTo>
                <a:cubicBezTo>
                  <a:pt x="257968" y="-50425"/>
                  <a:pt x="451462" y="27800"/>
                  <a:pt x="590149" y="0"/>
                </a:cubicBezTo>
                <a:cubicBezTo>
                  <a:pt x="728836" y="-27800"/>
                  <a:pt x="914850" y="46322"/>
                  <a:pt x="1121283" y="0"/>
                </a:cubicBezTo>
                <a:cubicBezTo>
                  <a:pt x="1327716" y="-46322"/>
                  <a:pt x="1584483" y="17824"/>
                  <a:pt x="1711432" y="0"/>
                </a:cubicBezTo>
                <a:cubicBezTo>
                  <a:pt x="1838381" y="-17824"/>
                  <a:pt x="2116327" y="30751"/>
                  <a:pt x="2419611" y="0"/>
                </a:cubicBezTo>
                <a:cubicBezTo>
                  <a:pt x="2722895" y="-30751"/>
                  <a:pt x="2839798" y="73337"/>
                  <a:pt x="3068775" y="0"/>
                </a:cubicBezTo>
                <a:cubicBezTo>
                  <a:pt x="3297752" y="-73337"/>
                  <a:pt x="3523430" y="12610"/>
                  <a:pt x="3658924" y="0"/>
                </a:cubicBezTo>
                <a:cubicBezTo>
                  <a:pt x="3794418" y="-12610"/>
                  <a:pt x="3928021" y="20156"/>
                  <a:pt x="4072029" y="0"/>
                </a:cubicBezTo>
                <a:cubicBezTo>
                  <a:pt x="4216038" y="-20156"/>
                  <a:pt x="4335991" y="49422"/>
                  <a:pt x="4544148" y="0"/>
                </a:cubicBezTo>
                <a:cubicBezTo>
                  <a:pt x="4752305" y="-49422"/>
                  <a:pt x="4789286" y="43596"/>
                  <a:pt x="5016267" y="0"/>
                </a:cubicBezTo>
                <a:cubicBezTo>
                  <a:pt x="5243248" y="-43596"/>
                  <a:pt x="5529984" y="67640"/>
                  <a:pt x="5901491" y="0"/>
                </a:cubicBezTo>
                <a:cubicBezTo>
                  <a:pt x="5951297" y="193127"/>
                  <a:pt x="5897762" y="287347"/>
                  <a:pt x="5901491" y="462691"/>
                </a:cubicBezTo>
                <a:cubicBezTo>
                  <a:pt x="5905220" y="638035"/>
                  <a:pt x="5870684" y="877549"/>
                  <a:pt x="5901491" y="1026948"/>
                </a:cubicBezTo>
                <a:cubicBezTo>
                  <a:pt x="5932298" y="1176347"/>
                  <a:pt x="5858718" y="1393902"/>
                  <a:pt x="5901491" y="1658916"/>
                </a:cubicBezTo>
                <a:cubicBezTo>
                  <a:pt x="5944264" y="1923930"/>
                  <a:pt x="5897982" y="2027007"/>
                  <a:pt x="5901491" y="2189317"/>
                </a:cubicBezTo>
                <a:cubicBezTo>
                  <a:pt x="5905000" y="2351627"/>
                  <a:pt x="5830721" y="2573145"/>
                  <a:pt x="5901491" y="2821285"/>
                </a:cubicBezTo>
                <a:cubicBezTo>
                  <a:pt x="5972261" y="3069425"/>
                  <a:pt x="5898571" y="3202741"/>
                  <a:pt x="5901491" y="3385542"/>
                </a:cubicBezTo>
                <a:cubicBezTo>
                  <a:pt x="5789826" y="3416943"/>
                  <a:pt x="5693177" y="3344966"/>
                  <a:pt x="5488387" y="3385542"/>
                </a:cubicBezTo>
                <a:cubicBezTo>
                  <a:pt x="5283597" y="3426118"/>
                  <a:pt x="5006241" y="3313485"/>
                  <a:pt x="4780208" y="3385542"/>
                </a:cubicBezTo>
                <a:cubicBezTo>
                  <a:pt x="4554175" y="3457599"/>
                  <a:pt x="4513618" y="3340954"/>
                  <a:pt x="4308088" y="3385542"/>
                </a:cubicBezTo>
                <a:cubicBezTo>
                  <a:pt x="4102558" y="3430130"/>
                  <a:pt x="3913034" y="3383418"/>
                  <a:pt x="3658924" y="3385542"/>
                </a:cubicBezTo>
                <a:cubicBezTo>
                  <a:pt x="3404814" y="3387666"/>
                  <a:pt x="3447347" y="3349808"/>
                  <a:pt x="3245820" y="3385542"/>
                </a:cubicBezTo>
                <a:cubicBezTo>
                  <a:pt x="3044293" y="3421276"/>
                  <a:pt x="2873716" y="3312569"/>
                  <a:pt x="2596656" y="3385542"/>
                </a:cubicBezTo>
                <a:cubicBezTo>
                  <a:pt x="2319596" y="3458515"/>
                  <a:pt x="2321981" y="3348509"/>
                  <a:pt x="2124537" y="3385542"/>
                </a:cubicBezTo>
                <a:cubicBezTo>
                  <a:pt x="1927093" y="3422575"/>
                  <a:pt x="1614415" y="3346891"/>
                  <a:pt x="1416358" y="3385542"/>
                </a:cubicBezTo>
                <a:cubicBezTo>
                  <a:pt x="1218301" y="3424193"/>
                  <a:pt x="1127108" y="3373262"/>
                  <a:pt x="944239" y="3385542"/>
                </a:cubicBezTo>
                <a:cubicBezTo>
                  <a:pt x="761370" y="3397822"/>
                  <a:pt x="676390" y="3363689"/>
                  <a:pt x="531134" y="3385542"/>
                </a:cubicBezTo>
                <a:cubicBezTo>
                  <a:pt x="385878" y="3407395"/>
                  <a:pt x="199639" y="3366563"/>
                  <a:pt x="0" y="3385542"/>
                </a:cubicBezTo>
                <a:cubicBezTo>
                  <a:pt x="-8499" y="3142613"/>
                  <a:pt x="32506" y="2988943"/>
                  <a:pt x="0" y="2821285"/>
                </a:cubicBezTo>
                <a:cubicBezTo>
                  <a:pt x="-32506" y="2653627"/>
                  <a:pt x="5428" y="2539897"/>
                  <a:pt x="0" y="2358594"/>
                </a:cubicBezTo>
                <a:cubicBezTo>
                  <a:pt x="-5428" y="2177291"/>
                  <a:pt x="2610" y="2104279"/>
                  <a:pt x="0" y="1862048"/>
                </a:cubicBezTo>
                <a:cubicBezTo>
                  <a:pt x="-2610" y="1619817"/>
                  <a:pt x="62341" y="1504136"/>
                  <a:pt x="0" y="1297791"/>
                </a:cubicBezTo>
                <a:cubicBezTo>
                  <a:pt x="-62341" y="1091446"/>
                  <a:pt x="55355" y="963643"/>
                  <a:pt x="0" y="665823"/>
                </a:cubicBezTo>
                <a:cubicBezTo>
                  <a:pt x="-55355" y="368003"/>
                  <a:pt x="49557" y="318803"/>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sr-Latn-RS" sz="2200" b="1" dirty="0">
                <a:ln>
                  <a:solidFill>
                    <a:srgbClr val="9F4E4B"/>
                  </a:solidFill>
                </a:ln>
                <a:solidFill>
                  <a:srgbClr val="9F4E4B"/>
                </a:solidFill>
                <a:latin typeface="Comic Sans MS" panose="030F0702030302020204" pitchFamily="66" charset="0"/>
              </a:rPr>
              <a:t>„Smatrajte za čistu radost, braćo moja, kad padnete u različite napasti,</a:t>
            </a:r>
            <a:r>
              <a:rPr lang="en-US" sz="2200" b="1" dirty="0">
                <a:ln>
                  <a:solidFill>
                    <a:srgbClr val="9F4E4B"/>
                  </a:solidFill>
                </a:ln>
                <a:solidFill>
                  <a:srgbClr val="9F4E4B"/>
                </a:solidFill>
                <a:latin typeface="Comic Sans MS" panose="030F0702030302020204" pitchFamily="66" charset="0"/>
              </a:rPr>
              <a:t> </a:t>
            </a:r>
            <a:r>
              <a:rPr lang="sr-Latn-RS" sz="2200" b="1" dirty="0">
                <a:ln>
                  <a:solidFill>
                    <a:srgbClr val="9F4E4B"/>
                  </a:solidFill>
                </a:ln>
                <a:solidFill>
                  <a:srgbClr val="9F4E4B"/>
                </a:solidFill>
                <a:latin typeface="Comic Sans MS" panose="030F0702030302020204" pitchFamily="66" charset="0"/>
              </a:rPr>
              <a:t>znajući da kušanje vaše vere gradi strpljivost.</a:t>
            </a:r>
            <a:r>
              <a:rPr lang="en-US" sz="2200" b="1" dirty="0">
                <a:ln>
                  <a:solidFill>
                    <a:srgbClr val="9F4E4B"/>
                  </a:solidFill>
                </a:ln>
                <a:solidFill>
                  <a:srgbClr val="9F4E4B"/>
                </a:solidFill>
                <a:latin typeface="Comic Sans MS" panose="030F0702030302020204" pitchFamily="66" charset="0"/>
              </a:rPr>
              <a:t> </a:t>
            </a:r>
            <a:r>
              <a:rPr lang="sr-Latn-RS" sz="2200" b="1" dirty="0">
                <a:ln>
                  <a:solidFill>
                    <a:srgbClr val="9F4E4B"/>
                  </a:solidFill>
                </a:ln>
                <a:solidFill>
                  <a:srgbClr val="9F4E4B"/>
                </a:solidFill>
                <a:latin typeface="Comic Sans MS" panose="030F0702030302020204" pitchFamily="66" charset="0"/>
              </a:rPr>
              <a:t>A strpljivost neka ima savršeno delo, da budete savršeni i potpuni, bez ikakva nedostatka… Blažen je čovek koji istrajno podnosi iskušenje, jer će - kad postane prekaljen - primiti venac života, koji je Gospod obećao onima koji ga ljube.“ </a:t>
            </a:r>
            <a:r>
              <a:rPr lang="sr-Latn-RS" sz="1600" b="1" noProof="0" dirty="0">
                <a:ln>
                  <a:solidFill>
                    <a:srgbClr val="9F4E4B"/>
                  </a:solidFill>
                </a:ln>
                <a:solidFill>
                  <a:srgbClr val="9F4E4B"/>
                </a:solidFill>
                <a:latin typeface="Comic Sans MS" panose="030F0702030302020204" pitchFamily="66" charset="0"/>
              </a:rPr>
              <a:t>(Jakovljeva 1,2-4, 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674417"/>
            <a:ext cx="11652186" cy="1107996"/>
          </a:xfrm>
          <a:custGeom>
            <a:avLst/>
            <a:gdLst>
              <a:gd name="csX0" fmla="*/ 0 w 11652186"/>
              <a:gd name="csY0" fmla="*/ 0 h 1107996"/>
              <a:gd name="csX1" fmla="*/ 699131 w 11652186"/>
              <a:gd name="csY1" fmla="*/ 0 h 1107996"/>
              <a:gd name="csX2" fmla="*/ 1398262 w 11652186"/>
              <a:gd name="csY2" fmla="*/ 0 h 1107996"/>
              <a:gd name="csX3" fmla="*/ 1747828 w 11652186"/>
              <a:gd name="csY3" fmla="*/ 0 h 1107996"/>
              <a:gd name="csX4" fmla="*/ 1980872 w 11652186"/>
              <a:gd name="csY4" fmla="*/ 0 h 1107996"/>
              <a:gd name="csX5" fmla="*/ 2680003 w 11652186"/>
              <a:gd name="csY5" fmla="*/ 0 h 1107996"/>
              <a:gd name="csX6" fmla="*/ 3146090 w 11652186"/>
              <a:gd name="csY6" fmla="*/ 0 h 1107996"/>
              <a:gd name="csX7" fmla="*/ 3495656 w 11652186"/>
              <a:gd name="csY7" fmla="*/ 0 h 1107996"/>
              <a:gd name="csX8" fmla="*/ 4078265 w 11652186"/>
              <a:gd name="csY8" fmla="*/ 0 h 1107996"/>
              <a:gd name="csX9" fmla="*/ 4427831 w 11652186"/>
              <a:gd name="csY9" fmla="*/ 0 h 1107996"/>
              <a:gd name="csX10" fmla="*/ 5126962 w 11652186"/>
              <a:gd name="csY10" fmla="*/ 0 h 1107996"/>
              <a:gd name="csX11" fmla="*/ 5476527 w 11652186"/>
              <a:gd name="csY11" fmla="*/ 0 h 1107996"/>
              <a:gd name="csX12" fmla="*/ 6059137 w 11652186"/>
              <a:gd name="csY12" fmla="*/ 0 h 1107996"/>
              <a:gd name="csX13" fmla="*/ 6758268 w 11652186"/>
              <a:gd name="csY13" fmla="*/ 0 h 1107996"/>
              <a:gd name="csX14" fmla="*/ 7340877 w 11652186"/>
              <a:gd name="csY14" fmla="*/ 0 h 1107996"/>
              <a:gd name="csX15" fmla="*/ 7806965 w 11652186"/>
              <a:gd name="csY15" fmla="*/ 0 h 1107996"/>
              <a:gd name="csX16" fmla="*/ 8506096 w 11652186"/>
              <a:gd name="csY16" fmla="*/ 0 h 1107996"/>
              <a:gd name="csX17" fmla="*/ 9088705 w 11652186"/>
              <a:gd name="csY17" fmla="*/ 0 h 1107996"/>
              <a:gd name="csX18" fmla="*/ 9671314 w 11652186"/>
              <a:gd name="csY18" fmla="*/ 0 h 1107996"/>
              <a:gd name="csX19" fmla="*/ 10137402 w 11652186"/>
              <a:gd name="csY19" fmla="*/ 0 h 1107996"/>
              <a:gd name="csX20" fmla="*/ 10370446 w 11652186"/>
              <a:gd name="csY20" fmla="*/ 0 h 1107996"/>
              <a:gd name="csX21" fmla="*/ 11652186 w 11652186"/>
              <a:gd name="csY21" fmla="*/ 0 h 1107996"/>
              <a:gd name="csX22" fmla="*/ 11652186 w 11652186"/>
              <a:gd name="csY22" fmla="*/ 553998 h 1107996"/>
              <a:gd name="csX23" fmla="*/ 11652186 w 11652186"/>
              <a:gd name="csY23" fmla="*/ 1107996 h 1107996"/>
              <a:gd name="csX24" fmla="*/ 10836533 w 11652186"/>
              <a:gd name="csY24" fmla="*/ 1107996 h 1107996"/>
              <a:gd name="csX25" fmla="*/ 10253924 w 11652186"/>
              <a:gd name="csY25" fmla="*/ 1107996 h 1107996"/>
              <a:gd name="csX26" fmla="*/ 9671314 w 11652186"/>
              <a:gd name="csY26" fmla="*/ 1107996 h 1107996"/>
              <a:gd name="csX27" fmla="*/ 9088705 w 11652186"/>
              <a:gd name="csY27" fmla="*/ 1107996 h 1107996"/>
              <a:gd name="csX28" fmla="*/ 8389574 w 11652186"/>
              <a:gd name="csY28" fmla="*/ 1107996 h 1107996"/>
              <a:gd name="csX29" fmla="*/ 8040008 w 11652186"/>
              <a:gd name="csY29" fmla="*/ 1107996 h 1107996"/>
              <a:gd name="csX30" fmla="*/ 7690443 w 11652186"/>
              <a:gd name="csY30" fmla="*/ 1107996 h 1107996"/>
              <a:gd name="csX31" fmla="*/ 6991312 w 11652186"/>
              <a:gd name="csY31" fmla="*/ 1107996 h 1107996"/>
              <a:gd name="csX32" fmla="*/ 6408702 w 11652186"/>
              <a:gd name="csY32" fmla="*/ 1107996 h 1107996"/>
              <a:gd name="csX33" fmla="*/ 6059137 w 11652186"/>
              <a:gd name="csY33" fmla="*/ 1107996 h 1107996"/>
              <a:gd name="csX34" fmla="*/ 5360006 w 11652186"/>
              <a:gd name="csY34" fmla="*/ 1107996 h 1107996"/>
              <a:gd name="csX35" fmla="*/ 5010440 w 11652186"/>
              <a:gd name="csY35" fmla="*/ 1107996 h 1107996"/>
              <a:gd name="csX36" fmla="*/ 4660874 w 11652186"/>
              <a:gd name="csY36" fmla="*/ 1107996 h 1107996"/>
              <a:gd name="csX37" fmla="*/ 3961743 w 11652186"/>
              <a:gd name="csY37" fmla="*/ 1107996 h 1107996"/>
              <a:gd name="csX38" fmla="*/ 3379134 w 11652186"/>
              <a:gd name="csY38" fmla="*/ 1107996 h 1107996"/>
              <a:gd name="csX39" fmla="*/ 3029568 w 11652186"/>
              <a:gd name="csY39" fmla="*/ 1107996 h 1107996"/>
              <a:gd name="csX40" fmla="*/ 2330437 w 11652186"/>
              <a:gd name="csY40" fmla="*/ 1107996 h 1107996"/>
              <a:gd name="csX41" fmla="*/ 2097393 w 11652186"/>
              <a:gd name="csY41" fmla="*/ 1107996 h 1107996"/>
              <a:gd name="csX42" fmla="*/ 1864350 w 11652186"/>
              <a:gd name="csY42" fmla="*/ 1107996 h 1107996"/>
              <a:gd name="csX43" fmla="*/ 1048697 w 11652186"/>
              <a:gd name="csY43" fmla="*/ 1107996 h 1107996"/>
              <a:gd name="csX44" fmla="*/ 0 w 11652186"/>
              <a:gd name="csY44" fmla="*/ 1107996 h 1107996"/>
              <a:gd name="csX45" fmla="*/ 0 w 11652186"/>
              <a:gd name="csY45" fmla="*/ 576158 h 1107996"/>
              <a:gd name="csX46" fmla="*/ 0 w 11652186"/>
              <a:gd name="csY46" fmla="*/ 0 h 11079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1107996"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74395" y="213941"/>
                  <a:pt x="11612675" y="386129"/>
                  <a:pt x="11652186" y="553998"/>
                </a:cubicBezTo>
                <a:cubicBezTo>
                  <a:pt x="11691697" y="721867"/>
                  <a:pt x="11603358" y="941414"/>
                  <a:pt x="11652186" y="1107996"/>
                </a:cubicBezTo>
                <a:cubicBezTo>
                  <a:pt x="11401133" y="1184743"/>
                  <a:pt x="11047004" y="1074904"/>
                  <a:pt x="10836533" y="1107996"/>
                </a:cubicBezTo>
                <a:cubicBezTo>
                  <a:pt x="10626062" y="1141088"/>
                  <a:pt x="10439387" y="1044765"/>
                  <a:pt x="10253924" y="1107996"/>
                </a:cubicBezTo>
                <a:cubicBezTo>
                  <a:pt x="10068461" y="1171227"/>
                  <a:pt x="9792305" y="1042428"/>
                  <a:pt x="9671314" y="1107996"/>
                </a:cubicBezTo>
                <a:cubicBezTo>
                  <a:pt x="9550323" y="1173564"/>
                  <a:pt x="9305600" y="1085901"/>
                  <a:pt x="9088705" y="1107996"/>
                </a:cubicBezTo>
                <a:cubicBezTo>
                  <a:pt x="8871810" y="1130091"/>
                  <a:pt x="8735280" y="1047570"/>
                  <a:pt x="8389574" y="1107996"/>
                </a:cubicBezTo>
                <a:cubicBezTo>
                  <a:pt x="8043868" y="1168422"/>
                  <a:pt x="8180782" y="1101367"/>
                  <a:pt x="8040008" y="1107996"/>
                </a:cubicBezTo>
                <a:cubicBezTo>
                  <a:pt x="7899234" y="1114625"/>
                  <a:pt x="7811182" y="1103538"/>
                  <a:pt x="7690443" y="1107996"/>
                </a:cubicBezTo>
                <a:cubicBezTo>
                  <a:pt x="7569705" y="1112454"/>
                  <a:pt x="7136207" y="1056875"/>
                  <a:pt x="6991312" y="1107996"/>
                </a:cubicBezTo>
                <a:cubicBezTo>
                  <a:pt x="6846417" y="1159117"/>
                  <a:pt x="6693595" y="1071714"/>
                  <a:pt x="6408702" y="1107996"/>
                </a:cubicBezTo>
                <a:cubicBezTo>
                  <a:pt x="6123809" y="1144278"/>
                  <a:pt x="6144979" y="1073048"/>
                  <a:pt x="6059137" y="1107996"/>
                </a:cubicBezTo>
                <a:cubicBezTo>
                  <a:pt x="5973295" y="1142944"/>
                  <a:pt x="5586090" y="1052885"/>
                  <a:pt x="5360006" y="1107996"/>
                </a:cubicBezTo>
                <a:cubicBezTo>
                  <a:pt x="5133922" y="1163107"/>
                  <a:pt x="5106788" y="1079603"/>
                  <a:pt x="5010440" y="1107996"/>
                </a:cubicBezTo>
                <a:cubicBezTo>
                  <a:pt x="4914092" y="1136389"/>
                  <a:pt x="4758382" y="1072503"/>
                  <a:pt x="4660874" y="1107996"/>
                </a:cubicBezTo>
                <a:cubicBezTo>
                  <a:pt x="4563366" y="1143489"/>
                  <a:pt x="4114092" y="1060598"/>
                  <a:pt x="3961743" y="1107996"/>
                </a:cubicBezTo>
                <a:cubicBezTo>
                  <a:pt x="3809394" y="1155394"/>
                  <a:pt x="3619293" y="1046678"/>
                  <a:pt x="3379134" y="1107996"/>
                </a:cubicBezTo>
                <a:cubicBezTo>
                  <a:pt x="3138975" y="1169314"/>
                  <a:pt x="3141818" y="1101883"/>
                  <a:pt x="3029568" y="1107996"/>
                </a:cubicBezTo>
                <a:cubicBezTo>
                  <a:pt x="2917318" y="1114109"/>
                  <a:pt x="2647328" y="1028614"/>
                  <a:pt x="2330437" y="1107996"/>
                </a:cubicBezTo>
                <a:cubicBezTo>
                  <a:pt x="2013546" y="1187378"/>
                  <a:pt x="2174957" y="1107798"/>
                  <a:pt x="2097393" y="1107996"/>
                </a:cubicBezTo>
                <a:cubicBezTo>
                  <a:pt x="2019829" y="1108194"/>
                  <a:pt x="1937718" y="1104720"/>
                  <a:pt x="1864350" y="1107996"/>
                </a:cubicBezTo>
                <a:cubicBezTo>
                  <a:pt x="1790982" y="1111272"/>
                  <a:pt x="1340392" y="1073962"/>
                  <a:pt x="1048697" y="1107996"/>
                </a:cubicBezTo>
                <a:cubicBezTo>
                  <a:pt x="757002" y="1142030"/>
                  <a:pt x="362760" y="1045969"/>
                  <a:pt x="0" y="1107996"/>
                </a:cubicBezTo>
                <a:cubicBezTo>
                  <a:pt x="-58608" y="877971"/>
                  <a:pt x="37395" y="752680"/>
                  <a:pt x="0" y="576158"/>
                </a:cubicBezTo>
                <a:cubicBezTo>
                  <a:pt x="-37395" y="399636"/>
                  <a:pt x="26451" y="142867"/>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sr-Latn-RS" sz="2200" b="1" dirty="0">
                <a:solidFill>
                  <a:schemeClr val="accent2">
                    <a:lumMod val="50000"/>
                  </a:schemeClr>
                </a:solidFill>
                <a:latin typeface="Comic Sans MS" panose="030F0702030302020204" pitchFamily="66" charset="0"/>
              </a:rPr>
              <a:t>„I on mi je rekao: dosta ti je moja blagodat; jer sila nalazi svoje ispunjenje u slabosti. Stoga ću se najradije hvaliti svojim slabostima, da se Hristova sila nastani u meni.“</a:t>
            </a:r>
            <a:r>
              <a:rPr lang="en-US" sz="2200" b="1" dirty="0">
                <a:solidFill>
                  <a:schemeClr val="accent2">
                    <a:lumMod val="50000"/>
                  </a:schemeClr>
                </a:solidFill>
                <a:latin typeface="Comic Sans MS" panose="030F0702030302020204" pitchFamily="66" charset="0"/>
              </a:rPr>
              <a:t> </a:t>
            </a:r>
            <a:r>
              <a:rPr lang="sr-Latn-RS" sz="1600" b="1" noProof="0" dirty="0">
                <a:solidFill>
                  <a:schemeClr val="accent2">
                    <a:lumMod val="50000"/>
                  </a:schemeClr>
                </a:solidFill>
                <a:latin typeface="Comic Sans MS" panose="030F0702030302020204" pitchFamily="66" charset="0"/>
              </a:rPr>
              <a:t>(2. Korinćanima 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508760" y="594747"/>
            <a:ext cx="9403080" cy="5760551"/>
          </a:xfrm>
          <a:prstGeom prst="rect">
            <a:avLst/>
          </a:prstGeom>
          <a:noFill/>
        </p:spPr>
        <p:txBody>
          <a:bodyPr wrap="square">
            <a:spAutoFit/>
          </a:bodyPr>
          <a:lstStyle/>
          <a:p>
            <a:pPr algn="just">
              <a:lnSpc>
                <a:spcPts val="3400"/>
              </a:lnSpc>
              <a:spcBef>
                <a:spcPts val="600"/>
              </a:spcBef>
            </a:pPr>
            <a:r>
              <a:rPr lang="sr-Latn-RS" sz="3000" b="1" dirty="0">
                <a:latin typeface="Constantia" panose="02030602050306030303" pitchFamily="18" charset="0"/>
              </a:rPr>
              <a:t>„U iskustvu svih dolaze </a:t>
            </a:r>
            <a:r>
              <a:rPr lang="sr-Latn-RS" sz="3000" b="1">
                <a:latin typeface="Constantia" panose="02030602050306030303" pitchFamily="18" charset="0"/>
              </a:rPr>
              <a:t>vremena dubokog razoča- ranja </a:t>
            </a:r>
            <a:r>
              <a:rPr lang="sr-Latn-RS" sz="3000" b="1" dirty="0">
                <a:latin typeface="Constantia" panose="02030602050306030303" pitchFamily="18" charset="0"/>
              </a:rPr>
              <a:t>i potpunog obeshrabrenja – dani kada je tuga </a:t>
            </a:r>
            <a:r>
              <a:rPr lang="en-US" sz="3000" b="1" dirty="0" err="1">
                <a:latin typeface="Constantia" panose="02030602050306030303" pitchFamily="18" charset="0"/>
              </a:rPr>
              <a:t>na</a:t>
            </a:r>
            <a:r>
              <a:rPr lang="sr-Latn-RS" sz="3000" b="1" dirty="0">
                <a:latin typeface="Constantia" panose="02030602050306030303" pitchFamily="18" charset="0"/>
              </a:rPr>
              <a:t>š deo, i teško je poverovati da je Bog i dalje ljubazni dobročinitelj svoje zemaljske dece; dani kada nevolje muče dušu, sve dok smrt ne izgleda bolja od života. Tada mnogi gube oslonac u Bogu i dovode se u ropstvo sumnje, ropstvo neverovanja. Kada bismo u takvim vremenima mogli duhovnim uvidom da razaznamo značenje Božjeg promisla, videli bismo anđele koji žele da nas spasu od nas samih, trudeći se da postavimo noge na temelj čvršći od večnih brda, i nova vera, novi život, bi se rodio.“</a:t>
            </a:r>
            <a:endParaRPr lang="sr-Latn-RS" sz="30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3CA8D477-D4C6-1860-A2E4-7BB4D025EE1D}"/>
              </a:ext>
            </a:extLst>
          </p:cNvPr>
          <p:cNvSpPr txBox="1"/>
          <p:nvPr/>
        </p:nvSpPr>
        <p:spPr>
          <a:xfrm>
            <a:off x="6208049" y="6157146"/>
            <a:ext cx="4279954" cy="338554"/>
          </a:xfrm>
          <a:prstGeom prst="rect">
            <a:avLst/>
          </a:prstGeom>
          <a:noFill/>
        </p:spPr>
        <p:txBody>
          <a:bodyPr wrap="none" rtlCol="0">
            <a:spAutoFit/>
          </a:bodyPr>
          <a:lstStyle/>
          <a:p>
            <a:pPr algn="r"/>
            <a:r>
              <a:rPr lang="sr-Latn-RS" sz="1600" b="1" noProof="0"/>
              <a:t>Elen G. Vajt, </a:t>
            </a:r>
            <a:r>
              <a:rPr lang="sr-Latn-RS" sz="1600" i="1" noProof="0"/>
              <a:t>Proroci </a:t>
            </a:r>
            <a:r>
              <a:rPr lang="sr-Latn-RS" sz="1600" i="1" noProof="0" dirty="0"/>
              <a:t>i </a:t>
            </a:r>
            <a:r>
              <a:rPr lang="en-US" sz="1600" i="1" noProof="0" dirty="0" err="1"/>
              <a:t>carevi</a:t>
            </a:r>
            <a:r>
              <a:rPr lang="sr-Latn-RS" sz="1600" b="1" noProof="0" dirty="0"/>
              <a:t>, str</a:t>
            </a:r>
            <a:r>
              <a:rPr lang="sr-Latn-RS" sz="1600" b="1" noProof="0"/>
              <a:t>. 163. original.</a:t>
            </a:r>
            <a:endParaRPr lang="sr-Latn-RS" sz="1600" b="1" noProof="0" dirty="0"/>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B2DB-CF06-D366-9040-8461F59C0BA3}"/>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EEEC3C-3937-0B70-0C60-65A8CD0E928F}"/>
              </a:ext>
            </a:extLst>
          </p:cNvPr>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a:extLst>
              <a:ext uri="{FF2B5EF4-FFF2-40B4-BE49-F238E27FC236}">
                <a16:creationId xmlns:a16="http://schemas.microsoft.com/office/drawing/2014/main" id="{ADA855D1-6E2D-0D12-C722-282D1E337A91}"/>
              </a:ext>
            </a:extLst>
          </p:cNvPr>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800A3C2-5944-7DDA-86E7-09733928F544}"/>
              </a:ext>
            </a:extLst>
          </p:cNvPr>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DFF19521-A0EC-5AB3-243E-23E7CCB3953C}"/>
              </a:ext>
            </a:extLst>
          </p:cNvPr>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9E4B1E55-8224-D91E-349E-99348044F967}"/>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AD1EA645-6BEB-5801-F140-2963B2231E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F04630A8-D598-E2DD-46E2-58BEA3E4034A}"/>
              </a:ext>
            </a:extLst>
          </p:cNvPr>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5F8F6AD2-C07C-0026-7D43-6D89491D1B0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4B037949-3C1D-6BA5-5E22-F0C27FDE341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9BD24A0-E91E-ED74-B265-AD53C8E2B753}"/>
              </a:ext>
            </a:extLst>
          </p:cNvPr>
          <p:cNvSpPr txBox="1"/>
          <p:nvPr/>
        </p:nvSpPr>
        <p:spPr>
          <a:xfrm>
            <a:off x="0" y="3150915"/>
            <a:ext cx="12219776" cy="3785652"/>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lang="sr-Latn-RS" sz="2400" b="1" dirty="0">
                <a:solidFill>
                  <a:srgbClr val="FFFFFF"/>
                </a:solidFill>
                <a:latin typeface="Arial"/>
                <a:cs typeface="Arial" charset="0"/>
              </a:rPr>
              <a:t>Biblija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prožeta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molbama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pobožnih</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ljudi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pozivaju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Boga da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ih</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izbavi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od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zla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(Ps. 71,4</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97</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10).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Knjiga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 Jo</a:t>
            </a:r>
            <a:r>
              <a:rPr lang="sr-Latn-RS" sz="2400" b="1" dirty="0">
                <a:solidFill>
                  <a:srgbClr val="FFFFFF"/>
                </a:solidFill>
                <a:latin typeface="Arial"/>
                <a:cs typeface="Arial" charset="0"/>
              </a:rPr>
              <a:t>v</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naročito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ilustruje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ovaj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fenomen</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Jov</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pobožan</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čovek</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Ipak,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uprkos</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svoj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svojoj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vernosti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on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trpi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mnogo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nevolja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tuge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Jov</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ne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razume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razlog</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svoje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patnje</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 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kojoj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vapi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Bogu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pred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onim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što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izgleda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kao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velika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nepravda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Slučaj Jova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zaslužuje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našu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pažnju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upravo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iz</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tog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razloga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Jov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doživljava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Božju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milost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kroz</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suprotne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krajnosti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sreće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bola.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granicama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ove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dve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krajnosti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koje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definišu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njegov</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izazovni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sukob</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Jov</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se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uči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nad</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Prošle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nedelje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proučavali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teologiju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opraštanja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razmišljali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njenom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duhovnom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značaju</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 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o</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ve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ćemo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razmisliti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odgovoru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Kako da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iskoristimo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naše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životne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neuspehe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način</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jača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najvažniji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odnos</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našim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životima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umesto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 ga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slabi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4064770895"/>
      </p:ext>
    </p:extLst>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EBA93-BA1E-4EA2-5347-FDBDA02442C8}"/>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06DAE687-71E6-01BE-9662-61E778AF9CCC}"/>
              </a:ext>
            </a:extLst>
          </p:cNvPr>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a:extLst>
              <a:ext uri="{FF2B5EF4-FFF2-40B4-BE49-F238E27FC236}">
                <a16:creationId xmlns:a16="http://schemas.microsoft.com/office/drawing/2014/main" id="{3B42D0A5-5509-656C-EEBD-9D0C7C32E291}"/>
              </a:ext>
            </a:extLst>
          </p:cNvPr>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a:t>
            </a:r>
            <a:r>
              <a:rPr lang="hr-HR" sz="2800">
                <a:solidFill>
                  <a:srgbClr val="FFFF99"/>
                </a:solidFill>
              </a:rPr>
              <a:t>: ”</a:t>
            </a:r>
            <a:r>
              <a:rPr lang="sr-Latn-RS" sz="2800">
                <a:solidFill>
                  <a:srgbClr val="FFFF99"/>
                </a:solidFill>
              </a:rPr>
              <a:t>Zastoji na putu</a:t>
            </a:r>
            <a:r>
              <a:rPr lang="hr-HR" sz="2800">
                <a:solidFill>
                  <a:srgbClr val="FFFF99"/>
                </a:solidFill>
              </a:rPr>
              <a:t>”, </a:t>
            </a:r>
            <a:r>
              <a:rPr lang="hr-HR" sz="2800" dirty="0">
                <a:solidFill>
                  <a:srgbClr val="FFFF99"/>
                </a:solidFill>
              </a:rPr>
              <a:t>može pomoći danas</a:t>
            </a:r>
            <a:r>
              <a:rPr lang="en-US" sz="2800" dirty="0">
                <a:solidFill>
                  <a:srgbClr val="FFFF99"/>
                </a:solidFill>
              </a:rPr>
              <a:t>? </a:t>
            </a:r>
          </a:p>
        </p:txBody>
      </p:sp>
      <p:sp>
        <p:nvSpPr>
          <p:cNvPr id="16388" name="Rectangle 4">
            <a:extLst>
              <a:ext uri="{FF2B5EF4-FFF2-40B4-BE49-F238E27FC236}">
                <a16:creationId xmlns:a16="http://schemas.microsoft.com/office/drawing/2014/main" id="{18D8B340-9919-F01F-F25E-44C1D8B02471}"/>
              </a:ext>
            </a:extLst>
          </p:cNvPr>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a:extLst>
              <a:ext uri="{FF2B5EF4-FFF2-40B4-BE49-F238E27FC236}">
                <a16:creationId xmlns:a16="http://schemas.microsoft.com/office/drawing/2014/main" id="{AC34F790-5205-ED85-22AA-C1EA3251D92D}"/>
              </a:ext>
            </a:extLst>
          </p:cNvPr>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a:extLst>
              <a:ext uri="{FF2B5EF4-FFF2-40B4-BE49-F238E27FC236}">
                <a16:creationId xmlns:a16="http://schemas.microsoft.com/office/drawing/2014/main" id="{7F9CD3B4-DC5A-341A-8C19-3069978038E0}"/>
              </a:ext>
            </a:extLst>
          </p:cNvPr>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a:extLst>
              <a:ext uri="{FF2B5EF4-FFF2-40B4-BE49-F238E27FC236}">
                <a16:creationId xmlns:a16="http://schemas.microsoft.com/office/drawing/2014/main" id="{4E03D906-2363-102C-A162-D41E138D91B2}"/>
              </a:ext>
            </a:extLst>
          </p:cNvPr>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a:extLst>
              <a:ext uri="{FF2B5EF4-FFF2-40B4-BE49-F238E27FC236}">
                <a16:creationId xmlns:a16="http://schemas.microsoft.com/office/drawing/2014/main" id="{95398710-FAC7-EBD8-5639-525856C2628E}"/>
              </a:ext>
            </a:extLst>
          </p:cNvPr>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a:extLst>
              <a:ext uri="{FF2B5EF4-FFF2-40B4-BE49-F238E27FC236}">
                <a16:creationId xmlns:a16="http://schemas.microsoft.com/office/drawing/2014/main" id="{55753D69-524C-16D4-9CC8-D3C673F4FB23}"/>
              </a:ext>
            </a:extLst>
          </p:cNvPr>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a:extLst>
              <a:ext uri="{FF2B5EF4-FFF2-40B4-BE49-F238E27FC236}">
                <a16:creationId xmlns:a16="http://schemas.microsoft.com/office/drawing/2014/main" id="{20AA592A-8BEE-6965-2380-5CCB813CDD3D}"/>
              </a:ext>
            </a:extLst>
          </p:cNvPr>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a:extLst>
              <a:ext uri="{FF2B5EF4-FFF2-40B4-BE49-F238E27FC236}">
                <a16:creationId xmlns:a16="http://schemas.microsoft.com/office/drawing/2014/main" id="{95B6A0CB-35A6-A5D5-910D-7F40713F33D0}"/>
              </a:ext>
            </a:extLst>
          </p:cNvPr>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255457464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43A6A-E534-9296-89AF-3AB7F7F934BA}"/>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6DB38FE1-C77C-0A66-B8F4-B5F3E9A08C67}"/>
              </a:ext>
            </a:extLst>
          </p:cNvPr>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a:extLst>
              <a:ext uri="{FF2B5EF4-FFF2-40B4-BE49-F238E27FC236}">
                <a16:creationId xmlns:a16="http://schemas.microsoft.com/office/drawing/2014/main" id="{78BDA0CB-D6A9-D6D4-ED0B-696FE4864950}"/>
              </a:ext>
            </a:extLst>
          </p:cNvPr>
          <p:cNvSpPr>
            <a:spLocks noGrp="1" noChangeArrowheads="1"/>
          </p:cNvSpPr>
          <p:nvPr>
            <p:ph type="body" idx="1"/>
          </p:nvPr>
        </p:nvSpPr>
        <p:spPr>
          <a:xfrm>
            <a:off x="3276600" y="1676400"/>
            <a:ext cx="5892114" cy="1143000"/>
          </a:xfrm>
        </p:spPr>
        <p:txBody>
          <a:bodyPr/>
          <a:lstStyle/>
          <a:p>
            <a:pPr eaLnBrk="1" hangingPunct="1">
              <a:buFontTx/>
              <a:buNone/>
            </a:pPr>
            <a:r>
              <a:rPr lang="en-US" sz="2800" dirty="0">
                <a:solidFill>
                  <a:srgbClr val="FFFF99"/>
                </a:solidFill>
              </a:rPr>
              <a:t>   </a:t>
            </a:r>
            <a:r>
              <a:rPr lang="hr-HR" dirty="0">
                <a:solidFill>
                  <a:srgbClr val="FFFF99"/>
                </a:solidFill>
              </a:rPr>
              <a:t>Koje  promene  treba da ostvarimo u svom životu</a:t>
            </a:r>
            <a:r>
              <a:rPr lang="en-US" dirty="0">
                <a:solidFill>
                  <a:srgbClr val="FFFF99"/>
                </a:solidFill>
              </a:rPr>
              <a:t>?</a:t>
            </a:r>
          </a:p>
        </p:txBody>
      </p:sp>
      <p:sp>
        <p:nvSpPr>
          <p:cNvPr id="24580" name="Rectangle 4">
            <a:extLst>
              <a:ext uri="{FF2B5EF4-FFF2-40B4-BE49-F238E27FC236}">
                <a16:creationId xmlns:a16="http://schemas.microsoft.com/office/drawing/2014/main" id="{866D0B0E-D7E3-9EBE-9961-7F3125BE8F76}"/>
              </a:ext>
            </a:extLst>
          </p:cNvPr>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primenimo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a:extLst>
              <a:ext uri="{FF2B5EF4-FFF2-40B4-BE49-F238E27FC236}">
                <a16:creationId xmlns:a16="http://schemas.microsoft.com/office/drawing/2014/main" id="{F3190724-CD9C-3DCE-2B1E-106D403C9303}"/>
              </a:ext>
            </a:extLst>
          </p:cNvPr>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29427623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172AB-E7B7-67A8-5FA2-6159B82725BB}"/>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D91DC28-B1D9-71B4-99D4-95C980B3B5B4}"/>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4E6660ED-B38A-4756-B099-93CBA07E05BF}"/>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Zastoji na putu</a:t>
            </a:r>
            <a:r>
              <a:rPr lang="hr-HR" sz="2800" dirty="0">
                <a:solidFill>
                  <a:srgbClr val="FFFF99"/>
                </a:solidFill>
              </a:rPr>
              <a:t>”, možemo da koristimo iduć</a:t>
            </a:r>
            <a:r>
              <a:rPr lang="sr-Latn-RS" sz="2800" dirty="0">
                <a:solidFill>
                  <a:srgbClr val="FFFF99"/>
                </a:solidFill>
              </a:rPr>
              <a:t>e sedmice</a:t>
            </a:r>
            <a:r>
              <a:rPr lang="hr-HR" sz="2800" dirty="0">
                <a:solidFill>
                  <a:srgbClr val="FFFF99"/>
                </a:solidFill>
              </a:rPr>
              <a:t>?</a:t>
            </a:r>
            <a:r>
              <a:rPr lang="en-US" sz="2400" dirty="0">
                <a:solidFill>
                  <a:srgbClr val="FFFF99"/>
                </a:solidFill>
              </a:rPr>
              <a:t> </a:t>
            </a:r>
          </a:p>
        </p:txBody>
      </p:sp>
      <p:sp>
        <p:nvSpPr>
          <p:cNvPr id="22532" name="Rectangle 4">
            <a:extLst>
              <a:ext uri="{FF2B5EF4-FFF2-40B4-BE49-F238E27FC236}">
                <a16:creationId xmlns:a16="http://schemas.microsoft.com/office/drawing/2014/main" id="{D12229A2-E114-2194-EE25-A3BF0688E90F}"/>
              </a:ext>
            </a:extLst>
          </p:cNvPr>
          <p:cNvSpPr>
            <a:spLocks noChangeArrowheads="1"/>
          </p:cNvSpPr>
          <p:nvPr/>
        </p:nvSpPr>
        <p:spPr bwMode="auto">
          <a:xfrm>
            <a:off x="1377245" y="2686415"/>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lang="hr-HR" sz="2000" b="1" dirty="0">
                <a:solidFill>
                  <a:srgbClr val="FF9900"/>
                </a:solidFill>
                <a:latin typeface="Arial"/>
                <a:cs typeface="Arial" charset="0"/>
              </a:rPr>
              <a:t>gr</a:t>
            </a:r>
            <a:r>
              <a:rPr kumimoji="0" lang="hr-HR" sz="2000" b="1" i="0" u="none" strike="noStrike" kern="1200" cap="none" spc="0" normalizeH="0" baseline="0" noProof="0" dirty="0">
                <a:ln>
                  <a:noFill/>
                </a:ln>
                <a:solidFill>
                  <a:srgbClr val="FF9900"/>
                </a:solidFill>
                <a:effectLst/>
                <a:uLnTx/>
                <a:uFillTx/>
                <a:latin typeface="Arial"/>
                <a:ea typeface="+mn-ea"/>
                <a:cs typeface="Arial" charset="0"/>
              </a:rPr>
              <a:t>upi: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Marko</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4</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,35</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-41</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Koje pouke o veri možemo da izvućemo odavde</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2. Kor.</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5</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7</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ako</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reaguješ u</a:t>
            </a:r>
            <a:r>
              <a:rPr kumimoji="0" lang="hr-HR" sz="1400" b="1" i="0" u="none" strike="noStrike" kern="1200" cap="none" spc="0" normalizeH="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suočavanju sa nekom ”olujom” u svom životu</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Kako to utiče na tvoj odnos s Bogom?</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Marko. 5,21-34..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se dogodilo i šta možeš naučiti iz toga?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Rim.. 3,3-5.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je ta žena sa tako velikom potrebom primenila ove ideje ? Kako bi to izgledalo u tvom životu?</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Jov 19,23-27 i 23,8-12.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je Jov odgovorio bez obzira na tragične događaje koji su ga opseli?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Luka 24,13-27.</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Pročitaj razgovor u tekstu i razmisli o dve perspektive dvojice sledbenika i o Isusovoj perspektivi?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Luka 24,38.18..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Isuviše često mislimo da znamo bolje od Isusa šta se događa u našem životu. Obrati pažnju na Isusovo pitanje?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Rim. 8,18.28.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Koju nadu možeš pronaći za sebe, već sad, u onome što je zapisano u ovom tekstu?</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Marko 9,24.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Kakva je tvoja vera? Ako je slaba, moli se: “Gospode, verujem! Pomozi mome neverju!“</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A151EE14-E045-C9E7-94CC-05FC793C61E2}"/>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94540791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D2B27-AA96-FE1D-7D22-5C3DF0027070}"/>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640BB6D3-3BB8-B37C-2AE9-67784B574B58}"/>
              </a:ext>
            </a:extLst>
          </p:cNvPr>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a:extLst>
              <a:ext uri="{FF2B5EF4-FFF2-40B4-BE49-F238E27FC236}">
                <a16:creationId xmlns:a16="http://schemas.microsoft.com/office/drawing/2014/main" id="{033D17FA-6728-1578-AE34-E14DDFAC4C72}"/>
              </a:ext>
            </a:extLst>
          </p:cNvPr>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a:extLst>
              <a:ext uri="{FF2B5EF4-FFF2-40B4-BE49-F238E27FC236}">
                <a16:creationId xmlns:a16="http://schemas.microsoft.com/office/drawing/2014/main" id="{189124D1-F79A-5BA1-0346-7EE0E8C7CBE1}"/>
              </a:ext>
            </a:extLst>
          </p:cNvPr>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a:extLst>
              <a:ext uri="{FF2B5EF4-FFF2-40B4-BE49-F238E27FC236}">
                <a16:creationId xmlns:a16="http://schemas.microsoft.com/office/drawing/2014/main" id="{0118659E-5D92-07B6-2F32-E1EABD2BE496}"/>
              </a:ext>
            </a:extLst>
          </p:cNvPr>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a:extLst>
              <a:ext uri="{FF2B5EF4-FFF2-40B4-BE49-F238E27FC236}">
                <a16:creationId xmlns:a16="http://schemas.microsoft.com/office/drawing/2014/main" id="{82AAB1BC-59E2-3875-7225-8A2FEEC96979}"/>
              </a:ext>
            </a:extLst>
          </p:cNvPr>
          <p:cNvGrpSpPr>
            <a:grpSpLocks/>
          </p:cNvGrpSpPr>
          <p:nvPr/>
        </p:nvGrpSpPr>
        <p:grpSpPr bwMode="auto">
          <a:xfrm>
            <a:off x="525440" y="3475168"/>
            <a:ext cx="3176028" cy="2982040"/>
            <a:chOff x="274" y="2249"/>
            <a:chExt cx="947" cy="1803"/>
          </a:xfrm>
        </p:grpSpPr>
        <p:sp>
          <p:nvSpPr>
            <p:cNvPr id="19484" name="Rectangle 5">
              <a:extLst>
                <a:ext uri="{FF2B5EF4-FFF2-40B4-BE49-F238E27FC236}">
                  <a16:creationId xmlns:a16="http://schemas.microsoft.com/office/drawing/2014/main" id="{3CC9232A-3586-B032-CAF8-ECCE026CA708}"/>
                </a:ext>
              </a:extLst>
            </p:cNvPr>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a:extLst>
                <a:ext uri="{FF2B5EF4-FFF2-40B4-BE49-F238E27FC236}">
                  <a16:creationId xmlns:a16="http://schemas.microsoft.com/office/drawing/2014/main" id="{3076E0AC-C770-E48F-25FD-CD016CBD6D27}"/>
                </a:ext>
              </a:extLst>
            </p:cNvPr>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sa Bogom je ključna. Tvoj odnos sa Bogom je tvoj najvažniji odnos. Nemoj odlagati taj posao da ga sutra učiniš jačim. Sada je najbolje vreme da radiš na tom zadatku stvaranja boljeg odnosa, što će uticcati na sve ostalo u tvom životu i, naravno, na tvoju večnu budućnost. Ovo treba da shvatiš kao duhovni princip.</a:t>
              </a:r>
            </a:p>
          </p:txBody>
        </p:sp>
      </p:grpSp>
      <p:grpSp>
        <p:nvGrpSpPr>
          <p:cNvPr id="59" name="Group 7">
            <a:extLst>
              <a:ext uri="{FF2B5EF4-FFF2-40B4-BE49-F238E27FC236}">
                <a16:creationId xmlns:a16="http://schemas.microsoft.com/office/drawing/2014/main" id="{BD109536-0266-6102-3200-A27AB983E13A}"/>
              </a:ext>
            </a:extLst>
          </p:cNvPr>
          <p:cNvGrpSpPr>
            <a:grpSpLocks/>
          </p:cNvGrpSpPr>
          <p:nvPr/>
        </p:nvGrpSpPr>
        <p:grpSpPr bwMode="auto">
          <a:xfrm>
            <a:off x="5816561" y="3967661"/>
            <a:ext cx="1860813" cy="2437121"/>
            <a:chOff x="2639" y="2358"/>
            <a:chExt cx="1038" cy="1674"/>
          </a:xfrm>
        </p:grpSpPr>
        <p:sp>
          <p:nvSpPr>
            <p:cNvPr id="19482" name="Rectangle 8">
              <a:extLst>
                <a:ext uri="{FF2B5EF4-FFF2-40B4-BE49-F238E27FC236}">
                  <a16:creationId xmlns:a16="http://schemas.microsoft.com/office/drawing/2014/main" id="{102FFA25-5254-08DC-28E7-48E576F491DD}"/>
                </a:ext>
              </a:extLst>
            </p:cNvPr>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a:extLst>
                <a:ext uri="{FF2B5EF4-FFF2-40B4-BE49-F238E27FC236}">
                  <a16:creationId xmlns:a16="http://schemas.microsoft.com/office/drawing/2014/main" id="{8C33B078-BFED-863F-0031-41A43FBAB3A4}"/>
                </a:ext>
              </a:extLst>
            </p:cNvPr>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Pre nego što počnemo da rastemo u odnosu sa Bogom, prvo mora- mo da zastanemo i razmislimo kakav je moj trenutni odnos sa Njim. Budi brutalno, čak i bolno iskren pre- ma sebi. Zaključi koje svesne odluke moraš doneti da imaš sa Njim  bliskost kavu On želi ali je ti na razne načine sprečavaš. Otkrij koje?</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a:extLst>
              <a:ext uri="{FF2B5EF4-FFF2-40B4-BE49-F238E27FC236}">
                <a16:creationId xmlns:a16="http://schemas.microsoft.com/office/drawing/2014/main" id="{00013DB9-D60F-0D36-01E5-F139238E99B4}"/>
              </a:ext>
            </a:extLst>
          </p:cNvPr>
          <p:cNvGrpSpPr>
            <a:grpSpLocks/>
          </p:cNvGrpSpPr>
          <p:nvPr/>
        </p:nvGrpSpPr>
        <p:grpSpPr bwMode="auto">
          <a:xfrm>
            <a:off x="3618983" y="3576638"/>
            <a:ext cx="2383590" cy="2817954"/>
            <a:chOff x="1248" y="2437"/>
            <a:chExt cx="1392" cy="1611"/>
          </a:xfrm>
        </p:grpSpPr>
        <p:sp>
          <p:nvSpPr>
            <p:cNvPr id="19480" name="Rectangle 11">
              <a:extLst>
                <a:ext uri="{FF2B5EF4-FFF2-40B4-BE49-F238E27FC236}">
                  <a16:creationId xmlns:a16="http://schemas.microsoft.com/office/drawing/2014/main" id="{9E50CEDB-3E83-9CD9-FC48-682936628D7F}"/>
                </a:ext>
              </a:extLst>
            </p:cNvPr>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a:extLst>
                <a:ext uri="{FF2B5EF4-FFF2-40B4-BE49-F238E27FC236}">
                  <a16:creationId xmlns:a16="http://schemas.microsoft.com/office/drawing/2014/main" id="{3B7DB852-BDA5-40CB-2233-7960069D5D20}"/>
                </a:ext>
              </a:extLst>
            </p:cNvPr>
            <p:cNvSpPr txBox="1">
              <a:spLocks noChangeArrowheads="1"/>
            </p:cNvSpPr>
            <p:nvPr/>
          </p:nvSpPr>
          <p:spPr bwMode="auto">
            <a:xfrm>
              <a:off x="1253" y="2657"/>
              <a:ext cx="1381" cy="139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tromesečja je da Bog želi da bud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eš</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srećan</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aktivno povezian sa čovečanstvom. Ma kakav je tvoj odnos s Njim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prethodnih.Nagra- da je nepropadljiv venac i večni život sa Bogom. U ovoj trci nisi sam. Ima i drugi koji vole Isusa i Njegovu Reč. Prenesi tu poruku nekome i pozovi ih na trku!</a:t>
              </a:r>
            </a:p>
          </p:txBody>
        </p:sp>
      </p:grpSp>
      <p:grpSp>
        <p:nvGrpSpPr>
          <p:cNvPr id="65" name="Group 13">
            <a:extLst>
              <a:ext uri="{FF2B5EF4-FFF2-40B4-BE49-F238E27FC236}">
                <a16:creationId xmlns:a16="http://schemas.microsoft.com/office/drawing/2014/main" id="{2B0829AE-B48F-43FA-31E6-A098BD97F505}"/>
              </a:ext>
            </a:extLst>
          </p:cNvPr>
          <p:cNvGrpSpPr>
            <a:grpSpLocks/>
          </p:cNvGrpSpPr>
          <p:nvPr/>
        </p:nvGrpSpPr>
        <p:grpSpPr bwMode="auto">
          <a:xfrm>
            <a:off x="7704876" y="3782200"/>
            <a:ext cx="3123178" cy="2612391"/>
            <a:chOff x="3595" y="2256"/>
            <a:chExt cx="1739" cy="8865"/>
          </a:xfrm>
        </p:grpSpPr>
        <p:sp>
          <p:nvSpPr>
            <p:cNvPr id="19478" name="Rectangle 14">
              <a:extLst>
                <a:ext uri="{FF2B5EF4-FFF2-40B4-BE49-F238E27FC236}">
                  <a16:creationId xmlns:a16="http://schemas.microsoft.com/office/drawing/2014/main" id="{76AA1756-08E3-0239-F815-1FA73F8437CE}"/>
                </a:ext>
              </a:extLst>
            </p:cNvPr>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a:extLst>
                <a:ext uri="{FF2B5EF4-FFF2-40B4-BE49-F238E27FC236}">
                  <a16:creationId xmlns:a16="http://schemas.microsoft.com/office/drawing/2014/main" id="{FA7AEBFC-03B9-12CD-2D80-A6DADA554B82}"/>
                </a:ext>
              </a:extLst>
            </p:cNvPr>
            <p:cNvSpPr txBox="1">
              <a:spLocks noChangeArrowheads="1"/>
            </p:cNvSpPr>
            <p:nvPr/>
          </p:nvSpPr>
          <p:spPr bwMode="auto">
            <a:xfrm>
              <a:off x="3601" y="2663"/>
              <a:ext cx="1733" cy="845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sa Bogom menja sve i ovde i u večnosti, ta promena mo- že da bude dobra ili loša, zavisno o kva- liteti i vrsti odnosa. Bog želi potpuno predan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Me- đutim, imaj na umu Bog nije prosjak sa plastičnom kanticom. On će da prihvati samo predan odnos sa svojim narodom, Jer sve manje od toga rezultiraće našim uništenjem.  Božanski poziv se upućuje i tebi danas: „Pazi na službu da je izvr- šavaš” (Kol. 4,17). Šta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a:extLst>
              <a:ext uri="{FF2B5EF4-FFF2-40B4-BE49-F238E27FC236}">
                <a16:creationId xmlns:a16="http://schemas.microsoft.com/office/drawing/2014/main" id="{4B1B899A-B81A-32F2-076E-A5B66CCEAD46}"/>
              </a:ext>
            </a:extLst>
          </p:cNvPr>
          <p:cNvGrpSpPr>
            <a:grpSpLocks/>
          </p:cNvGrpSpPr>
          <p:nvPr/>
        </p:nvGrpSpPr>
        <p:grpSpPr bwMode="auto">
          <a:xfrm>
            <a:off x="422031" y="3505200"/>
            <a:ext cx="3500213" cy="478424"/>
            <a:chOff x="206" y="1824"/>
            <a:chExt cx="1042" cy="336"/>
          </a:xfrm>
        </p:grpSpPr>
        <p:sp>
          <p:nvSpPr>
            <p:cNvPr id="19476" name="Rectangle 17">
              <a:extLst>
                <a:ext uri="{FF2B5EF4-FFF2-40B4-BE49-F238E27FC236}">
                  <a16:creationId xmlns:a16="http://schemas.microsoft.com/office/drawing/2014/main" id="{BE0E475D-AE23-C014-84E1-CFC98899397C}"/>
                </a:ext>
              </a:extLst>
            </p:cNvPr>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a:extLst>
                <a:ext uri="{FF2B5EF4-FFF2-40B4-BE49-F238E27FC236}">
                  <a16:creationId xmlns:a16="http://schemas.microsoft.com/office/drawing/2014/main" id="{B642FB95-BA9A-A2A2-433D-4A9F56FD8ED2}"/>
                </a:ext>
              </a:extLst>
            </p:cNvPr>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a:extLst>
              <a:ext uri="{FF2B5EF4-FFF2-40B4-BE49-F238E27FC236}">
                <a16:creationId xmlns:a16="http://schemas.microsoft.com/office/drawing/2014/main" id="{F52927D4-A6C5-0B6C-5E59-B1C3B6FA16DE}"/>
              </a:ext>
            </a:extLst>
          </p:cNvPr>
          <p:cNvGrpSpPr>
            <a:grpSpLocks/>
          </p:cNvGrpSpPr>
          <p:nvPr/>
        </p:nvGrpSpPr>
        <p:grpSpPr bwMode="auto">
          <a:xfrm>
            <a:off x="3627607" y="3505200"/>
            <a:ext cx="2392194" cy="478424"/>
            <a:chOff x="1109" y="1824"/>
            <a:chExt cx="1483" cy="336"/>
          </a:xfrm>
        </p:grpSpPr>
        <p:sp>
          <p:nvSpPr>
            <p:cNvPr id="19474" name="Rectangle 20">
              <a:extLst>
                <a:ext uri="{FF2B5EF4-FFF2-40B4-BE49-F238E27FC236}">
                  <a16:creationId xmlns:a16="http://schemas.microsoft.com/office/drawing/2014/main" id="{54BFD2C7-23AA-3577-7DD9-8E1BE6FAF8DF}"/>
                </a:ext>
              </a:extLst>
            </p:cNvPr>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a:extLst>
                <a:ext uri="{FF2B5EF4-FFF2-40B4-BE49-F238E27FC236}">
                  <a16:creationId xmlns:a16="http://schemas.microsoft.com/office/drawing/2014/main" id="{2DB2179B-3FB1-2F6A-8962-99A645599F91}"/>
                </a:ext>
              </a:extLst>
            </p:cNvPr>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a:extLst>
              <a:ext uri="{FF2B5EF4-FFF2-40B4-BE49-F238E27FC236}">
                <a16:creationId xmlns:a16="http://schemas.microsoft.com/office/drawing/2014/main" id="{DA5BD689-9056-E4E6-77FC-DC8FDB5B9D8A}"/>
              </a:ext>
            </a:extLst>
          </p:cNvPr>
          <p:cNvGrpSpPr>
            <a:grpSpLocks/>
          </p:cNvGrpSpPr>
          <p:nvPr/>
        </p:nvGrpSpPr>
        <p:grpSpPr bwMode="auto">
          <a:xfrm>
            <a:off x="6019800" y="3505200"/>
            <a:ext cx="1638300" cy="471092"/>
            <a:chOff x="2592" y="1824"/>
            <a:chExt cx="1008" cy="336"/>
          </a:xfrm>
        </p:grpSpPr>
        <p:sp>
          <p:nvSpPr>
            <p:cNvPr id="19472" name="Rectangle 23">
              <a:extLst>
                <a:ext uri="{FF2B5EF4-FFF2-40B4-BE49-F238E27FC236}">
                  <a16:creationId xmlns:a16="http://schemas.microsoft.com/office/drawing/2014/main" id="{104D95DE-F3C8-6D94-0406-E5331269C4EB}"/>
                </a:ext>
              </a:extLst>
            </p:cNvPr>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a:extLst>
                <a:ext uri="{FF2B5EF4-FFF2-40B4-BE49-F238E27FC236}">
                  <a16:creationId xmlns:a16="http://schemas.microsoft.com/office/drawing/2014/main" id="{B8A6BD9B-AE83-9A2D-F8ED-F798A69F6E1C}"/>
                </a:ext>
              </a:extLst>
            </p:cNvPr>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a:extLst>
              <a:ext uri="{FF2B5EF4-FFF2-40B4-BE49-F238E27FC236}">
                <a16:creationId xmlns:a16="http://schemas.microsoft.com/office/drawing/2014/main" id="{A8704B6A-30F7-00D1-CA81-F50CC4057906}"/>
              </a:ext>
            </a:extLst>
          </p:cNvPr>
          <p:cNvGrpSpPr>
            <a:grpSpLocks/>
          </p:cNvGrpSpPr>
          <p:nvPr/>
        </p:nvGrpSpPr>
        <p:grpSpPr bwMode="auto">
          <a:xfrm>
            <a:off x="7651420" y="3505200"/>
            <a:ext cx="3165858" cy="478424"/>
            <a:chOff x="3600" y="1824"/>
            <a:chExt cx="1536" cy="336"/>
          </a:xfrm>
        </p:grpSpPr>
        <p:sp>
          <p:nvSpPr>
            <p:cNvPr id="19470" name="Rectangle 26">
              <a:extLst>
                <a:ext uri="{FF2B5EF4-FFF2-40B4-BE49-F238E27FC236}">
                  <a16:creationId xmlns:a16="http://schemas.microsoft.com/office/drawing/2014/main" id="{67AD9727-8473-E0F6-FF39-05CF04EE882A}"/>
                </a:ext>
              </a:extLst>
            </p:cNvPr>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a:extLst>
                <a:ext uri="{FF2B5EF4-FFF2-40B4-BE49-F238E27FC236}">
                  <a16:creationId xmlns:a16="http://schemas.microsoft.com/office/drawing/2014/main" id="{BF6D9D52-CB50-B2FC-47F4-A9A14A8B01CC}"/>
                </a:ext>
              </a:extLst>
            </p:cNvPr>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a:extLst>
              <a:ext uri="{FF2B5EF4-FFF2-40B4-BE49-F238E27FC236}">
                <a16:creationId xmlns:a16="http://schemas.microsoft.com/office/drawing/2014/main" id="{1AD470E7-A60B-79DF-DE6D-5049731DD8DF}"/>
              </a:ext>
            </a:extLst>
          </p:cNvPr>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a:extLst>
              <a:ext uri="{FF2B5EF4-FFF2-40B4-BE49-F238E27FC236}">
                <a16:creationId xmlns:a16="http://schemas.microsoft.com/office/drawing/2014/main" id="{1357B43A-7E64-5AE9-3964-E77EEB02E029}"/>
              </a:ext>
            </a:extLst>
          </p:cNvPr>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61757547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D956161-67E8-69DD-8F82-DF03095811AE}"/>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88547E91-41B1-72FD-552A-C2248B8B4FDF}"/>
              </a:ext>
            </a:extLst>
          </p:cNvPr>
          <p:cNvSpPr>
            <a:spLocks noGrp="1" noChangeArrowheads="1"/>
          </p:cNvSpPr>
          <p:nvPr>
            <p:ph type="title"/>
          </p:nvPr>
        </p:nvSpPr>
        <p:spPr>
          <a:xfrm>
            <a:off x="3733801" y="129695"/>
            <a:ext cx="4292601" cy="1143000"/>
          </a:xfrm>
        </p:spPr>
        <p:txBody>
          <a:bodyPr/>
          <a:lstStyle/>
          <a:p>
            <a:pPr eaLnBrk="1" hangingPunct="1"/>
            <a:r>
              <a:rPr lang="hr-HR">
                <a:solidFill>
                  <a:srgbClr val="FFCC66"/>
                </a:solidFill>
              </a:rPr>
              <a:t>Upamtite stih </a:t>
            </a:r>
            <a:endParaRPr lang="en-US" dirty="0">
              <a:solidFill>
                <a:srgbClr val="FFCC66"/>
              </a:solidFill>
            </a:endParaRPr>
          </a:p>
        </p:txBody>
      </p:sp>
      <p:sp>
        <p:nvSpPr>
          <p:cNvPr id="8195" name="Text Box 3">
            <a:extLst>
              <a:ext uri="{FF2B5EF4-FFF2-40B4-BE49-F238E27FC236}">
                <a16:creationId xmlns:a16="http://schemas.microsoft.com/office/drawing/2014/main" id="{C6580B87-78D6-2BCC-FE8C-644582E87F00}"/>
              </a:ext>
            </a:extLst>
          </p:cNvPr>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RIMLJANIMA </a:t>
            </a:r>
            <a:r>
              <a:rPr kumimoji="0" lang="sr-Latn-RS" sz="4800" b="0" i="0" u="none" strike="noStrike" kern="1200" cap="none" spc="0" normalizeH="0" baseline="0" noProof="0" dirty="0">
                <a:ln>
                  <a:noFill/>
                </a:ln>
                <a:solidFill>
                  <a:srgbClr val="FFFF99"/>
                </a:solidFill>
                <a:effectLst/>
                <a:uLnTx/>
                <a:uFillTx/>
                <a:latin typeface="Impact" pitchFamily="34" charset="0"/>
                <a:ea typeface="+mn-ea"/>
                <a:cs typeface="Arial" charset="0"/>
              </a:rPr>
              <a:t>5</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,3-5:</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a:extLst>
              <a:ext uri="{FF2B5EF4-FFF2-40B4-BE49-F238E27FC236}">
                <a16:creationId xmlns:a16="http://schemas.microsoft.com/office/drawing/2014/main" id="{9C285ED4-C681-5C57-E482-C114088B0DAF}"/>
              </a:ext>
            </a:extLst>
          </p:cNvPr>
          <p:cNvSpPr>
            <a:spLocks noGrp="1" noChangeArrowheads="1"/>
          </p:cNvSpPr>
          <p:nvPr>
            <p:ph type="body" idx="1"/>
          </p:nvPr>
        </p:nvSpPr>
        <p:spPr>
          <a:xfrm>
            <a:off x="1485751" y="2807017"/>
            <a:ext cx="7162353" cy="1243965"/>
          </a:xfrm>
        </p:spPr>
        <p:txBody>
          <a:bodyPr/>
          <a:lstStyle/>
          <a:p>
            <a:pPr marL="0" indent="0">
              <a:buNone/>
            </a:pPr>
            <a:r>
              <a:rPr lang="en-US" dirty="0"/>
              <a:t>“</a:t>
            </a:r>
            <a:r>
              <a:rPr lang="hr-HR" dirty="0"/>
              <a:t>Ne</a:t>
            </a:r>
            <a:r>
              <a:rPr lang="en-US" dirty="0"/>
              <a:t> </a:t>
            </a:r>
            <a:r>
              <a:rPr lang="en-US" dirty="0" err="1"/>
              <a:t>samo</a:t>
            </a:r>
            <a:r>
              <a:rPr lang="en-US" dirty="0"/>
              <a:t> </a:t>
            </a:r>
            <a:r>
              <a:rPr lang="hr-HR" dirty="0"/>
              <a:t>pak</a:t>
            </a:r>
            <a:r>
              <a:rPr lang="sr-Latn-RS" dirty="0"/>
              <a:t> </a:t>
            </a:r>
            <a:r>
              <a:rPr lang="hr-HR" dirty="0"/>
              <a:t>t</a:t>
            </a:r>
            <a:r>
              <a:rPr lang="sr-Latn-RS" dirty="0"/>
              <a:t>o, nego s</a:t>
            </a:r>
            <a:r>
              <a:rPr lang="en-US" dirty="0"/>
              <a:t>e</a:t>
            </a:r>
            <a:r>
              <a:rPr lang="sr-Latn-RS" dirty="0"/>
              <a:t> </a:t>
            </a:r>
            <a:r>
              <a:rPr lang="hr-HR" dirty="0"/>
              <a:t>hval</a:t>
            </a:r>
            <a:r>
              <a:rPr lang="en-US" dirty="0"/>
              <a:t>imo</a:t>
            </a:r>
            <a:r>
              <a:rPr lang="sr-Latn-RS" dirty="0"/>
              <a:t> </a:t>
            </a:r>
            <a:r>
              <a:rPr lang="en-US" dirty="0"/>
              <a:t>I </a:t>
            </a:r>
            <a:r>
              <a:rPr lang="en-US" dirty="0" err="1"/>
              <a:t>i</a:t>
            </a:r>
            <a:r>
              <a:rPr lang="en-US" dirty="0"/>
              <a:t> </a:t>
            </a:r>
            <a:r>
              <a:rPr lang="en-US" dirty="0" err="1"/>
              <a:t>nevoljama</a:t>
            </a:r>
            <a:r>
              <a:rPr lang="en-US" dirty="0"/>
              <a:t>, </a:t>
            </a:r>
            <a:r>
              <a:rPr lang="hr-HR" dirty="0"/>
              <a:t>znajuć</a:t>
            </a:r>
            <a:r>
              <a:rPr lang="en-US" dirty="0" err="1"/>
              <a:t>i</a:t>
            </a:r>
            <a:r>
              <a:rPr lang="sr-Latn-RS" dirty="0"/>
              <a:t> </a:t>
            </a:r>
            <a:r>
              <a:rPr lang="en-US" dirty="0"/>
              <a:t>da</a:t>
            </a:r>
            <a:r>
              <a:rPr lang="sr-Latn-RS" dirty="0"/>
              <a:t> </a:t>
            </a:r>
            <a:r>
              <a:rPr lang="en-US" dirty="0" err="1"/>
              <a:t>nevolja</a:t>
            </a:r>
            <a:r>
              <a:rPr lang="en-US" dirty="0"/>
              <a:t> </a:t>
            </a:r>
            <a:r>
              <a:rPr lang="hr-HR" dirty="0"/>
              <a:t>trpljenje</a:t>
            </a:r>
            <a:r>
              <a:rPr lang="sr-Latn-RS" dirty="0"/>
              <a:t> </a:t>
            </a:r>
            <a:r>
              <a:rPr lang="hr-HR" dirty="0"/>
              <a:t>gradi,</a:t>
            </a:r>
            <a:r>
              <a:rPr lang="sr-Latn-RS" dirty="0"/>
              <a:t> a </a:t>
            </a:r>
            <a:r>
              <a:rPr lang="hr-HR" dirty="0"/>
              <a:t>trpljenje iskustvo, a</a:t>
            </a:r>
            <a:r>
              <a:rPr lang="sr-Latn-RS" dirty="0"/>
              <a:t> iskustvo nadanje; a nadanje neće se osramotiti, jer se ljubav Božja izli u srca naša Duhom </a:t>
            </a:r>
            <a:r>
              <a:rPr lang="sr-Latn-RS"/>
              <a:t>Svetim koji </a:t>
            </a:r>
            <a:r>
              <a:rPr lang="sr-Latn-RS" dirty="0"/>
              <a:t>je dat nama.</a:t>
            </a:r>
            <a:r>
              <a:rPr lang="hr-HR" dirty="0"/>
              <a:t>” </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68A8084E-E2DD-74B8-1DAE-56A868110BCD}"/>
              </a:ext>
            </a:extLst>
          </p:cNvPr>
          <p:cNvPicPr>
            <a:picLocks noChangeAspect="1"/>
          </p:cNvPicPr>
          <p:nvPr/>
        </p:nvPicPr>
        <p:blipFill>
          <a:blip r:embed="rId3"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E186E370-F131-693E-4511-904067C3A997}"/>
              </a:ext>
            </a:extLst>
          </p:cNvPr>
          <p:cNvPicPr>
            <a:picLocks noChangeAspect="1"/>
          </p:cNvPicPr>
          <p:nvPr/>
        </p:nvPicPr>
        <p:blipFill>
          <a:blip r:embed="rId4"/>
          <a:stretch>
            <a:fillRect/>
          </a:stretch>
        </p:blipFill>
        <p:spPr>
          <a:xfrm>
            <a:off x="8026402" y="254000"/>
            <a:ext cx="4165598" cy="6797039"/>
          </a:xfrm>
          <a:prstGeom prst="rect">
            <a:avLst/>
          </a:prstGeom>
        </p:spPr>
      </p:pic>
    </p:spTree>
    <p:extLst>
      <p:ext uri="{BB962C8B-B14F-4D97-AF65-F5344CB8AC3E}">
        <p14:creationId xmlns:p14="http://schemas.microsoft.com/office/powerpoint/2010/main" val="2361122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9B6D-CE97-863A-25E4-2D40A3B05BBD}"/>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B12AB203-61AB-D9FA-89B9-A1895A2C10EE}"/>
              </a:ext>
            </a:extLst>
          </p:cNvPr>
          <p:cNvSpPr>
            <a:spLocks noChangeArrowheads="1"/>
          </p:cNvSpPr>
          <p:nvPr/>
        </p:nvSpPr>
        <p:spPr bwMode="auto">
          <a:xfrm>
            <a:off x="0" y="3875314"/>
            <a:ext cx="12192000" cy="298268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BC74E639-241E-8548-3AFF-06990D82AD0D}"/>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23B8613D-4434-23D0-1688-D0B216EF90CA}"/>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45A1DC3C-B7CD-38F7-A97F-772FDF1CF032}"/>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209D4F92-6142-4F47-295D-57ED40BB05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1E61206C-0F5D-AB6F-30ED-79C46E287170}"/>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4B342A47-AF1E-250A-A030-D080DC035AA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1F0A7F51-E0AC-28DD-5189-9D18EF6B3D2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00F0D1D-B064-3BAA-9942-CD32345BA207}"/>
              </a:ext>
            </a:extLst>
          </p:cNvPr>
          <p:cNvSpPr txBox="1"/>
          <p:nvPr/>
        </p:nvSpPr>
        <p:spPr>
          <a:xfrm>
            <a:off x="0" y="3870553"/>
            <a:ext cx="12192000" cy="3046988"/>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Kao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verni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hrišćani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možemo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sigurnošću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očekivati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će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nas</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Bog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zaštititi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od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zla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nevolja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svakako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imamo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dobar</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razlog</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mislimo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hoće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Na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kraju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krajeva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Bog 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obećao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će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nas</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čuvati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blagosloviti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lang="sr-Latn-RS" sz="2400" b="1" dirty="0">
                <a:solidFill>
                  <a:srgbClr val="FFFFFF"/>
                </a:solidFill>
                <a:latin typeface="Arial"/>
                <a:cs typeface="Arial" charset="0"/>
              </a:rPr>
              <a:t>4. Moj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6</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24). I mi se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trudimo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 Ga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poštujemo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svemu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što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činimo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tako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 ne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izgubimo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ovaj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blagoslov</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 ne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polažemo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pravo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njega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drsko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Ipak,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još</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uvek</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možemo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 se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razbolimo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trpimo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nepravdu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ugnjetavanje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ovom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životu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takvim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vremenima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vapimo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Bogu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pomoć</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Mi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nismo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jedinstveni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našim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molbama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Bogu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tokom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mračnih</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vremena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života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Biblija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puna</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 Božjih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muškaraca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žena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patili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vapili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pomoć</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A3F30B36-B286-34C8-64D0-1F09B6BAFFB8}"/>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385235436"/>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128016" y="130104"/>
            <a:ext cx="6400781" cy="267765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"I ne samo to, nego se radujemo i u nevoljama jer znamo da nevolje donose strpljivost, strpljivost </a:t>
            </a:r>
            <a:r>
              <a:rPr kumimoji="0" lang="sr-Latn-RS" sz="2400" b="1" i="0" u="none" strike="noStrike" kern="1200" cap="none" spc="0" normalizeH="0" baseline="0" noProof="0" dirty="0" err="1">
                <a:ln>
                  <a:noFill/>
                </a:ln>
                <a:solidFill>
                  <a:srgbClr val="156082">
                    <a:lumMod val="75000"/>
                  </a:srgbClr>
                </a:solidFill>
                <a:effectLst/>
                <a:uLnTx/>
                <a:uFillTx/>
                <a:latin typeface="Comic Sans MS" panose="030F0702030302020204" pitchFamily="66" charset="0"/>
                <a:ea typeface="+mn-ea"/>
                <a:cs typeface="+mn-cs"/>
              </a:rPr>
              <a:t>prekaljenost</a:t>
            </a:r>
            <a:r>
              <a:rPr kumimoji="0" lang="sr-Latn-RS" sz="24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a </a:t>
            </a:r>
            <a:r>
              <a:rPr kumimoji="0" lang="sr-Latn-RS" sz="2400" b="1" i="0" u="none" strike="noStrike" kern="1200" cap="none" spc="0" normalizeH="0" baseline="0" noProof="0" dirty="0" err="1">
                <a:ln>
                  <a:noFill/>
                </a:ln>
                <a:solidFill>
                  <a:srgbClr val="156082">
                    <a:lumMod val="75000"/>
                  </a:srgbClr>
                </a:solidFill>
                <a:effectLst/>
                <a:uLnTx/>
                <a:uFillTx/>
                <a:latin typeface="Comic Sans MS" panose="030F0702030302020204" pitchFamily="66" charset="0"/>
                <a:ea typeface="+mn-ea"/>
                <a:cs typeface="+mn-cs"/>
              </a:rPr>
              <a:t>prekaljenost</a:t>
            </a:r>
            <a:r>
              <a:rPr kumimoji="0" lang="sr-Latn-RS" sz="24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nadu. A nada nas ne izneverava jer se Božija ljubav već izlila u naša srca kroz Svetog Duha, koji nam je dat.“</a:t>
            </a:r>
            <a:r>
              <a:rPr kumimoji="0" lang="es-ES" sz="24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a:t>
            </a:r>
            <a:r>
              <a:rPr kumimoji="0" lang="sr-Latn-RS"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(Rimljanima 5,3–5)</a:t>
            </a:r>
            <a:endParaRPr kumimoji="0" lang="sr-Latn-RS" sz="24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2439206001"/>
              </p:ext>
            </p:extLst>
          </p:nvPr>
        </p:nvGraphicFramePr>
        <p:xfrm>
          <a:off x="182812" y="2789416"/>
          <a:ext cx="7219078" cy="406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72192"/>
            <a:ext cx="7584704" cy="1107996"/>
          </a:xfrm>
          <a:prstGeom prst="rect">
            <a:avLst/>
          </a:prstGeom>
          <a:noFill/>
        </p:spPr>
        <p:txBody>
          <a:bodyPr wrap="square" rtlCol="0">
            <a:spAutoFit/>
          </a:bodyPr>
          <a:lstStyle/>
          <a:p>
            <a:pPr>
              <a:spcBef>
                <a:spcPts val="600"/>
              </a:spcBef>
            </a:pPr>
            <a:r>
              <a:rPr lang="sr-Latn-RS" sz="2200" b="1" noProof="0" dirty="0"/>
              <a:t>Živimo u svetu punom greha i patnje. Svi se u nekom trenutku </a:t>
            </a:r>
            <a:r>
              <a:rPr lang="sr-Latn-RS" sz="2200" b="1" noProof="0"/>
              <a:t>suočavamo sa </a:t>
            </a:r>
            <a:r>
              <a:rPr lang="sr-Latn-RS" sz="2200" b="1" noProof="0" dirty="0"/>
              <a:t>poteškoćama koje nas mogu navesti da preispitamo Božju ljubav.</a:t>
            </a:r>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0" y="1342866"/>
            <a:ext cx="7584703"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Proučićemo kako su neki biblijski likovi reagovali na različite nepovoljne situacije i kako bi nam njihov primer mogao pomoći da se suočimo sa sličnim nepredviđenim situacijama.</a:t>
            </a:r>
          </a:p>
        </p:txBody>
      </p:sp>
      <p:sp>
        <p:nvSpPr>
          <p:cNvPr id="8" name="CuadroTexto 7">
            <a:extLst>
              <a:ext uri="{FF2B5EF4-FFF2-40B4-BE49-F238E27FC236}">
                <a16:creationId xmlns:a16="http://schemas.microsoft.com/office/drawing/2014/main" id="{2695ED24-6732-842C-A49D-EF203FFF943C}"/>
              </a:ext>
            </a:extLst>
          </p:cNvPr>
          <p:cNvSpPr txBox="1"/>
          <p:nvPr/>
        </p:nvSpPr>
        <p:spPr>
          <a:xfrm>
            <a:off x="-20405" y="1041688"/>
            <a:ext cx="7584703"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Kako reagiramo na ove prepreke?</a:t>
            </a: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sr-Latn-RS" sz="4400" b="1" spc="300" dirty="0">
                <a:ln w="6600">
                  <a:noFill/>
                  <a:prstDash val="solid"/>
                </a:ln>
                <a:solidFill>
                  <a:srgbClr val="FDF8CB"/>
                </a:solidFill>
                <a:effectLst>
                  <a:outerShdw dist="50800" dir="2700000" algn="tl" rotWithShape="0">
                    <a:srgbClr val="654C0F"/>
                  </a:outerShdw>
                </a:effectLst>
              </a:rPr>
              <a:t>OLUJE</a:t>
            </a:r>
            <a:r>
              <a:rPr lang="en-US" sz="4400" b="1" spc="300" dirty="0">
                <a:ln w="6600">
                  <a:noFill/>
                  <a:prstDash val="solid"/>
                </a:ln>
                <a:solidFill>
                  <a:srgbClr val="FDF8CB"/>
                </a:solidFill>
                <a:effectLst>
                  <a:outerShdw dist="50800" dir="2700000" algn="tl" rotWithShape="0">
                    <a:srgbClr val="654C0F"/>
                  </a:outerShdw>
                </a:effectLst>
              </a:rPr>
              <a:t> </a:t>
            </a:r>
            <a:r>
              <a:rPr lang="sr-Latn-RS" sz="4400" b="1" spc="300" dirty="0">
                <a:ln w="6600">
                  <a:noFill/>
                  <a:prstDash val="solid"/>
                </a:ln>
                <a:solidFill>
                  <a:srgbClr val="FDF8CB"/>
                </a:solidFill>
                <a:effectLst>
                  <a:outerShdw dist="50800" dir="2700000" algn="tl" rotWithShape="0">
                    <a:srgbClr val="654C0F"/>
                  </a:outerShdw>
                </a:effectLst>
              </a:rPr>
              <a:t>ŽIVOT</a:t>
            </a:r>
            <a:r>
              <a:rPr lang="en-US" sz="4400" b="1" spc="300" dirty="0">
                <a:ln w="6600">
                  <a:noFill/>
                  <a:prstDash val="solid"/>
                </a:ln>
                <a:solidFill>
                  <a:srgbClr val="FDF8CB"/>
                </a:solidFill>
                <a:effectLst>
                  <a:outerShdw dist="50800" dir="2700000" algn="tl" rotWithShape="0">
                    <a:srgbClr val="654C0F"/>
                  </a:outerShdw>
                </a:effectLst>
              </a:rPr>
              <a:t>A</a:t>
            </a:r>
            <a:endParaRPr lang="sr-Latn-RS" sz="4400" b="1" spc="300" noProof="0" dirty="0">
              <a:ln w="6600">
                <a:noFill/>
                <a:prstDash val="solid"/>
              </a:ln>
              <a:solidFill>
                <a:srgbClr val="FDF8CB"/>
              </a:solidFill>
              <a:effectLst>
                <a:outerShdw dist="50800" dir="2700000" algn="tl" rotWithShape="0">
                  <a:srgbClr val="654C0F"/>
                </a:outerShdw>
              </a:effectLst>
            </a:endParaRP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896352" cy="707886"/>
          </a:xfrm>
          <a:prstGeom prst="rect">
            <a:avLst/>
          </a:prstGeom>
          <a:noFill/>
        </p:spPr>
        <p:txBody>
          <a:bodyPr wrap="square">
            <a:spAutoFit/>
          </a:bodyPr>
          <a:lstStyle/>
          <a:p>
            <a:pPr algn="ctr"/>
            <a:r>
              <a:rPr lang="sr-Latn-RS" sz="2000" b="1" noProof="0" dirty="0">
                <a:solidFill>
                  <a:srgbClr val="931C14"/>
                </a:solidFill>
                <a:effectLst>
                  <a:glow rad="101600">
                    <a:schemeClr val="bg1"/>
                  </a:glow>
                  <a:outerShdw blurRad="38100" dist="38100" dir="2700000" algn="tl">
                    <a:srgbClr val="000000"/>
                  </a:outerShdw>
                </a:effectLst>
                <a:latin typeface="Comic Sans MS" panose="030F0702030302020204" pitchFamily="66" charset="0"/>
              </a:rPr>
              <a:t>„Podigla se žestoka oluja i valovi su se razbijali o lađu tako da je gotovo bila potopljena</a:t>
            </a:r>
            <a:r>
              <a:rPr lang="en-US" sz="2000" b="1" noProof="0"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sr-Latn-RS" sz="2000" b="1" noProof="0"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sr-Latn-RS" sz="1600" b="1" noProof="0" dirty="0">
                <a:solidFill>
                  <a:srgbClr val="931C14"/>
                </a:solidFill>
                <a:effectLst>
                  <a:glow rad="101600">
                    <a:schemeClr val="bg1"/>
                  </a:glow>
                  <a:outerShdw blurRad="38100" dist="38100" dir="2700000" algn="tl">
                    <a:srgbClr val="000000"/>
                  </a:outerShdw>
                </a:effectLst>
                <a:latin typeface="Comic Sans MS" panose="030F0702030302020204" pitchFamily="66" charset="0"/>
              </a:rPr>
              <a:t>(Marko 4</a:t>
            </a:r>
            <a:r>
              <a:rPr lang="en-US" sz="1600" b="1" noProof="0"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sr-Latn-RS" sz="1600" b="1" noProof="0" dirty="0">
                <a:solidFill>
                  <a:srgbClr val="931C14"/>
                </a:solidFill>
                <a:effectLst>
                  <a:glow rad="101600">
                    <a:schemeClr val="bg1"/>
                  </a:glow>
                  <a:outerShdw blurRad="38100" dist="38100" dir="2700000" algn="tl">
                    <a:srgbClr val="000000"/>
                  </a:outerShdw>
                </a:effectLst>
                <a:latin typeface="Comic Sans MS" panose="030F0702030302020204" pitchFamily="66" charset="0"/>
              </a:rPr>
              <a:t>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395663" y="1404845"/>
            <a:ext cx="8796335" cy="769441"/>
          </a:xfrm>
          <a:prstGeom prst="rect">
            <a:avLst/>
          </a:prstGeom>
          <a:noFill/>
        </p:spPr>
        <p:txBody>
          <a:bodyPr wrap="square" rtlCol="0">
            <a:spAutoFit/>
          </a:bodyPr>
          <a:lstStyle/>
          <a:p>
            <a:pPr>
              <a:spcBef>
                <a:spcPts val="600"/>
              </a:spcBef>
            </a:pPr>
            <a:r>
              <a:rPr lang="sr-Latn-RS" sz="2200" b="1" noProof="0" dirty="0"/>
              <a:t>Prelazak Galilejskog jezera usred noći, čak i usred oluje, nije bio nešto novo za Petra, Andriju, Jakova i </a:t>
            </a:r>
            <a:r>
              <a:rPr lang="en-US" sz="2200" b="1" noProof="0" dirty="0"/>
              <a:t>Jo</a:t>
            </a:r>
            <a:r>
              <a:rPr lang="sr-Latn-RS" sz="2200" b="1" noProof="0" dirty="0" err="1"/>
              <a:t>vana</a:t>
            </a:r>
            <a:r>
              <a:rPr lang="sr-Latn-RS" sz="2200" b="1" noProof="0" dirty="0"/>
              <a:t>, vešte ribare.</a:t>
            </a: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395663" y="3471411"/>
            <a:ext cx="4805361" cy="1446550"/>
          </a:xfrm>
          <a:prstGeom prst="rect">
            <a:avLst/>
          </a:prstGeom>
          <a:noFill/>
        </p:spPr>
        <p:txBody>
          <a:bodyPr wrap="square">
            <a:spAutoFit/>
          </a:bodyPr>
          <a:lstStyle/>
          <a:p>
            <a:pPr>
              <a:spcBef>
                <a:spcPts val="600"/>
              </a:spcBef>
            </a:pPr>
            <a:r>
              <a:rPr lang="sr-Latn-RS" sz="2200" b="1" noProof="0" dirty="0"/>
              <a:t>U svojim životima prolazimo kroz oluje. Molimo Isusa za pomoć, ali čini se kao da spava. Ne osećamo Njegovu prisutnost. Ali On je tu.</a:t>
            </a:r>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2" y="3615099"/>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378993" y="2120426"/>
            <a:ext cx="8829674"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Međutim, oluja ih je s</a:t>
            </a:r>
            <a:r>
              <a:rPr kumimoji="0" lang="en-US" sz="2200" b="1" i="0" u="none" strike="noStrike" kern="1200" cap="none" spc="0" normalizeH="0" baseline="0" noProof="0" dirty="0">
                <a:ln>
                  <a:noFill/>
                </a:ln>
                <a:solidFill>
                  <a:prstClr val="black"/>
                </a:solidFill>
                <a:effectLst/>
                <a:uLnTx/>
                <a:uFillTx/>
                <a:latin typeface="Aptos" panose="02110004020202020204"/>
                <a:ea typeface="+mn-ea"/>
                <a:cs typeface="+mn-cs"/>
              </a:rPr>
              <a:t>a</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vladala. Vetar je </a:t>
            </a:r>
            <a:r>
              <a:rPr kumimoji="0" lang="en-US" sz="2200" b="1" i="0" u="none" strike="noStrike" kern="1200" cap="none" spc="0" normalizeH="0" baseline="0" noProof="0" dirty="0" err="1">
                <a:ln>
                  <a:noFill/>
                </a:ln>
                <a:solidFill>
                  <a:prstClr val="black"/>
                </a:solidFill>
                <a:effectLst/>
                <a:uLnTx/>
                <a:uFillTx/>
                <a:latin typeface="Aptos" panose="02110004020202020204"/>
                <a:ea typeface="+mn-ea"/>
                <a:cs typeface="+mn-cs"/>
              </a:rPr>
              <a:t>podigao</a:t>
            </a:r>
            <a:r>
              <a:rPr kumimoji="0" lang="en-US" sz="2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200" b="1" i="0" u="none" strike="noStrike" kern="1200" cap="none" spc="0" normalizeH="0" baseline="0" noProof="0" dirty="0" err="1">
                <a:ln>
                  <a:noFill/>
                </a:ln>
                <a:solidFill>
                  <a:prstClr val="black"/>
                </a:solidFill>
                <a:effectLst/>
                <a:uLnTx/>
                <a:uFillTx/>
                <a:latin typeface="Aptos" panose="02110004020202020204"/>
                <a:ea typeface="+mn-ea"/>
                <a:cs typeface="+mn-cs"/>
              </a:rPr>
              <a:t>talase</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poplavio lađu i ugrozio njihove živote. Tada im je sinulo… Gde je Isus? Spava li? Zašto nam ne pomaže? Zar ga nije briga šta se s nama događa? (Marko 4,35-38).</a:t>
            </a: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395663" y="4787090"/>
            <a:ext cx="4838700"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Pričekajte trenutak da ukorite našu oluju: „Mir, utišaj se!“ (Marko 4,39). On se brine za nas (1. Petrova 5,7). On može smiriti naše oluje. Ne zaboravite Ga hvaliti kada to učini (Marko 4,40-41).</a:t>
            </a: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sr-Latn-R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BOLESTI</a:t>
            </a: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629628"/>
            <a:ext cx="8852891" cy="400110"/>
          </a:xfrm>
          <a:prstGeom prst="rect">
            <a:avLst/>
          </a:prstGeom>
          <a:noFill/>
        </p:spPr>
        <p:txBody>
          <a:bodyPr wrap="square">
            <a:spAutoFit/>
          </a:bodyPr>
          <a:lstStyle/>
          <a:p>
            <a:pPr algn="ctr"/>
            <a:r>
              <a:rPr lang="sr-Latn-RS" sz="20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„Ako samo dotaknem njegov</a:t>
            </a:r>
            <a:r>
              <a:rPr lang="en-US" sz="20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u</a:t>
            </a:r>
            <a:r>
              <a:rPr lang="sr-Latn-RS" sz="20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sr-Latn-RS" sz="2000" b="1" noProof="0"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odeć</a:t>
            </a:r>
            <a:r>
              <a:rPr lang="en-US" sz="20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u</a:t>
            </a:r>
            <a:r>
              <a:rPr lang="sr-Latn-RS" sz="20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ozdraviću.“ </a:t>
            </a:r>
            <a:r>
              <a:rPr lang="sr-Latn-RS" sz="16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(Marko 5,28)</a:t>
            </a:r>
            <a:endParaRPr lang="sr-Latn-RS" sz="12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190225"/>
            <a:ext cx="8734424" cy="1446550"/>
          </a:xfrm>
          <a:prstGeom prst="rect">
            <a:avLst/>
          </a:prstGeom>
          <a:noFill/>
        </p:spPr>
        <p:txBody>
          <a:bodyPr wrap="square" rtlCol="0">
            <a:spAutoFit/>
          </a:bodyPr>
          <a:lstStyle/>
          <a:p>
            <a:pPr>
              <a:spcBef>
                <a:spcPts val="600"/>
              </a:spcBef>
            </a:pPr>
            <a:r>
              <a:rPr lang="sr-Latn-RS" sz="2200" b="1" noProof="0" dirty="0"/>
              <a:t>Dvanaest godina patnje od krvarenja bez lekara koji bi je mogao izlečiti ostavilo je ženu bez ičega i bez nade (Marko 5,25-26). Danas postoje zemlje u kojima besplatno zdravstveno osiguranje ne postoji, a ova priča još </a:t>
            </a:r>
            <a:r>
              <a:rPr lang="sr-Latn-RS" sz="2200" b="1" noProof="0" dirty="0" err="1"/>
              <a:t>uvijek</a:t>
            </a:r>
            <a:r>
              <a:rPr lang="sr-Latn-RS" sz="2200" b="1" noProof="0" dirty="0"/>
              <a:t> može biti stvarnost.</a:t>
            </a:r>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86669" y="2523602"/>
            <a:ext cx="4931906" cy="1446550"/>
          </a:xfrm>
          <a:prstGeom prst="rect">
            <a:avLst/>
          </a:prstGeom>
          <a:noFill/>
        </p:spPr>
        <p:txBody>
          <a:bodyPr wrap="square">
            <a:spAutoFit/>
          </a:bodyPr>
          <a:lstStyle/>
          <a:p>
            <a:pPr>
              <a:spcBef>
                <a:spcPts val="600"/>
              </a:spcBef>
            </a:pPr>
            <a:r>
              <a:rPr lang="sr-Latn-RS" sz="2200" b="1" noProof="0" dirty="0"/>
              <a:t>U svakom slučaju, svi se možemo suočiti sa situacijama u kojima nas bolest zarobljava i guši, a dane nalazimo olakšanje.</a:t>
            </a: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770179"/>
            <a:ext cx="4899065"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U svakom slučaju, Isus nas poziva da sve svoje terete i brige stavimo na Njega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Mt</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11,28-30).</a:t>
            </a: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625191"/>
            <a:ext cx="486622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Moramo verovati da Isus može da upotrebi vešte lekare da nas izleči ili da u nama učini čudo.</a:t>
            </a:r>
          </a:p>
        </p:txBody>
      </p:sp>
      <p:sp>
        <p:nvSpPr>
          <p:cNvPr id="15" name="CuadroTexto 14">
            <a:extLst>
              <a:ext uri="{FF2B5EF4-FFF2-40B4-BE49-F238E27FC236}">
                <a16:creationId xmlns:a16="http://schemas.microsoft.com/office/drawing/2014/main" id="{1062BB1C-3E74-C52E-CBB8-C98726C494EB}"/>
              </a:ext>
            </a:extLst>
          </p:cNvPr>
          <p:cNvSpPr txBox="1"/>
          <p:nvPr/>
        </p:nvSpPr>
        <p:spPr>
          <a:xfrm>
            <a:off x="4004800" y="3855750"/>
            <a:ext cx="4866222" cy="769441"/>
          </a:xfrm>
          <a:prstGeom prst="rect">
            <a:avLst/>
          </a:prstGeom>
          <a:noFill/>
        </p:spPr>
        <p:txBody>
          <a:bodyPr wrap="square">
            <a:spAutoFit/>
          </a:bodyPr>
          <a:lstStyle/>
          <a:p>
            <a:pPr lvl="0">
              <a:spcBef>
                <a:spcPts val="600"/>
              </a:spcBef>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Žena je u Isusu videla rešenje i </a:t>
            </a:r>
            <a:r>
              <a:rPr lang="sr-Latn-RS" sz="2200" b="1" dirty="0">
                <a:solidFill>
                  <a:prstClr val="black"/>
                </a:solidFill>
              </a:rPr>
              <a:t>njena vera ju je spasila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(Marko 5,27-29).</a:t>
            </a: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algn="ctr"/>
            <a:r>
              <a:rPr lang="sr-Latn-RS" sz="4400" b="1" spc="600" noProof="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KATASTROFE</a:t>
            </a: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583695"/>
            <a:ext cx="5967663" cy="707886"/>
          </a:xfrm>
          <a:prstGeom prst="rect">
            <a:avLst/>
          </a:prstGeom>
          <a:noFill/>
        </p:spPr>
        <p:txBody>
          <a:bodyPr wrap="square">
            <a:spAutoFit/>
          </a:bodyPr>
          <a:lstStyle/>
          <a:p>
            <a:pPr algn="ctr"/>
            <a:r>
              <a:rPr lang="sr-Latn-RS" sz="2000" b="1" dirty="0">
                <a:solidFill>
                  <a:srgbClr val="D8BEFF"/>
                </a:solidFill>
                <a:effectLst>
                  <a:outerShdw blurRad="38100" dist="38100" dir="2700000" algn="tl">
                    <a:srgbClr val="000000"/>
                  </a:outerShdw>
                </a:effectLst>
                <a:latin typeface="Comic Sans MS" panose="030F0702030302020204" pitchFamily="66" charset="0"/>
              </a:rPr>
              <a:t>„I ako se ova koža moja i </a:t>
            </a:r>
            <a:r>
              <a:rPr lang="en-US" sz="2000" b="1" dirty="0" err="1">
                <a:solidFill>
                  <a:srgbClr val="D8BEFF"/>
                </a:solidFill>
                <a:effectLst>
                  <a:outerShdw blurRad="38100" dist="38100" dir="2700000" algn="tl">
                    <a:srgbClr val="000000"/>
                  </a:outerShdw>
                </a:effectLst>
                <a:latin typeface="Comic Sans MS" panose="030F0702030302020204" pitchFamily="66" charset="0"/>
              </a:rPr>
              <a:t>raspadne</a:t>
            </a:r>
            <a:r>
              <a:rPr lang="sr-Latn-RS" sz="2000" b="1" dirty="0">
                <a:solidFill>
                  <a:srgbClr val="D8BEFF"/>
                </a:solidFill>
                <a:effectLst>
                  <a:outerShdw blurRad="38100" dist="38100" dir="2700000" algn="tl">
                    <a:srgbClr val="000000"/>
                  </a:outerShdw>
                </a:effectLst>
                <a:latin typeface="Comic Sans MS" panose="030F0702030302020204" pitchFamily="66" charset="0"/>
              </a:rPr>
              <a:t>, opet ću u telu svom videti Boga.” </a:t>
            </a:r>
            <a:r>
              <a:rPr lang="sr-Latn-RS" sz="1600" b="1" noProof="0" dirty="0">
                <a:solidFill>
                  <a:srgbClr val="D8BEFF"/>
                </a:solidFill>
                <a:effectLst>
                  <a:outerShdw blurRad="38100" dist="38100" dir="2700000" algn="tl">
                    <a:srgbClr val="000000"/>
                  </a:outerShdw>
                </a:effectLst>
                <a:latin typeface="Comic Sans MS" panose="030F0702030302020204" pitchFamily="66" charset="0"/>
              </a:rPr>
              <a:t>(Jov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230026"/>
            <a:ext cx="7002108" cy="1446550"/>
          </a:xfrm>
          <a:prstGeom prst="rect">
            <a:avLst/>
          </a:prstGeom>
          <a:noFill/>
        </p:spPr>
        <p:txBody>
          <a:bodyPr wrap="square" rtlCol="0">
            <a:spAutoFit/>
          </a:bodyPr>
          <a:lstStyle/>
          <a:p>
            <a:pPr>
              <a:spcBef>
                <a:spcPts val="600"/>
              </a:spcBef>
            </a:pPr>
            <a:r>
              <a:rPr lang="sr-Latn-RS" sz="2200" b="1" noProof="0" dirty="0"/>
              <a:t>Rat, nasilje i prirodne katastrofe radikalno su promenile Jovov život (Jov 1,13-19). Svi smo izloženi katastrofama, bilo prirodnim ili uzrokovanim zlom koje </a:t>
            </a:r>
            <a:r>
              <a:rPr lang="sr-Latn-RS" sz="2200" b="1" noProof="0" dirty="0" err="1"/>
              <a:t>preovladava</a:t>
            </a:r>
            <a:r>
              <a:rPr lang="sr-Latn-RS" sz="2200" b="1" noProof="0" dirty="0"/>
              <a:t> u svetu.</a:t>
            </a:r>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4250609971"/>
              </p:ext>
            </p:extLst>
          </p:nvPr>
        </p:nvGraphicFramePr>
        <p:xfrm>
          <a:off x="169845" y="2950308"/>
          <a:ext cx="6185236"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355081" y="3860928"/>
            <a:ext cx="5836919" cy="1785104"/>
          </a:xfrm>
          <a:prstGeom prst="rect">
            <a:avLst/>
          </a:prstGeom>
          <a:noFill/>
        </p:spPr>
        <p:txBody>
          <a:bodyPr wrap="square" rtlCol="0">
            <a:spAutoFit/>
          </a:bodyPr>
          <a:lstStyle/>
          <a:p>
            <a:pPr>
              <a:spcBef>
                <a:spcPts val="600"/>
              </a:spcBef>
            </a:pPr>
            <a:r>
              <a:rPr lang="sr-Latn-RS" sz="2200" b="1" noProof="0" dirty="0"/>
              <a:t>Ako ne klonemo duhom, videćemo da je čak i u našim najtežim iskušenjima Bog uvek tu. On nas voli i jača nas da crpimo snagu iz slabosti, hrabrost iz obeshrabrenja i nadu iz katastrofe (</a:t>
            </a:r>
            <a:r>
              <a:rPr lang="sr-Latn-RS" sz="2200" b="1" noProof="0" dirty="0" err="1"/>
              <a:t>Joel</a:t>
            </a:r>
            <a:r>
              <a:rPr lang="sr-Latn-RS" sz="2200" b="1" noProof="0" dirty="0"/>
              <a:t> 3,10; Rim 5,3-5).</a:t>
            </a:r>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sz="2200" noProof="0" dirty="0"/>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4" y="2479626"/>
            <a:ext cx="7001973"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Kako ćemo reagovati? Kako je Jov reagovao?</a:t>
            </a: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355080" y="5551030"/>
            <a:ext cx="600456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Ako prolaziš kroz teška vremena, razmisli o činjenici da su Božja ljubav i briga za tebe najsigurnija i najstabilnija stvar u tvom životu.</a:t>
            </a: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0"/>
            <a:ext cx="12191999" cy="769441"/>
          </a:xfrm>
          <a:prstGeom prst="rect">
            <a:avLst/>
          </a:prstGeom>
          <a:noFill/>
        </p:spPr>
        <p:txBody>
          <a:bodyPr wrap="square">
            <a:spAutoFit/>
          </a:bodyPr>
          <a:lstStyle/>
          <a:p>
            <a:pPr algn="ctr"/>
            <a:r>
              <a:rPr lang="sr-Latn-RS" sz="4400" b="1" spc="6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RAZOČARANJA</a:t>
            </a: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647997"/>
            <a:ext cx="10591799" cy="400110"/>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sr-Latn-RS" sz="2000" noProof="0" dirty="0">
                <a:solidFill>
                  <a:schemeClr val="accent3">
                    <a:lumMod val="75000"/>
                  </a:schemeClr>
                </a:solidFill>
                <a:effectLst>
                  <a:glow rad="101600">
                    <a:schemeClr val="bg2">
                      <a:lumMod val="20000"/>
                      <a:lumOff val="80000"/>
                    </a:schemeClr>
                  </a:glow>
                  <a:outerShdw blurRad="38100" dist="38100" dir="2700000" algn="tl">
                    <a:srgbClr val="000000"/>
                  </a:outerShdw>
                </a:effectLst>
              </a:rPr>
              <a:t>„A mi smo se nadali da je on onaj koji će otkupiti Izrael.“ (Luka 24,21a)</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4101430" y="1156504"/>
            <a:ext cx="8090569" cy="769441"/>
          </a:xfrm>
          <a:prstGeom prst="rect">
            <a:avLst/>
          </a:prstGeom>
          <a:noFill/>
        </p:spPr>
        <p:txBody>
          <a:bodyPr wrap="square" rtlCol="0">
            <a:spAutoFit/>
          </a:bodyPr>
          <a:lstStyle/>
          <a:p>
            <a:pPr>
              <a:spcBef>
                <a:spcPts val="600"/>
              </a:spcBef>
            </a:pPr>
            <a:r>
              <a:rPr lang="sr-Latn-RS" sz="2200" b="1" noProof="0" dirty="0"/>
              <a:t>Očekivanja: Isus je Mesija koji će otkupiti Izrael. Stvarnost: On je umro (</a:t>
            </a:r>
            <a:r>
              <a:rPr lang="sr-Latn-RS" sz="2200" b="1" noProof="0" dirty="0" err="1"/>
              <a:t>Lk</a:t>
            </a:r>
            <a:r>
              <a:rPr lang="sr-Latn-RS" sz="2200" b="1" noProof="0" dirty="0"/>
              <a:t> 24,18-21).</a:t>
            </a:r>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336171171"/>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101430" y="2622036"/>
            <a:ext cx="80905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Isus im je strpljivo pomogao da ponovno steknu nadu. Konačno, „otvoriše im se oči“ (Luka 24,31 ) i potrčaše da ohrabri one koji su još uvek bili razočarani (Luka 24,32–35; 2. Korinćanima 1,4). Što možemo naučiti iz njihovog iskustva?</a:t>
            </a: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101430" y="1852595"/>
            <a:ext cx="809056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Njihovo razočarenje bilo je toliko veliko da im nije dopustilo da prihvate ni najjasniji dokaz Isusova uskrsnuća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Lk</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24,22-24).</a:t>
            </a: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843</TotalTime>
  <Words>2341</Words>
  <Application>Microsoft Office PowerPoint</Application>
  <PresentationFormat>Panorámica</PresentationFormat>
  <Paragraphs>111</Paragraphs>
  <Slides>17</Slides>
  <Notes>11</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17</vt:i4>
      </vt:variant>
    </vt:vector>
  </HeadingPairs>
  <TitlesOfParts>
    <vt:vector size="35" baseType="lpstr">
      <vt:lpstr>Arial</vt:lpstr>
      <vt:lpstr>Gill Sans MT Ext Condensed Bold</vt:lpstr>
      <vt:lpstr>Comic Sans MS</vt:lpstr>
      <vt:lpstr>Bodoni MT Poster Compressed</vt:lpstr>
      <vt:lpstr>Calibri</vt:lpstr>
      <vt:lpstr>Impact</vt:lpstr>
      <vt:lpstr>Arial Narrow</vt:lpstr>
      <vt:lpstr>Aptos Display</vt:lpstr>
      <vt:lpstr>Constantia</vt:lpstr>
      <vt:lpstr>Britannic Bold</vt:lpstr>
      <vt:lpstr>Times New Roman</vt:lpstr>
      <vt:lpstr>Aptos</vt:lpstr>
      <vt:lpstr>Tema de Office</vt:lpstr>
      <vt:lpstr>1_Tema de Office</vt:lpstr>
      <vt:lpstr>3_Default Design</vt:lpstr>
      <vt:lpstr>5_Default Design</vt:lpstr>
      <vt:lpstr>4_Default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2026-04-25T14:07:55Z</dcterms:created>
  <dcterms:modified xsi:type="dcterms:W3CDTF">2026-05-22T05:54:15Z</dcterms:modified>
</cp:coreProperties>
</file>