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 id="2147483688" r:id="rId4"/>
    <p:sldMasterId id="2147483702" r:id="rId5"/>
  </p:sldMasterIdLst>
  <p:notesMasterIdLst>
    <p:notesMasterId r:id="rId22"/>
  </p:notesMasterIdLst>
  <p:sldIdLst>
    <p:sldId id="398" r:id="rId6"/>
    <p:sldId id="400" r:id="rId7"/>
    <p:sldId id="480" r:id="rId8"/>
    <p:sldId id="272" r:id="rId9"/>
    <p:sldId id="257" r:id="rId10"/>
    <p:sldId id="277" r:id="rId11"/>
    <p:sldId id="260" r:id="rId12"/>
    <p:sldId id="261" r:id="rId13"/>
    <p:sldId id="262" r:id="rId14"/>
    <p:sldId id="278" r:id="rId15"/>
    <p:sldId id="274" r:id="rId16"/>
    <p:sldId id="481" r:id="rId17"/>
    <p:sldId id="484" r:id="rId18"/>
    <p:sldId id="483" r:id="rId19"/>
    <p:sldId id="486" r:id="rId20"/>
    <p:sldId id="489" r:id="rId21"/>
  </p:sldIdLst>
  <p:sldSz cx="12192000" cy="6858000"/>
  <p:notesSz cx="6858000" cy="9144000"/>
  <p:embeddedFontLst>
    <p:embeddedFont>
      <p:font typeface="Arial Narrow" panose="020B0606020202030204" pitchFamily="34" charset="0"/>
      <p:regular r:id="rId23"/>
      <p:bold r:id="rId24"/>
      <p:italic r:id="rId25"/>
      <p:boldItalic r:id="rId26"/>
    </p:embeddedFont>
    <p:embeddedFont>
      <p:font typeface="Bodoni MT Poster Compressed" panose="02070706080601050204" pitchFamily="18" charset="0"/>
      <p:regular r:id="rId27"/>
    </p:embeddedFont>
    <p:embeddedFont>
      <p:font typeface="Britannic Bold" panose="020B0903060703020204" pitchFamily="34" charset="0"/>
      <p:regular r:id="rId28"/>
    </p:embeddedFont>
    <p:embeddedFont>
      <p:font typeface="Comic Sans MS" panose="030F0702030302020204" pitchFamily="66" charset="0"/>
      <p:regular r:id="rId29"/>
      <p:bold r:id="rId30"/>
      <p:italic r:id="rId31"/>
      <p:boldItalic r:id="rId32"/>
    </p:embeddedFont>
    <p:embeddedFont>
      <p:font typeface="Constantia" panose="02030602050306030303" pitchFamily="18" charset="0"/>
      <p:regular r:id="rId33"/>
      <p:bold r:id="rId34"/>
      <p:italic r:id="rId35"/>
      <p:boldItalic r:id="rId36"/>
    </p:embeddedFont>
    <p:embeddedFont>
      <p:font typeface="Gill Sans MT Ext Condensed Bold" panose="020B0902020104020203" pitchFamily="34" charset="0"/>
      <p:regular r:id="rId37"/>
    </p:embeddedFont>
    <p:embeddedFont>
      <p:font typeface="Impact" panose="020B0806030902050204" pitchFamily="34" charset="0"/>
      <p:regular r:id="rId38"/>
    </p:embeddedFont>
  </p:embeddedFontLst>
  <p:defaultTextStyle>
    <a:defPPr>
      <a:defRPr lang="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D60F"/>
    <a:srgbClr val="E5FFE5"/>
    <a:srgbClr val="D6AD00"/>
    <a:srgbClr val="DDFFFF"/>
    <a:srgbClr val="CBC9FB"/>
    <a:srgbClr val="FDF8D8"/>
    <a:srgbClr val="003D7A"/>
    <a:srgbClr val="DCD4CC"/>
    <a:srgbClr val="8A5E41"/>
    <a:srgbClr val="4F5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0" autoAdjust="0"/>
  </p:normalViewPr>
  <p:slideViewPr>
    <p:cSldViewPr snapToGrid="0">
      <p:cViewPr varScale="1">
        <p:scale>
          <a:sx n="101" d="100"/>
          <a:sy n="101" d="100"/>
        </p:scale>
        <p:origin x="348" y="13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r>
            <a:rPr lang="sr-Latn-RS" sz="2600" b="1" noProof="0" dirty="0">
              <a:effectLst>
                <a:outerShdw blurRad="38100" dist="38100" dir="2700000" algn="tl">
                  <a:srgbClr val="000000"/>
                </a:outerShdw>
              </a:effectLst>
            </a:rPr>
            <a:t>Pozivanje Pavla</a:t>
          </a: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endParaRPr>
        </a:p>
      </dgm:t>
    </dgm:pt>
    <dgm:pt modelId="{4FD688FD-1038-4F1C-9705-B220D8E3BD46}" type="sibTrans" cxnId="{39954250-E3C6-4D48-B8AA-750CA5C14689}">
      <dgm:prSet custT="1"/>
      <dgm:spPr/>
      <dgm:t>
        <a:bodyPr/>
        <a:lstStyle/>
        <a:p>
          <a:endParaRPr lang="sr-Latn-RS" sz="2600" b="1" noProof="0" dirty="0">
            <a:effectLst>
              <a:outerShdw blurRad="38100" dist="38100" dir="2700000" algn="tl">
                <a:srgbClr val="000000"/>
              </a:outerShdw>
            </a:effectLst>
          </a:endParaRPr>
        </a:p>
      </dgm:t>
    </dgm:pt>
    <dgm:pt modelId="{5B16BCE2-730E-45FF-8BAB-0ECA5A979999}">
      <dgm:prSet phldrT="[Texto]" phldr="0" custT="1"/>
      <dgm:spPr/>
      <dgm:t>
        <a:bodyPr/>
        <a:lstStyle/>
        <a:p>
          <a:r>
            <a:rPr lang="sr-Latn-RS" sz="2600" b="1" noProof="0" dirty="0">
              <a:effectLst>
                <a:outerShdw blurRad="38100" dist="38100" dir="2700000" algn="tl">
                  <a:srgbClr val="000000"/>
                </a:outerShdw>
              </a:effectLst>
            </a:rPr>
            <a:t>Putovanje u Korint</a:t>
          </a: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endParaRPr>
        </a:p>
      </dgm:t>
    </dgm:pt>
    <dgm:pt modelId="{38A7CC67-BCAC-4C36-8F81-18E47A886A66}" type="sibTrans" cxnId="{3F48AAAC-0854-463B-9225-34F58A76DE33}">
      <dgm:prSet custT="1"/>
      <dgm:spPr/>
      <dgm:t>
        <a:bodyPr/>
        <a:lstStyle/>
        <a:p>
          <a:endParaRPr lang="sr-Latn-RS" sz="2600" b="1" noProof="0" dirty="0">
            <a:effectLst>
              <a:outerShdw blurRad="38100" dist="38100" dir="2700000" algn="tl">
                <a:srgbClr val="000000"/>
              </a:outerShdw>
            </a:effectLst>
          </a:endParaRPr>
        </a:p>
      </dgm:t>
    </dgm:pt>
    <dgm:pt modelId="{2A12D8B3-E34D-48DF-BC55-C72825D9FBA6}">
      <dgm:prSet phldrT="[Texto]" phldr="0" custT="1"/>
      <dgm:spPr/>
      <dgm:t>
        <a:bodyPr/>
        <a:lstStyle/>
        <a:p>
          <a:r>
            <a:rPr lang="sr-Latn-RS" sz="2600" b="1" noProof="0" dirty="0">
              <a:effectLst>
                <a:outerShdw blurRad="38100" dist="38100" dir="2700000" algn="tl">
                  <a:srgbClr val="000000"/>
                </a:outerShdw>
              </a:effectLst>
            </a:rPr>
            <a:t>Grad Korint</a:t>
          </a: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endParaRPr>
        </a:p>
      </dgm:t>
    </dgm:pt>
    <dgm:pt modelId="{DA1EA41D-E296-4DA4-882C-B8CEEE160402}" type="sibTrans" cxnId="{301D0863-57D9-4AB5-B28D-8FC198E84E31}">
      <dgm:prSet custT="1"/>
      <dgm:spPr/>
      <dgm:t>
        <a:bodyPr/>
        <a:lstStyle/>
        <a:p>
          <a:endParaRPr lang="sr-Latn-RS" sz="2600" b="1" noProof="0" dirty="0">
            <a:effectLst>
              <a:outerShdw blurRad="38100" dist="38100" dir="2700000" algn="tl">
                <a:srgbClr val="000000"/>
              </a:outerShdw>
            </a:effectLst>
          </a:endParaRPr>
        </a:p>
      </dgm:t>
    </dgm:pt>
    <dgm:pt modelId="{0C0F3075-A77A-428D-8933-5B241659F799}">
      <dgm:prSet phldrT="[Texto]" phldr="0" custT="1"/>
      <dgm:spPr/>
      <dgm:t>
        <a:bodyPr/>
        <a:lstStyle/>
        <a:p>
          <a:r>
            <a:rPr lang="sr-Latn-RS" sz="2600" b="1" noProof="0" dirty="0" err="1">
              <a:effectLst>
                <a:outerShdw blurRad="38100" dist="38100" dir="2700000" algn="tl">
                  <a:srgbClr val="000000"/>
                </a:outerShdw>
              </a:effectLst>
            </a:rPr>
            <a:t>Korinćani</a:t>
          </a:r>
          <a:endParaRPr lang="sr-Latn-RS" sz="2600" b="1" noProof="0" dirty="0">
            <a:effectLst>
              <a:outerShdw blurRad="38100" dist="38100" dir="2700000" algn="tl">
                <a:srgbClr val="000000"/>
              </a:outerShdw>
            </a:effectLst>
          </a:endParaRP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endParaRPr>
        </a:p>
      </dgm:t>
    </dgm:pt>
    <dgm:pt modelId="{9A0D4520-F8E6-4DC9-B28B-FF14EB96C8A8}" type="sibTrans" cxnId="{898334F8-2B36-4C2D-A1C5-7FE86E8EB475}">
      <dgm:prSet custT="1"/>
      <dgm:spPr/>
      <dgm:t>
        <a:bodyPr/>
        <a:lstStyle/>
        <a:p>
          <a:endParaRPr lang="sr-Latn-RS" sz="2600" b="1" noProof="0" dirty="0">
            <a:effectLst>
              <a:outerShdw blurRad="38100" dist="38100" dir="2700000" algn="tl">
                <a:srgbClr val="000000"/>
              </a:outerShdw>
            </a:effectLst>
          </a:endParaRPr>
        </a:p>
      </dgm:t>
    </dgm:pt>
    <dgm:pt modelId="{65EB6C3F-ABD0-4183-8330-FD4AB89EA6D1}">
      <dgm:prSet phldrT="[Texto]" phldr="0" custT="1"/>
      <dgm:spPr/>
      <dgm:t>
        <a:bodyPr/>
        <a:lstStyle/>
        <a:p>
          <a:r>
            <a:rPr lang="sr-Latn-RS" sz="2600" b="1" noProof="0" dirty="0">
              <a:effectLst>
                <a:outerShdw blurRad="38100" dist="38100" dir="2700000" algn="tl">
                  <a:srgbClr val="000000"/>
                </a:outerShdw>
              </a:effectLst>
            </a:rPr>
            <a:t>Pisma Korinćanima</a:t>
          </a: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a:lstStyle/>
        <a:p>
          <a:r>
            <a:rPr lang="sr-Latn-RS" sz="2200" b="1" i="0" baseline="0" noProof="0" dirty="0">
              <a:effectLst>
                <a:outerShdw blurRad="38100" dist="38100" dir="2700000" algn="tl">
                  <a:srgbClr val="000000"/>
                </a:outerShdw>
              </a:effectLst>
            </a:rPr>
            <a:t>Kako je Pavle postao apostol?</a:t>
          </a:r>
          <a:endParaRPr lang="sr-Latn-RS" sz="2200" noProof="0" dirty="0">
            <a:effectLst>
              <a:outerShdw blurRad="38100" dist="38100" dir="2700000" algn="tl">
                <a:srgbClr val="000000"/>
              </a:outerShdw>
            </a:effectLst>
          </a:endParaRPr>
        </a:p>
      </dgm:t>
    </dgm:pt>
    <dgm:pt modelId="{7A551D68-77E3-4860-9438-A26548CD1378}" type="parTrans" cxnId="{DBDDCA28-02DF-42F9-8AFE-80B890F718A7}">
      <dgm:prSet/>
      <dgm:spPr/>
      <dgm:t>
        <a:bodyPr/>
        <a:lstStyle/>
        <a:p>
          <a:endParaRPr lang="es-ES" sz="2200"/>
        </a:p>
      </dgm:t>
    </dgm:pt>
    <dgm:pt modelId="{2A2378DC-D437-4D31-A09F-353CCC79CB6A}" type="sibTrans" cxnId="{DBDDCA28-02DF-42F9-8AFE-80B890F718A7}">
      <dgm:prSet/>
      <dgm:spPr/>
      <dgm:t>
        <a:bodyPr/>
        <a:lstStyle/>
        <a:p>
          <a:endParaRPr lang="es-ES" sz="2200"/>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sr-Latn-RS" sz="2200" b="1" noProof="0" dirty="0"/>
            <a:t>Isusovim izborom (Gal </a:t>
          </a:r>
          <a:r>
            <a:rPr lang="sr-Latn-RS" sz="2200" b="1" noProof="0"/>
            <a:t>1,1).</a:t>
          </a:r>
          <a:endParaRPr lang="sr-Latn-RS" sz="2200" noProof="0" dirty="0"/>
        </a:p>
      </dgm:t>
    </dgm:pt>
    <dgm:pt modelId="{66ABB793-9548-44B3-9C3F-67DE13D1BDE8}" type="parTrans" cxnId="{E55F7916-2F7B-4A61-9686-23E93AF0BA07}">
      <dgm:prSet/>
      <dgm:spPr/>
      <dgm:t>
        <a:bodyPr/>
        <a:lstStyle/>
        <a:p>
          <a:endParaRPr lang="es-ES" sz="2200"/>
        </a:p>
      </dgm:t>
    </dgm:pt>
    <dgm:pt modelId="{44597F3B-CD99-40E2-A977-43DF612351BA}" type="sibTrans" cxnId="{E55F7916-2F7B-4A61-9686-23E93AF0BA07}">
      <dgm:prSet/>
      <dgm:spPr/>
      <dgm:t>
        <a:bodyPr/>
        <a:lstStyle/>
        <a:p>
          <a:endParaRPr lang="es-ES" sz="2200"/>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a:lstStyle/>
        <a:p>
          <a:r>
            <a:rPr lang="sr-Latn-RS" sz="2200" b="1" noProof="0" dirty="0">
              <a:effectLst>
                <a:outerShdw blurRad="38100" dist="38100" dir="2700000" algn="tl">
                  <a:srgbClr val="000000"/>
                </a:outerShdw>
              </a:effectLst>
            </a:rPr>
            <a:t>Kada je izabran?</a:t>
          </a:r>
          <a:endParaRPr lang="sr-Latn-RS" sz="2200" noProof="0" dirty="0">
            <a:effectLst>
              <a:outerShdw blurRad="38100" dist="38100" dir="2700000" algn="tl">
                <a:srgbClr val="000000"/>
              </a:outerShdw>
            </a:effectLst>
          </a:endParaRPr>
        </a:p>
      </dgm:t>
    </dgm:pt>
    <dgm:pt modelId="{D9EF1E86-43F9-48BB-8584-C17E08C7C29A}" type="parTrans" cxnId="{B37287AC-80D2-4177-9585-8AF1BF17D287}">
      <dgm:prSet/>
      <dgm:spPr/>
      <dgm:t>
        <a:bodyPr/>
        <a:lstStyle/>
        <a:p>
          <a:endParaRPr lang="es-ES" sz="2200"/>
        </a:p>
      </dgm:t>
    </dgm:pt>
    <dgm:pt modelId="{2EDF595D-9824-45F9-A8B7-6A3CF4686F8C}" type="sibTrans" cxnId="{B37287AC-80D2-4177-9585-8AF1BF17D287}">
      <dgm:prSet/>
      <dgm:spPr/>
      <dgm:t>
        <a:bodyPr/>
        <a:lstStyle/>
        <a:p>
          <a:endParaRPr lang="es-ES" sz="2200"/>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sr-Latn-RS" sz="2200" b="1" noProof="0" dirty="0"/>
            <a:t>Od utrobe </a:t>
          </a:r>
          <a:r>
            <a:rPr lang="sr-Latn-RS" sz="2200" b="1" noProof="0"/>
            <a:t>svoje matere </a:t>
          </a:r>
          <a:r>
            <a:rPr lang="sr-Latn-RS" sz="2200" b="1" noProof="0" dirty="0"/>
            <a:t>(</a:t>
          </a:r>
          <a:r>
            <a:rPr lang="sr-Latn-RS" sz="2200" b="1" noProof="0"/>
            <a:t>Gal .1,15).</a:t>
          </a:r>
          <a:endParaRPr lang="sr-Latn-RS" sz="2200" noProof="0" dirty="0"/>
        </a:p>
      </dgm:t>
    </dgm:pt>
    <dgm:pt modelId="{C4C419B3-CB1A-4EBB-AAB9-F12F0387CB16}" type="parTrans" cxnId="{8FDD6708-703A-4FC6-B631-DF23C4B14FE3}">
      <dgm:prSet/>
      <dgm:spPr/>
      <dgm:t>
        <a:bodyPr/>
        <a:lstStyle/>
        <a:p>
          <a:endParaRPr lang="es-ES" sz="2200"/>
        </a:p>
      </dgm:t>
    </dgm:pt>
    <dgm:pt modelId="{F5DB8E69-5E2B-40D5-87E8-AA065FD9593B}" type="sibTrans" cxnId="{8FDD6708-703A-4FC6-B631-DF23C4B14FE3}">
      <dgm:prSet/>
      <dgm:spPr/>
      <dgm:t>
        <a:bodyPr/>
        <a:lstStyle/>
        <a:p>
          <a:endParaRPr lang="es-ES" sz="2200"/>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a:lstStyle/>
        <a:p>
          <a:r>
            <a:rPr lang="sr-Latn-RS" sz="2200" b="1" noProof="0" dirty="0">
              <a:effectLst>
                <a:outerShdw blurRad="38100" dist="38100" dir="2700000" algn="tl">
                  <a:srgbClr val="000000"/>
                </a:outerShdw>
              </a:effectLst>
            </a:rPr>
            <a:t>Kada je pozvan?</a:t>
          </a:r>
          <a:endParaRPr lang="sr-Latn-RS" sz="2200" noProof="0" dirty="0">
            <a:effectLst>
              <a:outerShdw blurRad="38100" dist="38100" dir="2700000" algn="tl">
                <a:srgbClr val="000000"/>
              </a:outerShdw>
            </a:effectLst>
          </a:endParaRPr>
        </a:p>
      </dgm:t>
    </dgm:pt>
    <dgm:pt modelId="{6A7AE719-9DAD-4493-A511-133DD17DD300}" type="parTrans" cxnId="{0CBD8B46-3AD3-41CC-B2BE-0A1C3602AF07}">
      <dgm:prSet/>
      <dgm:spPr/>
      <dgm:t>
        <a:bodyPr/>
        <a:lstStyle/>
        <a:p>
          <a:endParaRPr lang="es-ES" sz="2200"/>
        </a:p>
      </dgm:t>
    </dgm:pt>
    <dgm:pt modelId="{3ACBA797-2B98-40F5-95A3-BFE3834F0B57}" type="sibTrans" cxnId="{0CBD8B46-3AD3-41CC-B2BE-0A1C3602AF07}">
      <dgm:prSet/>
      <dgm:spPr/>
      <dgm:t>
        <a:bodyPr/>
        <a:lstStyle/>
        <a:p>
          <a:endParaRPr lang="es-ES" sz="2200"/>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sr-Latn-RS" sz="2200" b="1" noProof="0" dirty="0"/>
            <a:t>Na putu za Damask ( </a:t>
          </a:r>
          <a:r>
            <a:rPr lang="sr-Latn-RS" sz="2200" b="1" noProof="0"/>
            <a:t>Dela 22,6.7).</a:t>
          </a:r>
          <a:endParaRPr lang="sr-Latn-RS" sz="2200" noProof="0" dirty="0"/>
        </a:p>
      </dgm:t>
    </dgm:pt>
    <dgm:pt modelId="{B8CAA0CA-0A80-48A3-A212-AC143EF1E8CF}" type="parTrans" cxnId="{C3084F35-B36C-4DF9-8E28-754DDFB71CFC}">
      <dgm:prSet/>
      <dgm:spPr/>
      <dgm:t>
        <a:bodyPr/>
        <a:lstStyle/>
        <a:p>
          <a:endParaRPr lang="es-ES" sz="2200"/>
        </a:p>
      </dgm:t>
    </dgm:pt>
    <dgm:pt modelId="{F9F0FB67-F4E3-4393-8311-2D8C014AAEB7}" type="sibTrans" cxnId="{C3084F35-B36C-4DF9-8E28-754DDFB71CFC}">
      <dgm:prSet/>
      <dgm:spPr/>
      <dgm:t>
        <a:bodyPr/>
        <a:lstStyle/>
        <a:p>
          <a:endParaRPr lang="es-ES" sz="2200"/>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a:lstStyle/>
        <a:p>
          <a:r>
            <a:rPr lang="sr-Latn-RS" sz="2200" b="1" noProof="0" dirty="0">
              <a:effectLst>
                <a:outerShdw blurRad="38100" dist="38100" dir="2700000" algn="tl">
                  <a:srgbClr val="000000"/>
                </a:outerShdw>
              </a:effectLst>
            </a:rPr>
            <a:t>Kome je on bio apostol?</a:t>
          </a:r>
          <a:endParaRPr lang="sr-Latn-RS" sz="2200" noProof="0" dirty="0">
            <a:effectLst>
              <a:outerShdw blurRad="38100" dist="38100" dir="2700000" algn="tl">
                <a:srgbClr val="000000"/>
              </a:outerShdw>
            </a:effectLst>
          </a:endParaRPr>
        </a:p>
      </dgm:t>
    </dgm:pt>
    <dgm:pt modelId="{92EF9C7C-15F2-445C-9108-09DAF31EFF62}" type="parTrans" cxnId="{EC857898-0C10-47F3-9723-A372D9BD0E74}">
      <dgm:prSet/>
      <dgm:spPr/>
      <dgm:t>
        <a:bodyPr/>
        <a:lstStyle/>
        <a:p>
          <a:endParaRPr lang="es-ES" sz="2200"/>
        </a:p>
      </dgm:t>
    </dgm:pt>
    <dgm:pt modelId="{1A170546-43C8-4D7C-AB54-7D54D14EECE7}" type="sibTrans" cxnId="{EC857898-0C10-47F3-9723-A372D9BD0E74}">
      <dgm:prSet/>
      <dgm:spPr/>
      <dgm:t>
        <a:bodyPr/>
        <a:lstStyle/>
        <a:p>
          <a:endParaRPr lang="es-ES" sz="2200"/>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sr-Latn-RS" sz="2200" b="1" noProof="0"/>
            <a:t>Za neznabošce (Gal. 2,9).</a:t>
          </a:r>
          <a:endParaRPr lang="sr-Latn-RS" sz="2200" noProof="0" dirty="0"/>
        </a:p>
      </dgm:t>
    </dgm:pt>
    <dgm:pt modelId="{8E147701-2D20-41B5-A82D-7D156C9686E7}" type="parTrans" cxnId="{4C6D0289-8419-41A6-8CE0-352DE4692A76}">
      <dgm:prSet/>
      <dgm:spPr/>
      <dgm:t>
        <a:bodyPr/>
        <a:lstStyle/>
        <a:p>
          <a:endParaRPr lang="es-ES" sz="2200"/>
        </a:p>
      </dgm:t>
    </dgm:pt>
    <dgm:pt modelId="{E98D7670-C40D-4E3A-AA33-E100BD4FE161}" type="sibTrans" cxnId="{4C6D0289-8419-41A6-8CE0-352DE4692A76}">
      <dgm:prSet/>
      <dgm:spPr/>
      <dgm:t>
        <a:bodyPr/>
        <a:lstStyle/>
        <a:p>
          <a:endParaRPr lang="es-ES" sz="2200"/>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lstStyle/>
        <a:p>
          <a:r>
            <a:rPr lang="sr-Latn-RS" sz="2200" b="1" noProof="0" dirty="0">
              <a:effectLst>
                <a:outerShdw blurRad="38100" dist="38100" dir="2700000" algn="tl">
                  <a:srgbClr val="000000"/>
                </a:outerShdw>
              </a:effectLst>
            </a:rPr>
            <a:t>1. Korinćanima 1-6.</a:t>
          </a:r>
          <a:endParaRPr lang="sr-Latn-RS" sz="2200" noProof="0" dirty="0">
            <a:effectLst>
              <a:outerShdw blurRad="38100" dist="38100" dir="2700000" algn="tl">
                <a:srgbClr val="000000"/>
              </a:outerShdw>
            </a:effectLst>
          </a:endParaRPr>
        </a:p>
      </dgm:t>
    </dgm:pt>
    <dgm:pt modelId="{F444ADC2-94B7-4C11-8B60-10AB9C367F81}" type="parTrans" cxnId="{5FE5E055-8529-447D-ADAB-2BE851978BCE}">
      <dgm:prSet/>
      <dgm:spPr/>
      <dgm:t>
        <a:bodyPr/>
        <a:lstStyle/>
        <a:p>
          <a:endParaRPr lang="es-ES" sz="2200"/>
        </a:p>
      </dgm:t>
    </dgm:pt>
    <dgm:pt modelId="{556A5190-F9C3-4488-ADE6-0488E696DEA2}" type="sibTrans" cxnId="{5FE5E055-8529-447D-ADAB-2BE851978BCE}">
      <dgm:prSet/>
      <dgm:spPr/>
      <dgm:t>
        <a:bodyPr/>
        <a:lstStyle/>
        <a:p>
          <a:endParaRPr lang="es-ES" sz="2200"/>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buNone/>
          </a:pPr>
          <a:r>
            <a:rPr lang="sr-Latn-RS" sz="2200" b="1" noProof="0" dirty="0"/>
            <a:t>Obavešten od </a:t>
          </a:r>
          <a:r>
            <a:rPr lang="sr-Latn-RS" sz="2200" b="1" noProof="0" dirty="0" err="1"/>
            <a:t>Hloje</a:t>
          </a:r>
          <a:r>
            <a:rPr lang="sr-Latn-RS" sz="2200" b="1" noProof="0" dirty="0"/>
            <a:t> o nekoliko problema koji postoje u crkvi, Pavle ih </a:t>
          </a:r>
          <a:r>
            <a:rPr lang="sr-Latn-RS" sz="2200" b="1" noProof="0"/>
            <a:t>ukorava radi: </a:t>
          </a:r>
          <a:r>
            <a:rPr lang="sr-Latn-RS" sz="2200" b="1" noProof="0" dirty="0"/>
            <a:t>frakcija, seksualnog nemorala, svađa i prostitucije.</a:t>
          </a:r>
          <a:endParaRPr lang="sr-Latn-RS" sz="2200" noProof="0" dirty="0"/>
        </a:p>
      </dgm:t>
    </dgm:pt>
    <dgm:pt modelId="{488092FE-7A51-4CC6-99DF-DBB7D428A3CC}" type="parTrans" cxnId="{CB50A183-EB2F-4FDD-A731-3561FD1E2FAD}">
      <dgm:prSet/>
      <dgm:spPr/>
      <dgm:t>
        <a:bodyPr/>
        <a:lstStyle/>
        <a:p>
          <a:endParaRPr lang="es-ES" sz="2200"/>
        </a:p>
      </dgm:t>
    </dgm:pt>
    <dgm:pt modelId="{125FACD9-A2D8-4FCB-9DE1-7485C6CA227B}" type="sibTrans" cxnId="{CB50A183-EB2F-4FDD-A731-3561FD1E2FAD}">
      <dgm:prSet/>
      <dgm:spPr/>
      <dgm:t>
        <a:bodyPr/>
        <a:lstStyle/>
        <a:p>
          <a:endParaRPr lang="es-ES" sz="2200"/>
        </a:p>
      </dgm:t>
    </dgm:pt>
    <dgm:pt modelId="{9ED67DD9-9A29-4640-B035-9B246A5F6E05}">
      <dgm:prSet custT="1"/>
      <dgm:spPr>
        <a:solidFill>
          <a:schemeClr val="accent2">
            <a:lumMod val="75000"/>
          </a:schemeClr>
        </a:solidFill>
      </dgm:spPr>
      <dgm:t>
        <a:bodyPr/>
        <a:lstStyle/>
        <a:p>
          <a:r>
            <a:rPr lang="sr-Latn-RS" sz="2200" b="1" noProof="0" dirty="0">
              <a:effectLst>
                <a:outerShdw blurRad="38100" dist="38100" dir="2700000" algn="tl">
                  <a:srgbClr val="000000"/>
                </a:outerShdw>
              </a:effectLst>
            </a:rPr>
            <a:t>1. Korinćanima 7-16.</a:t>
          </a:r>
          <a:endParaRPr lang="sr-Latn-RS" sz="2200" noProof="0" dirty="0">
            <a:effectLst>
              <a:outerShdw blurRad="38100" dist="38100" dir="2700000" algn="tl">
                <a:srgbClr val="000000"/>
              </a:outerShdw>
            </a:effectLst>
          </a:endParaRPr>
        </a:p>
      </dgm:t>
    </dgm:pt>
    <dgm:pt modelId="{C3FEC5AF-0BFC-44BB-8349-C6B72D1D4D99}" type="parTrans" cxnId="{2EA9353F-872D-4AF6-870A-B8E5FC4B3A66}">
      <dgm:prSet/>
      <dgm:spPr/>
      <dgm:t>
        <a:bodyPr/>
        <a:lstStyle/>
        <a:p>
          <a:endParaRPr lang="es-ES" sz="2200"/>
        </a:p>
      </dgm:t>
    </dgm:pt>
    <dgm:pt modelId="{5948C030-3705-414D-A5A4-C8B7D3697545}" type="sibTrans" cxnId="{2EA9353F-872D-4AF6-870A-B8E5FC4B3A66}">
      <dgm:prSet/>
      <dgm:spPr/>
      <dgm:t>
        <a:bodyPr/>
        <a:lstStyle/>
        <a:p>
          <a:endParaRPr lang="es-ES" sz="2200"/>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buNone/>
          </a:pPr>
          <a:r>
            <a:rPr lang="sr-Latn-RS" sz="2200" b="1" noProof="0" dirty="0" err="1"/>
            <a:t>Hlojina</a:t>
          </a:r>
          <a:r>
            <a:rPr lang="sr-Latn-RS" sz="2200" b="1" noProof="0" dirty="0"/>
            <a:t> porodica mu je i poslala pismo s nekoliko pitanja iz crkve o temama na koje je Pavle odgovorio u </a:t>
          </a:r>
          <a:r>
            <a:rPr lang="sr-Latn-RS" sz="2200" b="1" noProof="0"/>
            <a:t>vezi sa:brakom, razvodom</a:t>
          </a:r>
          <a:r>
            <a:rPr lang="sr-Latn-RS" sz="2200" b="1" noProof="0" dirty="0"/>
            <a:t>, celibatom, hranom žrtvovanom idolima</a:t>
          </a:r>
          <a:r>
            <a:rPr lang="sr-Latn-RS" sz="2200" b="1" noProof="0"/>
            <a:t>, ponaša- njem </a:t>
          </a:r>
          <a:r>
            <a:rPr lang="sr-Latn-RS" sz="2200" b="1" noProof="0" dirty="0"/>
            <a:t>u bogosluženju, korišćenjem duhovnih darova i vaskrsenjem.</a:t>
          </a:r>
          <a:endParaRPr lang="sr-Latn-RS" sz="2200" noProof="0" dirty="0"/>
        </a:p>
      </dgm:t>
    </dgm:pt>
    <dgm:pt modelId="{D22194F4-528C-4871-A8BB-F832570CA578}" type="parTrans" cxnId="{545B21B1-3473-40A8-8C15-96E1BCF37144}">
      <dgm:prSet/>
      <dgm:spPr/>
      <dgm:t>
        <a:bodyPr/>
        <a:lstStyle/>
        <a:p>
          <a:endParaRPr lang="es-ES" sz="2200"/>
        </a:p>
      </dgm:t>
    </dgm:pt>
    <dgm:pt modelId="{60BF462E-50B0-43F1-9E86-B0CB77F8B0DC}" type="sibTrans" cxnId="{545B21B1-3473-40A8-8C15-96E1BCF37144}">
      <dgm:prSet/>
      <dgm:spPr/>
      <dgm:t>
        <a:bodyPr/>
        <a:lstStyle/>
        <a:p>
          <a:endParaRPr lang="es-ES" sz="2200"/>
        </a:p>
      </dgm:t>
    </dgm:pt>
    <dgm:pt modelId="{3263BA8C-8C46-4557-9337-23AE41ACA7AE}">
      <dgm:prSet custT="1"/>
      <dgm:spPr/>
      <dgm:t>
        <a:bodyPr/>
        <a:lstStyle/>
        <a:p>
          <a:r>
            <a:rPr lang="sr-Latn-RS" sz="2200" b="1" noProof="0" dirty="0">
              <a:effectLst>
                <a:outerShdw blurRad="38100" dist="38100" dir="2700000" algn="tl">
                  <a:srgbClr val="000000"/>
                </a:outerShdw>
              </a:effectLst>
            </a:rPr>
            <a:t>2. Korinćanima</a:t>
          </a:r>
          <a:endParaRPr lang="sr-Latn-RS" sz="2200" noProof="0" dirty="0">
            <a:effectLst>
              <a:outerShdw blurRad="38100" dist="38100" dir="2700000" algn="tl">
                <a:srgbClr val="000000"/>
              </a:outerShdw>
            </a:effectLst>
          </a:endParaRPr>
        </a:p>
      </dgm:t>
    </dgm:pt>
    <dgm:pt modelId="{84419FFF-6C17-4435-BC0F-99BAD8A90C1A}" type="parTrans" cxnId="{5E864914-8E9B-42DB-A21E-3D81DC8BE480}">
      <dgm:prSet/>
      <dgm:spPr/>
      <dgm:t>
        <a:bodyPr/>
        <a:lstStyle/>
        <a:p>
          <a:endParaRPr lang="es-ES" sz="2200"/>
        </a:p>
      </dgm:t>
    </dgm:pt>
    <dgm:pt modelId="{A588AF8A-E0AF-46DB-9036-932E6B17650C}" type="sibTrans" cxnId="{5E864914-8E9B-42DB-A21E-3D81DC8BE480}">
      <dgm:prSet/>
      <dgm:spPr/>
      <dgm:t>
        <a:bodyPr/>
        <a:lstStyle/>
        <a:p>
          <a:endParaRPr lang="es-ES" sz="2200"/>
        </a:p>
      </dgm:t>
    </dgm:pt>
    <dgm:pt modelId="{2C58859A-9D53-428E-BC4A-A842E0CF2AED}">
      <dgm:prSet custT="1"/>
      <dgm:spPr>
        <a:solidFill>
          <a:srgbClr val="E5FFE5"/>
        </a:solidFill>
      </dgm:spPr>
      <dgm:t>
        <a:bodyPr lIns="180000" rIns="180000"/>
        <a:lstStyle/>
        <a:p>
          <a:pPr marL="0" indent="0">
            <a:buNone/>
          </a:pPr>
          <a:r>
            <a:rPr lang="sr-Latn-RS" sz="2200" b="1" noProof="0" dirty="0"/>
            <a:t>Ovo je druga sačuvana poslanica, iako ih je Pavao napisao još nekoliko (možda pre ove dve koje su sačuvane i/ili </a:t>
          </a:r>
          <a:r>
            <a:rPr lang="sr-Latn-RS" sz="2200" b="1" noProof="0"/>
            <a:t>u vre-menu </a:t>
          </a:r>
          <a:r>
            <a:rPr lang="sr-Latn-RS" sz="2200" b="1" noProof="0" dirty="0"/>
            <a:t>između njih). Pohvaljuje </a:t>
          </a:r>
          <a:r>
            <a:rPr lang="sr-Latn-RS" sz="2200" b="1" noProof="0" dirty="0" err="1"/>
            <a:t>Korinćane</a:t>
          </a:r>
          <a:r>
            <a:rPr lang="sr-Latn-RS" sz="2200" b="1" noProof="0" dirty="0"/>
            <a:t> zbog načina na koji su rešili neke probleme, ali ih podstiče da </a:t>
          </a:r>
          <a:r>
            <a:rPr lang="sr-Latn-RS" sz="2200" b="1" noProof="0"/>
            <a:t>svet gleraju </a:t>
          </a:r>
          <a:r>
            <a:rPr lang="sr-Latn-RS" sz="2200" b="1" noProof="0" dirty="0"/>
            <a:t>kroz prizmu evanđelja, izbegavajući uticaj okolne kulture.</a:t>
          </a:r>
          <a:endParaRPr lang="sr-Latn-RS" sz="2200" noProof="0" dirty="0"/>
        </a:p>
      </dgm:t>
    </dgm:pt>
    <dgm:pt modelId="{E8ECF323-24CE-44D2-A346-2910B2CB6600}" type="parTrans" cxnId="{EAEAC76B-FD6D-4822-853D-D32C0BF9633F}">
      <dgm:prSet/>
      <dgm:spPr/>
      <dgm:t>
        <a:bodyPr/>
        <a:lstStyle/>
        <a:p>
          <a:endParaRPr lang="es-ES" sz="2200"/>
        </a:p>
      </dgm:t>
    </dgm:pt>
    <dgm:pt modelId="{3F6C76F8-1996-47EA-9F96-EA80CF045C06}" type="sibTrans" cxnId="{EAEAC76B-FD6D-4822-853D-D32C0BF9633F}">
      <dgm:prSet/>
      <dgm:spPr/>
      <dgm:t>
        <a:bodyPr/>
        <a:lstStyle/>
        <a:p>
          <a:endParaRPr lang="es-ES" sz="2200"/>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0" y="0"/>
          <a:ext cx="4781930"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sr-Latn-RS" sz="2600" b="1" kern="1200" noProof="0" dirty="0">
              <a:effectLst>
                <a:outerShdw blurRad="38100" dist="38100" dir="2700000" algn="tl">
                  <a:srgbClr val="000000"/>
                </a:outerShdw>
              </a:effectLst>
            </a:rPr>
            <a:t>Pozivanje Pavla</a:t>
          </a:r>
        </a:p>
      </dsp:txBody>
      <dsp:txXfrm>
        <a:off x="16672" y="16672"/>
        <a:ext cx="4101105" cy="535870"/>
      </dsp:txXfrm>
    </dsp:sp>
    <dsp:sp modelId="{FAC792D5-4117-4527-BFFA-AD1E2C12CB7B}">
      <dsp:nvSpPr>
        <dsp:cNvPr id="0" name=""/>
        <dsp:cNvSpPr/>
      </dsp:nvSpPr>
      <dsp:spPr>
        <a:xfrm>
          <a:off x="357092" y="648271"/>
          <a:ext cx="4781930"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sr-Latn-RS" sz="2600" b="1" kern="1200" noProof="0" dirty="0">
              <a:effectLst>
                <a:outerShdw blurRad="38100" dist="38100" dir="2700000" algn="tl">
                  <a:srgbClr val="000000"/>
                </a:outerShdw>
              </a:effectLst>
            </a:rPr>
            <a:t>Putovanje u Korint</a:t>
          </a:r>
        </a:p>
      </dsp:txBody>
      <dsp:txXfrm>
        <a:off x="373764" y="664943"/>
        <a:ext cx="4021504" cy="535870"/>
      </dsp:txXfrm>
    </dsp:sp>
    <dsp:sp modelId="{A4769B0C-11C2-47B7-A6A7-52579446E8B9}">
      <dsp:nvSpPr>
        <dsp:cNvPr id="0" name=""/>
        <dsp:cNvSpPr/>
      </dsp:nvSpPr>
      <dsp:spPr>
        <a:xfrm>
          <a:off x="714184" y="1296543"/>
          <a:ext cx="4781930"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sr-Latn-RS" sz="2600" b="1" kern="1200" noProof="0" dirty="0">
              <a:effectLst>
                <a:outerShdw blurRad="38100" dist="38100" dir="2700000" algn="tl">
                  <a:srgbClr val="000000"/>
                </a:outerShdw>
              </a:effectLst>
            </a:rPr>
            <a:t>Grad Korint</a:t>
          </a:r>
        </a:p>
      </dsp:txBody>
      <dsp:txXfrm>
        <a:off x="730856" y="1313215"/>
        <a:ext cx="4021504" cy="535869"/>
      </dsp:txXfrm>
    </dsp:sp>
    <dsp:sp modelId="{D16E78D5-F212-49D8-9C32-18EA073A8EB6}">
      <dsp:nvSpPr>
        <dsp:cNvPr id="0" name=""/>
        <dsp:cNvSpPr/>
      </dsp:nvSpPr>
      <dsp:spPr>
        <a:xfrm>
          <a:off x="1071276" y="1944814"/>
          <a:ext cx="4781930"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sr-Latn-RS" sz="2600" b="1" kern="1200" noProof="0" dirty="0" err="1">
              <a:effectLst>
                <a:outerShdw blurRad="38100" dist="38100" dir="2700000" algn="tl">
                  <a:srgbClr val="000000"/>
                </a:outerShdw>
              </a:effectLst>
            </a:rPr>
            <a:t>Korinćani</a:t>
          </a:r>
          <a:endParaRPr lang="sr-Latn-RS" sz="2600" b="1" kern="1200" noProof="0" dirty="0">
            <a:effectLst>
              <a:outerShdw blurRad="38100" dist="38100" dir="2700000" algn="tl">
                <a:srgbClr val="000000"/>
              </a:outerShdw>
            </a:effectLst>
          </a:endParaRPr>
        </a:p>
      </dsp:txBody>
      <dsp:txXfrm>
        <a:off x="1087948" y="1961486"/>
        <a:ext cx="4021504" cy="535870"/>
      </dsp:txXfrm>
    </dsp:sp>
    <dsp:sp modelId="{C105352C-7085-4BFD-B463-B0F860E365EA}">
      <dsp:nvSpPr>
        <dsp:cNvPr id="0" name=""/>
        <dsp:cNvSpPr/>
      </dsp:nvSpPr>
      <dsp:spPr>
        <a:xfrm>
          <a:off x="1428368" y="2593086"/>
          <a:ext cx="4781930"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sr-Latn-RS" sz="2600" b="1" kern="1200" noProof="0" dirty="0">
              <a:effectLst>
                <a:outerShdw blurRad="38100" dist="38100" dir="2700000" algn="tl">
                  <a:srgbClr val="000000"/>
                </a:outerShdw>
              </a:effectLst>
            </a:rPr>
            <a:t>Pisma Korinćanima</a:t>
          </a:r>
        </a:p>
      </dsp:txBody>
      <dsp:txXfrm>
        <a:off x="1445040" y="2609758"/>
        <a:ext cx="4021504" cy="535869"/>
      </dsp:txXfrm>
    </dsp:sp>
    <dsp:sp modelId="{24C2F7A0-3B9B-4550-9C1B-0762B8A40C19}">
      <dsp:nvSpPr>
        <dsp:cNvPr id="0" name=""/>
        <dsp:cNvSpPr/>
      </dsp:nvSpPr>
      <dsp:spPr>
        <a:xfrm>
          <a:off x="4411941"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sr-Latn-RS" sz="2600" b="1" kern="1200" noProof="0" dirty="0">
            <a:effectLst>
              <a:outerShdw blurRad="38100" dist="38100" dir="2700000" algn="tl">
                <a:srgbClr val="000000"/>
              </a:outerShdw>
            </a:effectLst>
          </a:endParaRPr>
        </a:p>
      </dsp:txBody>
      <dsp:txXfrm>
        <a:off x="4495189" y="415842"/>
        <a:ext cx="203493" cy="278417"/>
      </dsp:txXfrm>
    </dsp:sp>
    <dsp:sp modelId="{2D28A9E1-DAB2-4C81-AD5A-FAD7260FFD58}">
      <dsp:nvSpPr>
        <dsp:cNvPr id="0" name=""/>
        <dsp:cNvSpPr/>
      </dsp:nvSpPr>
      <dsp:spPr>
        <a:xfrm>
          <a:off x="4769033"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sr-Latn-RS" sz="2600" b="1" kern="1200" noProof="0" dirty="0">
            <a:effectLst>
              <a:outerShdw blurRad="38100" dist="38100" dir="2700000" algn="tl">
                <a:srgbClr val="000000"/>
              </a:outerShdw>
            </a:effectLst>
          </a:endParaRPr>
        </a:p>
      </dsp:txBody>
      <dsp:txXfrm>
        <a:off x="4852281" y="1064113"/>
        <a:ext cx="203493" cy="278417"/>
      </dsp:txXfrm>
    </dsp:sp>
    <dsp:sp modelId="{FF3B14A5-C43A-4CBC-A2D0-4A8A0D2D65DA}">
      <dsp:nvSpPr>
        <dsp:cNvPr id="0" name=""/>
        <dsp:cNvSpPr/>
      </dsp:nvSpPr>
      <dsp:spPr>
        <a:xfrm>
          <a:off x="5126125"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sr-Latn-RS" sz="2600" b="1" kern="1200" noProof="0" dirty="0">
            <a:effectLst>
              <a:outerShdw blurRad="38100" dist="38100" dir="2700000" algn="tl">
                <a:srgbClr val="000000"/>
              </a:outerShdw>
            </a:effectLst>
          </a:endParaRPr>
        </a:p>
      </dsp:txBody>
      <dsp:txXfrm>
        <a:off x="5209373" y="1702898"/>
        <a:ext cx="203493" cy="278417"/>
      </dsp:txXfrm>
    </dsp:sp>
    <dsp:sp modelId="{40526A09-FFBA-45E1-9BE0-EC2AACD7D231}">
      <dsp:nvSpPr>
        <dsp:cNvPr id="0" name=""/>
        <dsp:cNvSpPr/>
      </dsp:nvSpPr>
      <dsp:spPr>
        <a:xfrm>
          <a:off x="5483217"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sr-Latn-RS" sz="2600" b="1" kern="1200" noProof="0" dirty="0">
            <a:effectLst>
              <a:outerShdw blurRad="38100" dist="38100" dir="2700000" algn="tl">
                <a:srgbClr val="000000"/>
              </a:outerShdw>
            </a:effectLst>
          </a:endParaRPr>
        </a:p>
      </dsp:txBody>
      <dsp:txXfrm>
        <a:off x="5566465"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977900">
            <a:lnSpc>
              <a:spcPct val="90000"/>
            </a:lnSpc>
            <a:spcBef>
              <a:spcPct val="0"/>
            </a:spcBef>
            <a:spcAft>
              <a:spcPct val="15000"/>
            </a:spcAft>
            <a:buNone/>
          </a:pPr>
          <a:r>
            <a:rPr lang="sr-Latn-RS" sz="2200" b="1" kern="1200" noProof="0" dirty="0"/>
            <a:t>Isusovim izborom (Gal </a:t>
          </a:r>
          <a:r>
            <a:rPr lang="sr-Latn-RS" sz="2200" b="1" kern="1200" noProof="0"/>
            <a:t>1,1).</a:t>
          </a:r>
          <a:endParaRPr lang="sr-Latn-RS" sz="2200" kern="1200" noProof="0" dirty="0"/>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sr-Latn-RS" sz="2200" b="1" i="0" kern="1200" baseline="0" noProof="0" dirty="0">
              <a:effectLst>
                <a:outerShdw blurRad="38100" dist="38100" dir="2700000" algn="tl">
                  <a:srgbClr val="000000"/>
                </a:outerShdw>
              </a:effectLst>
            </a:rPr>
            <a:t>Kako je Pavle postao apostol?</a:t>
          </a:r>
          <a:endParaRPr lang="sr-Latn-RS" sz="2200" kern="1200" noProof="0" dirty="0">
            <a:effectLst>
              <a:outerShdw blurRad="38100" dist="38100" dir="2700000" algn="tl">
                <a:srgbClr val="000000"/>
              </a:outerShdw>
            </a:effectLst>
          </a:endParaRP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977900">
            <a:lnSpc>
              <a:spcPct val="90000"/>
            </a:lnSpc>
            <a:spcBef>
              <a:spcPct val="0"/>
            </a:spcBef>
            <a:spcAft>
              <a:spcPct val="15000"/>
            </a:spcAft>
            <a:buNone/>
          </a:pPr>
          <a:r>
            <a:rPr lang="sr-Latn-RS" sz="2200" b="1" kern="1200" noProof="0" dirty="0"/>
            <a:t>Od utrobe </a:t>
          </a:r>
          <a:r>
            <a:rPr lang="sr-Latn-RS" sz="2200" b="1" kern="1200" noProof="0"/>
            <a:t>svoje matere </a:t>
          </a:r>
          <a:r>
            <a:rPr lang="sr-Latn-RS" sz="2200" b="1" kern="1200" noProof="0" dirty="0"/>
            <a:t>(</a:t>
          </a:r>
          <a:r>
            <a:rPr lang="sr-Latn-RS" sz="2200" b="1" kern="1200" noProof="0"/>
            <a:t>Gal .1,15).</a:t>
          </a:r>
          <a:endParaRPr lang="sr-Latn-RS" sz="2200" kern="1200" noProof="0" dirty="0"/>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outerShdw>
              </a:effectLst>
            </a:rPr>
            <a:t>Kada je izabran?</a:t>
          </a:r>
          <a:endParaRPr lang="sr-Latn-RS" sz="2200" kern="1200" noProof="0" dirty="0">
            <a:effectLst>
              <a:outerShdw blurRad="38100" dist="38100" dir="2700000" algn="tl">
                <a:srgbClr val="000000"/>
              </a:outerShdw>
            </a:effectLst>
          </a:endParaRP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977900">
            <a:lnSpc>
              <a:spcPct val="90000"/>
            </a:lnSpc>
            <a:spcBef>
              <a:spcPct val="0"/>
            </a:spcBef>
            <a:spcAft>
              <a:spcPct val="15000"/>
            </a:spcAft>
            <a:buNone/>
          </a:pPr>
          <a:r>
            <a:rPr lang="sr-Latn-RS" sz="2200" b="1" kern="1200" noProof="0" dirty="0"/>
            <a:t>Na putu za Damask ( </a:t>
          </a:r>
          <a:r>
            <a:rPr lang="sr-Latn-RS" sz="2200" b="1" kern="1200" noProof="0"/>
            <a:t>Dela 22,6.7).</a:t>
          </a:r>
          <a:endParaRPr lang="sr-Latn-RS" sz="2200" kern="1200" noProof="0" dirty="0"/>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outerShdw>
              </a:effectLst>
            </a:rPr>
            <a:t>Kada je pozvan?</a:t>
          </a:r>
          <a:endParaRPr lang="sr-Latn-RS" sz="2200" kern="1200" noProof="0" dirty="0">
            <a:effectLst>
              <a:outerShdw blurRad="38100" dist="38100" dir="2700000" algn="tl">
                <a:srgbClr val="000000"/>
              </a:outerShdw>
            </a:effectLst>
          </a:endParaRP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977900">
            <a:lnSpc>
              <a:spcPct val="90000"/>
            </a:lnSpc>
            <a:spcBef>
              <a:spcPct val="0"/>
            </a:spcBef>
            <a:spcAft>
              <a:spcPct val="15000"/>
            </a:spcAft>
            <a:buNone/>
          </a:pPr>
          <a:r>
            <a:rPr lang="sr-Latn-RS" sz="2200" b="1" kern="1200" noProof="0"/>
            <a:t>Za neznabošce (Gal. 2,9).</a:t>
          </a:r>
          <a:endParaRPr lang="sr-Latn-RS" sz="2200" kern="1200" noProof="0" dirty="0"/>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outerShdw>
              </a:effectLst>
            </a:rPr>
            <a:t>Kome je on bio apostol?</a:t>
          </a:r>
          <a:endParaRPr lang="sr-Latn-RS" sz="2200" kern="1200" noProof="0" dirty="0">
            <a:effectLst>
              <a:outerShdw blurRad="38100" dist="38100" dir="2700000" algn="tl">
                <a:srgbClr val="000000"/>
              </a:outerShdw>
            </a:effectLst>
          </a:endParaRP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151444"/>
          <a:ext cx="7980720" cy="12915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08280" rIns="180000" bIns="156464" numCol="1" spcCol="1270" anchor="t" anchorCtr="0">
          <a:noAutofit/>
        </a:bodyPr>
        <a:lstStyle/>
        <a:p>
          <a:pPr marL="0" lvl="1" indent="0" algn="l" defTabSz="977900">
            <a:lnSpc>
              <a:spcPct val="90000"/>
            </a:lnSpc>
            <a:spcBef>
              <a:spcPct val="0"/>
            </a:spcBef>
            <a:spcAft>
              <a:spcPct val="15000"/>
            </a:spcAft>
            <a:buNone/>
          </a:pPr>
          <a:r>
            <a:rPr lang="sr-Latn-RS" sz="2200" b="1" kern="1200" noProof="0" dirty="0"/>
            <a:t>Obavešten od </a:t>
          </a:r>
          <a:r>
            <a:rPr lang="sr-Latn-RS" sz="2200" b="1" kern="1200" noProof="0" dirty="0" err="1"/>
            <a:t>Hloje</a:t>
          </a:r>
          <a:r>
            <a:rPr lang="sr-Latn-RS" sz="2200" b="1" kern="1200" noProof="0" dirty="0"/>
            <a:t> o nekoliko problema koji postoje u crkvi, Pavle ih </a:t>
          </a:r>
          <a:r>
            <a:rPr lang="sr-Latn-RS" sz="2200" b="1" kern="1200" noProof="0"/>
            <a:t>ukorava radi: </a:t>
          </a:r>
          <a:r>
            <a:rPr lang="sr-Latn-RS" sz="2200" b="1" kern="1200" noProof="0" dirty="0"/>
            <a:t>frakcija, seksualnog nemorala, svađa i prostitucije.</a:t>
          </a:r>
          <a:endParaRPr lang="sr-Latn-RS" sz="2200" kern="1200" noProof="0" dirty="0"/>
        </a:p>
      </dsp:txBody>
      <dsp:txXfrm>
        <a:off x="0" y="151444"/>
        <a:ext cx="7980720" cy="1291500"/>
      </dsp:txXfrm>
    </dsp:sp>
    <dsp:sp modelId="{4F3DFAC6-32B5-4FF7-80EC-1BCA53706CDB}">
      <dsp:nvSpPr>
        <dsp:cNvPr id="0" name=""/>
        <dsp:cNvSpPr/>
      </dsp:nvSpPr>
      <dsp:spPr>
        <a:xfrm>
          <a:off x="399036" y="3844"/>
          <a:ext cx="5586504" cy="29520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977900">
            <a:lnSpc>
              <a:spcPct val="90000"/>
            </a:lnSpc>
            <a:spcBef>
              <a:spcPct val="0"/>
            </a:spcBef>
            <a:spcAft>
              <a:spcPct val="35000"/>
            </a:spcAft>
            <a:buNone/>
          </a:pPr>
          <a:r>
            <a:rPr lang="sr-Latn-RS" sz="2200" b="1" kern="1200" noProof="0" dirty="0">
              <a:effectLst>
                <a:outerShdw blurRad="38100" dist="38100" dir="2700000" algn="tl">
                  <a:srgbClr val="000000"/>
                </a:outerShdw>
              </a:effectLst>
            </a:rPr>
            <a:t>1. Korinćanima 1-6.</a:t>
          </a:r>
          <a:endParaRPr lang="sr-Latn-RS" sz="2200" kern="1200" noProof="0" dirty="0">
            <a:effectLst>
              <a:outerShdw blurRad="38100" dist="38100" dir="2700000" algn="tl">
                <a:srgbClr val="000000"/>
              </a:outerShdw>
            </a:effectLst>
          </a:endParaRPr>
        </a:p>
      </dsp:txBody>
      <dsp:txXfrm>
        <a:off x="413446" y="18254"/>
        <a:ext cx="5557684" cy="266380"/>
      </dsp:txXfrm>
    </dsp:sp>
    <dsp:sp modelId="{4356964C-7D4C-4136-BFD4-003022A3A988}">
      <dsp:nvSpPr>
        <dsp:cNvPr id="0" name=""/>
        <dsp:cNvSpPr/>
      </dsp:nvSpPr>
      <dsp:spPr>
        <a:xfrm>
          <a:off x="0" y="1644544"/>
          <a:ext cx="7980720" cy="192150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08280" rIns="180000" bIns="156464" numCol="1" spcCol="1270" anchor="t" anchorCtr="0">
          <a:noAutofit/>
        </a:bodyPr>
        <a:lstStyle/>
        <a:p>
          <a:pPr marL="0" lvl="1" indent="0" algn="l" defTabSz="977900">
            <a:lnSpc>
              <a:spcPct val="90000"/>
            </a:lnSpc>
            <a:spcBef>
              <a:spcPct val="0"/>
            </a:spcBef>
            <a:spcAft>
              <a:spcPct val="15000"/>
            </a:spcAft>
            <a:buNone/>
          </a:pPr>
          <a:r>
            <a:rPr lang="sr-Latn-RS" sz="2200" b="1" kern="1200" noProof="0" dirty="0" err="1"/>
            <a:t>Hlojina</a:t>
          </a:r>
          <a:r>
            <a:rPr lang="sr-Latn-RS" sz="2200" b="1" kern="1200" noProof="0" dirty="0"/>
            <a:t> porodica mu je i poslala pismo s nekoliko pitanja iz crkve o temama na koje je Pavle odgovorio u </a:t>
          </a:r>
          <a:r>
            <a:rPr lang="sr-Latn-RS" sz="2200" b="1" kern="1200" noProof="0"/>
            <a:t>vezi sa:brakom, razvodom</a:t>
          </a:r>
          <a:r>
            <a:rPr lang="sr-Latn-RS" sz="2200" b="1" kern="1200" noProof="0" dirty="0"/>
            <a:t>, celibatom, hranom žrtvovanom idolima</a:t>
          </a:r>
          <a:r>
            <a:rPr lang="sr-Latn-RS" sz="2200" b="1" kern="1200" noProof="0"/>
            <a:t>, ponaša- njem </a:t>
          </a:r>
          <a:r>
            <a:rPr lang="sr-Latn-RS" sz="2200" b="1" kern="1200" noProof="0" dirty="0"/>
            <a:t>u bogosluženju, korišćenjem duhovnih darova i vaskrsenjem.</a:t>
          </a:r>
          <a:endParaRPr lang="sr-Latn-RS" sz="2200" kern="1200" noProof="0" dirty="0"/>
        </a:p>
      </dsp:txBody>
      <dsp:txXfrm>
        <a:off x="0" y="1644544"/>
        <a:ext cx="7980720" cy="1921500"/>
      </dsp:txXfrm>
    </dsp:sp>
    <dsp:sp modelId="{2F0E2FE6-2CF5-496B-BA7C-3E702B20CEB1}">
      <dsp:nvSpPr>
        <dsp:cNvPr id="0" name=""/>
        <dsp:cNvSpPr/>
      </dsp:nvSpPr>
      <dsp:spPr>
        <a:xfrm>
          <a:off x="399036" y="1496944"/>
          <a:ext cx="5586504" cy="29520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977900">
            <a:lnSpc>
              <a:spcPct val="90000"/>
            </a:lnSpc>
            <a:spcBef>
              <a:spcPct val="0"/>
            </a:spcBef>
            <a:spcAft>
              <a:spcPct val="35000"/>
            </a:spcAft>
            <a:buNone/>
          </a:pPr>
          <a:r>
            <a:rPr lang="sr-Latn-RS" sz="2200" b="1" kern="1200" noProof="0" dirty="0">
              <a:effectLst>
                <a:outerShdw blurRad="38100" dist="38100" dir="2700000" algn="tl">
                  <a:srgbClr val="000000"/>
                </a:outerShdw>
              </a:effectLst>
            </a:rPr>
            <a:t>1. Korinćanima 7-16.</a:t>
          </a:r>
          <a:endParaRPr lang="sr-Latn-RS" sz="2200" kern="1200" noProof="0" dirty="0">
            <a:effectLst>
              <a:outerShdw blurRad="38100" dist="38100" dir="2700000" algn="tl">
                <a:srgbClr val="000000"/>
              </a:outerShdw>
            </a:effectLst>
          </a:endParaRPr>
        </a:p>
      </dsp:txBody>
      <dsp:txXfrm>
        <a:off x="413446" y="1511354"/>
        <a:ext cx="5557684" cy="266380"/>
      </dsp:txXfrm>
    </dsp:sp>
    <dsp:sp modelId="{BF2165CA-3783-4C74-A25A-6E59360B8C21}">
      <dsp:nvSpPr>
        <dsp:cNvPr id="0" name=""/>
        <dsp:cNvSpPr/>
      </dsp:nvSpPr>
      <dsp:spPr>
        <a:xfrm>
          <a:off x="0" y="3767644"/>
          <a:ext cx="7980720" cy="192150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08280" rIns="180000" bIns="156464" numCol="1" spcCol="1270" anchor="t" anchorCtr="0">
          <a:noAutofit/>
        </a:bodyPr>
        <a:lstStyle/>
        <a:p>
          <a:pPr marL="0" lvl="1" indent="0" algn="l" defTabSz="977900">
            <a:lnSpc>
              <a:spcPct val="90000"/>
            </a:lnSpc>
            <a:spcBef>
              <a:spcPct val="0"/>
            </a:spcBef>
            <a:spcAft>
              <a:spcPct val="15000"/>
            </a:spcAft>
            <a:buNone/>
          </a:pPr>
          <a:r>
            <a:rPr lang="sr-Latn-RS" sz="2200" b="1" kern="1200" noProof="0" dirty="0"/>
            <a:t>Ovo je druga sačuvana poslanica, iako ih je Pavao napisao još nekoliko (možda pre ove dve koje su sačuvane i/ili </a:t>
          </a:r>
          <a:r>
            <a:rPr lang="sr-Latn-RS" sz="2200" b="1" kern="1200" noProof="0"/>
            <a:t>u vre-menu </a:t>
          </a:r>
          <a:r>
            <a:rPr lang="sr-Latn-RS" sz="2200" b="1" kern="1200" noProof="0" dirty="0"/>
            <a:t>između njih). Pohvaljuje </a:t>
          </a:r>
          <a:r>
            <a:rPr lang="sr-Latn-RS" sz="2200" b="1" kern="1200" noProof="0" dirty="0" err="1"/>
            <a:t>Korinćane</a:t>
          </a:r>
          <a:r>
            <a:rPr lang="sr-Latn-RS" sz="2200" b="1" kern="1200" noProof="0" dirty="0"/>
            <a:t> zbog načina na koji su rešili neke probleme, ali ih podstiče da </a:t>
          </a:r>
          <a:r>
            <a:rPr lang="sr-Latn-RS" sz="2200" b="1" kern="1200" noProof="0"/>
            <a:t>svet gleraju </a:t>
          </a:r>
          <a:r>
            <a:rPr lang="sr-Latn-RS" sz="2200" b="1" kern="1200" noProof="0" dirty="0"/>
            <a:t>kroz prizmu evanđelja, izbegavajući uticaj okolne kulture.</a:t>
          </a:r>
          <a:endParaRPr lang="sr-Latn-RS" sz="2200" kern="1200" noProof="0" dirty="0"/>
        </a:p>
      </dsp:txBody>
      <dsp:txXfrm>
        <a:off x="0" y="3767644"/>
        <a:ext cx="7980720" cy="1921500"/>
      </dsp:txXfrm>
    </dsp:sp>
    <dsp:sp modelId="{D60E5BAA-BA57-4680-A2E7-E8124F89EBA6}">
      <dsp:nvSpPr>
        <dsp:cNvPr id="0" name=""/>
        <dsp:cNvSpPr/>
      </dsp:nvSpPr>
      <dsp:spPr>
        <a:xfrm>
          <a:off x="399036" y="3620044"/>
          <a:ext cx="5586504" cy="29520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977900">
            <a:lnSpc>
              <a:spcPct val="90000"/>
            </a:lnSpc>
            <a:spcBef>
              <a:spcPct val="0"/>
            </a:spcBef>
            <a:spcAft>
              <a:spcPct val="35000"/>
            </a:spcAft>
            <a:buNone/>
          </a:pPr>
          <a:r>
            <a:rPr lang="sr-Latn-RS" sz="2200" b="1" kern="1200" noProof="0" dirty="0">
              <a:effectLst>
                <a:outerShdw blurRad="38100" dist="38100" dir="2700000" algn="tl">
                  <a:srgbClr val="000000"/>
                </a:outerShdw>
              </a:effectLst>
            </a:rPr>
            <a:t>2. Korinćanima</a:t>
          </a:r>
          <a:endParaRPr lang="sr-Latn-RS" sz="2200" kern="1200" noProof="0" dirty="0">
            <a:effectLst>
              <a:outerShdw blurRad="38100" dist="38100" dir="2700000" algn="tl">
                <a:srgbClr val="000000"/>
              </a:outerShdw>
            </a:effectLst>
          </a:endParaRPr>
        </a:p>
      </dsp:txBody>
      <dsp:txXfrm>
        <a:off x="413446" y="3634454"/>
        <a:ext cx="5557684"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73BCD-6540-4669-B297-FA4F7E0C5213}" type="datetimeFigureOut">
              <a:rPr lang="hr-HR" smtClean="0"/>
              <a:t>26.6.2026.</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E6B34-117C-440A-8527-43B35B445B46}" type="slidenum">
              <a:rPr lang="hr-HR" smtClean="0"/>
              <a:t>‹Nº›</a:t>
            </a:fld>
            <a:endParaRPr lang="hr-HR"/>
          </a:p>
        </p:txBody>
      </p:sp>
    </p:spTree>
    <p:extLst>
      <p:ext uri="{BB962C8B-B14F-4D97-AF65-F5344CB8AC3E}">
        <p14:creationId xmlns:p14="http://schemas.microsoft.com/office/powerpoint/2010/main" val="3637968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AEF6-E745-CC32-C0B6-79474846D64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A2E9018-06DC-42E1-10BF-34BB89ADBD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129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FD4-C381-C66C-2897-F7FDA42580B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5373F54-BA32-F83F-8059-4461B34D80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27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57070-CEA5-8628-B450-FEBCBBA39CB0}"/>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733E290D-5B27-9DF1-15C8-3DC34AE037F4}"/>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a:extLst>
              <a:ext uri="{FF2B5EF4-FFF2-40B4-BE49-F238E27FC236}">
                <a16:creationId xmlns:a16="http://schemas.microsoft.com/office/drawing/2014/main" id="{E16B7624-8158-4715-D79F-692B8A7BE430}"/>
              </a:ext>
            </a:extLst>
          </p:cNvPr>
          <p:cNvSpPr>
            <a:spLocks noGrp="1" noRot="1" noChangeAspect="1" noChangeArrowheads="1" noTextEdit="1"/>
          </p:cNvSpPr>
          <p:nvPr>
            <p:ph type="sldImg"/>
          </p:nvPr>
        </p:nvSpPr>
        <p:spPr>
          <a:ln/>
        </p:spPr>
        <p:txBody>
          <a:bodyPr/>
          <a:lstStyle/>
          <a:p>
            <a:endParaRPr lang="en-US"/>
          </a:p>
        </p:txBody>
      </p:sp>
      <p:sp>
        <p:nvSpPr>
          <p:cNvPr id="32772" name="Rectangle 3">
            <a:extLst>
              <a:ext uri="{FF2B5EF4-FFF2-40B4-BE49-F238E27FC236}">
                <a16:creationId xmlns:a16="http://schemas.microsoft.com/office/drawing/2014/main" id="{EDBB2C9F-DA24-F01B-B1F0-77A374AEF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1154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96DF-36A2-D24B-0EAD-F994CAD82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0782B-A1EC-47D0-2B35-4DA45BDF1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DB1B-A818-BB06-1488-A03E61771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0F0D3-14B4-C567-65D6-EC1EAE4F1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F7FA-8030-4EC2-BE41-E9347173BA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2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C553-4E0B-6299-678E-4BAFFD8CC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DF492-28C9-C17E-1F0D-3C8ED39880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12D85C-AE5F-1F19-1A79-14A8708515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5665B-2C7D-4CD1-A2BB-D8783E4BDE16}"/>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97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FF8E6B34-117C-440A-8527-43B35B445B46}" type="slidenum">
              <a:rPr lang="hr-HR" smtClean="0"/>
              <a:t>6</a:t>
            </a:fld>
            <a:endParaRPr lang="hr-HR"/>
          </a:p>
        </p:txBody>
      </p:sp>
    </p:spTree>
    <p:extLst>
      <p:ext uri="{BB962C8B-B14F-4D97-AF65-F5344CB8AC3E}">
        <p14:creationId xmlns:p14="http://schemas.microsoft.com/office/powerpoint/2010/main" val="193058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FF8E6B34-117C-440A-8527-43B35B445B46}" type="slidenum">
              <a:rPr lang="hr-HR" smtClean="0"/>
              <a:t>7</a:t>
            </a:fld>
            <a:endParaRPr lang="hr-HR"/>
          </a:p>
        </p:txBody>
      </p:sp>
    </p:spTree>
    <p:extLst>
      <p:ext uri="{BB962C8B-B14F-4D97-AF65-F5344CB8AC3E}">
        <p14:creationId xmlns:p14="http://schemas.microsoft.com/office/powerpoint/2010/main" val="390052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FF8E6B34-117C-440A-8527-43B35B445B46}" type="slidenum">
              <a:rPr lang="hr-HR" smtClean="0"/>
              <a:t>9</a:t>
            </a:fld>
            <a:endParaRPr lang="hr-HR"/>
          </a:p>
        </p:txBody>
      </p:sp>
    </p:spTree>
    <p:extLst>
      <p:ext uri="{BB962C8B-B14F-4D97-AF65-F5344CB8AC3E}">
        <p14:creationId xmlns:p14="http://schemas.microsoft.com/office/powerpoint/2010/main" val="3466509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9876-4484-60FA-18AB-F80C5C0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A71AD-2615-6850-ADED-5A75BB77E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537C9-845B-4CC3-936F-6715C5542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2AC57E-E8A2-5544-67D3-7EC4E1AE53E1}"/>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4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F29C-919C-592B-D3A9-51F7D164CF9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B7A85C7-50B5-D3DC-F3F6-A15ACFFCF6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033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fld id="{B321EDA4-66DE-4267-9A3D-CF229155BBA7}" type="datetimeFigureOut">
              <a:rPr lang="es-ES" smtClean="0"/>
              <a:t>26/06/2026</a:t>
            </a:fld>
            <a:endParaRPr lang="es-ES"/>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243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fld id="{B321EDA4-66DE-4267-9A3D-CF229155BBA7}" type="datetimeFigureOut">
              <a:rPr lang="es-ES" smtClean="0"/>
              <a:t>26/06/2026</a:t>
            </a:fld>
            <a:endParaRPr lang="es-ES"/>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1135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fld id="{B321EDA4-66DE-4267-9A3D-CF229155BBA7}" type="datetimeFigureOut">
              <a:rPr lang="es-ES" smtClean="0"/>
              <a:t>26/06/2026</a:t>
            </a:fld>
            <a:endParaRPr lang="es-ES"/>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0300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17154705"/>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78259683"/>
      </p:ext>
    </p:extLst>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22139918"/>
      </p:ext>
    </p:extLst>
  </p:cSld>
  <p:clrMapOvr>
    <a:masterClrMapping/>
  </p:clrMapOvr>
  <p:transition spd="med">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7594832"/>
      </p:ext>
    </p:extLst>
  </p:cSld>
  <p:clrMapOvr>
    <a:masterClrMapping/>
  </p:clrMapOvr>
  <p:transition spd="med">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25264197"/>
      </p:ext>
    </p:extLst>
  </p:cSld>
  <p:clrMapOvr>
    <a:masterClrMapping/>
  </p:clrMapOvr>
  <p:transition spd="med">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44880384"/>
      </p:ext>
    </p:extLst>
  </p:cSld>
  <p:clrMapOvr>
    <a:masterClrMapping/>
  </p:clrMapOvr>
  <p:transition spd="med">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36083823"/>
      </p:ext>
    </p:extLst>
  </p:cSld>
  <p:clrMapOvr>
    <a:masterClrMapping/>
  </p:clrMapOvr>
  <p:transition spd="med">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05705188"/>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fld id="{B321EDA4-66DE-4267-9A3D-CF229155BBA7}" type="datetimeFigureOut">
              <a:rPr lang="es-ES" smtClean="0"/>
              <a:t>26/06/2026</a:t>
            </a:fld>
            <a:endParaRPr lang="es-ES"/>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102612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71698407"/>
      </p:ext>
    </p:extLst>
  </p:cSld>
  <p:clrMapOvr>
    <a:masterClrMapping/>
  </p:clrMapOvr>
  <p:transition spd="med">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04736922"/>
      </p:ext>
    </p:extLst>
  </p:cSld>
  <p:clrMapOvr>
    <a:masterClrMapping/>
  </p:clrMapOvr>
  <p:transition spd="med">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22317946"/>
      </p:ext>
    </p:extLst>
  </p:cSld>
  <p:clrMapOvr>
    <a:masterClrMapping/>
  </p:clrMapOvr>
  <p:transition spd="med">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44667415"/>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59731037"/>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94277268"/>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95686325"/>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13537799"/>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77873364"/>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61412688"/>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fld id="{B321EDA4-66DE-4267-9A3D-CF229155BBA7}" type="datetimeFigureOut">
              <a:rPr lang="es-ES" smtClean="0"/>
              <a:t>26/06/2026</a:t>
            </a:fld>
            <a:endParaRPr lang="es-ES"/>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28111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9460279"/>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90094105"/>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84420460"/>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98118921"/>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34801348"/>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68359443"/>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34395299"/>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88315822"/>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81671074"/>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18815469"/>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fld id="{B321EDA4-66DE-4267-9A3D-CF229155BBA7}" type="datetimeFigureOut">
              <a:rPr lang="es-ES" smtClean="0"/>
              <a:t>26/06/2026</a:t>
            </a:fld>
            <a:endParaRPr lang="es-ES"/>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61264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99708934"/>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21327092"/>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70082917"/>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69996616"/>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11961001"/>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99598729"/>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32405824"/>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09799599"/>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25779984"/>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78131865"/>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fld id="{B321EDA4-66DE-4267-9A3D-CF229155BBA7}" type="datetimeFigureOut">
              <a:rPr lang="es-ES" smtClean="0"/>
              <a:t>26/06/2026</a:t>
            </a:fld>
            <a:endParaRPr lang="es-ES"/>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54029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5444191"/>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05128493"/>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09641726"/>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68764692"/>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25694101"/>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29061669"/>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33836468"/>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04488133"/>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51695356"/>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28257533"/>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fld id="{B321EDA4-66DE-4267-9A3D-CF229155BBA7}" type="datetimeFigureOut">
              <a:rPr lang="es-ES" smtClean="0"/>
              <a:t>26/06/2026</a:t>
            </a:fld>
            <a:endParaRPr lang="es-ES"/>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6079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52816621"/>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90461618"/>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63244823"/>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68011764"/>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fld id="{B321EDA4-66DE-4267-9A3D-CF229155BBA7}" type="datetimeFigureOut">
              <a:rPr lang="es-ES" smtClean="0"/>
              <a:t>26/06/2026</a:t>
            </a:fld>
            <a:endParaRPr lang="es-ES"/>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32604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fld id="{B321EDA4-66DE-4267-9A3D-CF229155BBA7}" type="datetimeFigureOut">
              <a:rPr lang="es-ES" smtClean="0"/>
              <a:t>26/06/2026</a:t>
            </a:fld>
            <a:endParaRPr lang="es-ES"/>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856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fld id="{B321EDA4-66DE-4267-9A3D-CF229155BBA7}" type="datetimeFigureOut">
              <a:rPr lang="es-ES" smtClean="0"/>
              <a:t>26/06/2026</a:t>
            </a:fld>
            <a:endParaRPr lang="es-ES"/>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07354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21EDA4-66DE-4267-9A3D-CF229155BBA7}" type="datetimeFigureOut">
              <a:rPr lang="es-ES" smtClean="0"/>
              <a:t>26/06/2026</a:t>
            </a:fld>
            <a:endParaRPr lang="es-ES"/>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140B5-6A8B-4929-B350-3E4A53FA89A2}" type="slidenum">
              <a:rPr lang="es-ES" smtClean="0"/>
              <a:t>‹Nº›</a:t>
            </a:fld>
            <a:endParaRPr lang="es-ES"/>
          </a:p>
        </p:txBody>
      </p:sp>
    </p:spTree>
    <p:extLst>
      <p:ext uri="{BB962C8B-B14F-4D97-AF65-F5344CB8AC3E}">
        <p14:creationId xmlns:p14="http://schemas.microsoft.com/office/powerpoint/2010/main" val="269076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3108635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8530659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7730706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4550960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35.png"/><Relationship Id="rId5" Type="http://schemas.openxmlformats.org/officeDocument/2006/relationships/diagramQuickStyle" Target="../diagrams/quickStyle3.xml"/><Relationship Id="rId10" Type="http://schemas.microsoft.com/office/2007/relationships/hdphoto" Target="../media/hdphoto4.wdp"/><Relationship Id="rId4" Type="http://schemas.openxmlformats.org/officeDocument/2006/relationships/diagramLayout" Target="../diagrams/layout3.xml"/><Relationship Id="rId9" Type="http://schemas.openxmlformats.org/officeDocument/2006/relationships/image" Target="../media/image34.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6.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2.jpe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6.jpeg"/><Relationship Id="rId5" Type="http://schemas.openxmlformats.org/officeDocument/2006/relationships/diagramLayout" Target="../diagrams/layout2.xml"/><Relationship Id="rId10" Type="http://schemas.openxmlformats.org/officeDocument/2006/relationships/image" Target="../media/image15.jpeg"/><Relationship Id="rId4" Type="http://schemas.openxmlformats.org/officeDocument/2006/relationships/diagramData" Target="../diagrams/data2.xml"/><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F498-7797-2B11-04A6-546B50325007}"/>
            </a:ext>
          </a:extLst>
        </p:cNvPr>
        <p:cNvGrpSpPr/>
        <p:nvPr/>
      </p:nvGrpSpPr>
      <p:grpSpPr>
        <a:xfrm>
          <a:off x="0" y="0"/>
          <a:ext cx="0" cy="0"/>
          <a:chOff x="0" y="0"/>
          <a:chExt cx="0" cy="0"/>
        </a:xfrm>
      </p:grpSpPr>
      <p:sp>
        <p:nvSpPr>
          <p:cNvPr id="3074" name="Text Box 4">
            <a:extLst>
              <a:ext uri="{FF2B5EF4-FFF2-40B4-BE49-F238E27FC236}">
                <a16:creationId xmlns:a16="http://schemas.microsoft.com/office/drawing/2014/main" id="{35C4B9AA-7D3A-E34D-931F-76B32A99300D}"/>
              </a:ext>
            </a:extLst>
          </p:cNvPr>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a:t>
            </a:r>
            <a:r>
              <a:rPr kumimoji="0" lang="sr-Latn-R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PRVA I DRUGA POSLANICA KORINĆANIMA</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a:extLst>
              <a:ext uri="{FF2B5EF4-FFF2-40B4-BE49-F238E27FC236}">
                <a16:creationId xmlns:a16="http://schemas.microsoft.com/office/drawing/2014/main" id="{904C1301-BBEF-AB2C-67F7-B32409812D36}"/>
              </a:ext>
            </a:extLst>
          </p:cNvPr>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a:extLst>
              <a:ext uri="{FF2B5EF4-FFF2-40B4-BE49-F238E27FC236}">
                <a16:creationId xmlns:a16="http://schemas.microsoft.com/office/drawing/2014/main" id="{859882A5-99FC-9E8B-8502-70CA4F943B99}"/>
              </a:ext>
            </a:extLst>
          </p:cNvPr>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3</a:t>
            </a:r>
            <a:r>
              <a:rPr kumimoji="0" lang="hr-HR" sz="2000" b="1" i="0" u="none" strike="noStrike" kern="1200" cap="none" spc="0" normalizeH="0" baseline="0" noProof="0">
                <a:ln>
                  <a:noFill/>
                </a:ln>
                <a:solidFill>
                  <a:srgbClr val="DDDDDD"/>
                </a:solidFill>
                <a:effectLst/>
                <a:uLnTx/>
                <a:uFillTx/>
                <a:latin typeface="Arial Narrow" panose="020B0606020202030204" pitchFamily="34" charset="0"/>
                <a:ea typeface="+mn-ea"/>
                <a:cs typeface="Arial" charset="0"/>
              </a:rPr>
              <a:t>. tromesečje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pouke                          </a:t>
            </a:r>
            <a:r>
              <a:rPr lang="sr-Latn-RS" sz="2000" b="1">
                <a:solidFill>
                  <a:srgbClr val="DDDDDD"/>
                </a:solidFill>
                <a:effectLst>
                  <a:outerShdw blurRad="38100" dist="38100" dir="2700000" algn="tl">
                    <a:srgbClr val="000000">
                      <a:alpha val="43137"/>
                    </a:srgbClr>
                  </a:outerShdw>
                </a:effectLst>
              </a:rPr>
              <a:t>4</a:t>
            </a:r>
            <a:r>
              <a:rPr kumimoji="0" lang="sr-Latn-R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lang="hr-HR" sz="2000" b="1">
                <a:solidFill>
                  <a:srgbClr val="DDDDDD"/>
                </a:solidFill>
                <a:effectLst>
                  <a:outerShdw blurRad="38100" dist="38100" dir="2700000" algn="tl">
                    <a:srgbClr val="000000">
                      <a:alpha val="43137"/>
                    </a:srgbClr>
                  </a:outerShdw>
                </a:effectLst>
              </a:rPr>
              <a:t>jul</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a:extLst>
              <a:ext uri="{FF2B5EF4-FFF2-40B4-BE49-F238E27FC236}">
                <a16:creationId xmlns:a16="http://schemas.microsoft.com/office/drawing/2014/main" id="{2AEF997D-FFF2-20D9-AAA7-53FE7716D732}"/>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a:extLst>
              <a:ext uri="{FF2B5EF4-FFF2-40B4-BE49-F238E27FC236}">
                <a16:creationId xmlns:a16="http://schemas.microsoft.com/office/drawing/2014/main" id="{CEF5D79D-DD08-BF6D-CDFB-B57E4719294E}"/>
              </a:ext>
            </a:extLst>
          </p:cNvPr>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6" name="Picture 5">
            <a:extLst>
              <a:ext uri="{FF2B5EF4-FFF2-40B4-BE49-F238E27FC236}">
                <a16:creationId xmlns:a16="http://schemas.microsoft.com/office/drawing/2014/main" id="{1DEF21B2-EDD0-BD19-6838-C5DA96A7DA22}"/>
              </a:ext>
            </a:extLst>
          </p:cNvPr>
          <p:cNvPicPr>
            <a:picLocks noChangeAspect="1"/>
          </p:cNvPicPr>
          <p:nvPr/>
        </p:nvPicPr>
        <p:blipFill>
          <a:blip r:embed="rId3"/>
          <a:stretch>
            <a:fillRect/>
          </a:stretch>
        </p:blipFill>
        <p:spPr>
          <a:xfrm>
            <a:off x="97277" y="885217"/>
            <a:ext cx="12208212" cy="5340485"/>
          </a:xfrm>
          <a:prstGeom prst="rect">
            <a:avLst/>
          </a:prstGeom>
        </p:spPr>
      </p:pic>
    </p:spTree>
    <p:extLst>
      <p:ext uri="{BB962C8B-B14F-4D97-AF65-F5344CB8AC3E}">
        <p14:creationId xmlns:p14="http://schemas.microsoft.com/office/powerpoint/2010/main" val="1319525456"/>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1" y="0"/>
            <a:ext cx="4197246" cy="1258486"/>
          </a:xfrm>
          <a:prstGeom prst="rect">
            <a:avLst/>
          </a:prstGeom>
          <a:noFill/>
          <a:effectLst>
            <a:outerShdw blurRad="50800" dist="12700" dir="2700000" algn="tl" rotWithShape="0">
              <a:prstClr val="black"/>
            </a:outerShdw>
          </a:effectLst>
        </p:spPr>
        <p:txBody>
          <a:bodyPr wrap="square">
            <a:spAutoFit/>
          </a:bodyPr>
          <a:lstStyle/>
          <a:p>
            <a:pPr algn="ctr">
              <a:lnSpc>
                <a:spcPts val="4500"/>
              </a:lnSpc>
            </a:pPr>
            <a:r>
              <a:rPr lang="sr-Latn-RS" sz="4400" b="1" noProof="0" dirty="0">
                <a:ln w="6600">
                  <a:solidFill>
                    <a:schemeClr val="accent2"/>
                  </a:solidFill>
                  <a:prstDash val="solid"/>
                </a:ln>
                <a:solidFill>
                  <a:srgbClr val="FFFFFF"/>
                </a:solidFill>
                <a:effectLst>
                  <a:outerShdw dist="38100" dir="2700000" algn="tl" rotWithShape="0">
                    <a:schemeClr val="accent2"/>
                  </a:outerShdw>
                </a:effectLst>
              </a:rPr>
              <a:t>POSLANICE KORINĆANIMA</a:t>
            </a:r>
          </a:p>
        </p:txBody>
      </p:sp>
      <p:sp>
        <p:nvSpPr>
          <p:cNvPr id="5" name="CuadroTexto 4">
            <a:extLst>
              <a:ext uri="{FF2B5EF4-FFF2-40B4-BE49-F238E27FC236}">
                <a16:creationId xmlns:a16="http://schemas.microsoft.com/office/drawing/2014/main" id="{2D3051C0-2766-5737-CE6E-D94745929424}"/>
              </a:ext>
            </a:extLst>
          </p:cNvPr>
          <p:cNvSpPr txBox="1"/>
          <p:nvPr/>
        </p:nvSpPr>
        <p:spPr>
          <a:xfrm>
            <a:off x="4036979" y="92333"/>
            <a:ext cx="4413848" cy="1015663"/>
          </a:xfrm>
          <a:prstGeom prst="rect">
            <a:avLst/>
          </a:prstGeom>
          <a:noFill/>
        </p:spPr>
        <p:txBody>
          <a:bodyPr wrap="square">
            <a:spAutoFit/>
          </a:bodyPr>
          <a:lstStyle/>
          <a:p>
            <a:pPr algn="ctr"/>
            <a:r>
              <a:rPr lang="sr-Latn-RS" sz="20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sz="2000" b="1" noProof="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Jer </a:t>
            </a:r>
            <a:r>
              <a:rPr lang="sr-Latn-RS" sz="2000" b="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sam čuo za vas, braćo</a:t>
            </a:r>
            <a:r>
              <a:rPr lang="sr-Latn-RS" sz="2000" b="1" noProof="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moja </a:t>
            </a:r>
            <a:r>
              <a:rPr lang="sr-Latn-RS" sz="20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od </a:t>
            </a:r>
            <a:r>
              <a:rPr lang="sr-Latn-RS" sz="2000" b="1" noProof="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Hlojinih</a:t>
            </a:r>
            <a:r>
              <a:rPr lang="sr-Latn-RS" sz="2000" b="1" noProof="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domašnjih da su među vama svađe.“ </a:t>
            </a:r>
            <a:r>
              <a:rPr lang="sr-Latn-RS" sz="1600" b="1" noProof="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(1. Korinćanima </a:t>
            </a:r>
            <a:r>
              <a:rPr lang="sr-Latn-RS" sz="16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1,11)</a:t>
            </a: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2517022670"/>
              </p:ext>
            </p:extLst>
          </p:nvPr>
        </p:nvGraphicFramePr>
        <p:xfrm>
          <a:off x="229215" y="1124262"/>
          <a:ext cx="7980720" cy="569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3216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1423055" y="529720"/>
            <a:ext cx="9151607" cy="5493812"/>
          </a:xfrm>
          <a:prstGeom prst="rect">
            <a:avLst/>
          </a:prstGeom>
          <a:noFill/>
        </p:spPr>
        <p:txBody>
          <a:bodyPr wrap="square">
            <a:spAutoFit/>
          </a:bodyPr>
          <a:lstStyle/>
          <a:p>
            <a:pPr algn="just">
              <a:spcBef>
                <a:spcPts val="600"/>
              </a:spcBef>
            </a:pPr>
            <a:r>
              <a:rPr lang="sr-Latn-RS" sz="2700" b="1" noProof="0" dirty="0">
                <a:latin typeface="Constantia" panose="02030602050306030303" pitchFamily="18" charset="0"/>
              </a:rPr>
              <a:t>„Božji glasnici u velikim gradovima ne bi se trebali obeshrabriti bezbožnošću, nepravdom i </a:t>
            </a:r>
            <a:r>
              <a:rPr lang="sr-Latn-RS" sz="2700" b="1" noProof="0">
                <a:latin typeface="Constantia" panose="02030602050306030303" pitchFamily="18" charset="0"/>
              </a:rPr>
              <a:t>izopačenošću sa </a:t>
            </a:r>
            <a:r>
              <a:rPr lang="sr-Latn-RS" sz="2700" b="1" noProof="0" dirty="0">
                <a:latin typeface="Constantia" panose="02030602050306030303" pitchFamily="18" charset="0"/>
              </a:rPr>
              <a:t>kojima su pozvani da se suoče dok nastoje da </a:t>
            </a:r>
            <a:r>
              <a:rPr lang="sr-Latn-RS" sz="2700" b="1" noProof="0">
                <a:latin typeface="Constantia" panose="02030602050306030303" pitchFamily="18" charset="0"/>
              </a:rPr>
              <a:t>objavljuju Dobru </a:t>
            </a:r>
            <a:r>
              <a:rPr lang="sr-Latn-RS" sz="2700" b="1" noProof="0" dirty="0">
                <a:latin typeface="Constantia" panose="02030602050306030303" pitchFamily="18" charset="0"/>
              </a:rPr>
              <a:t>vest spasenja. Gospod bi ohrabrio sve koji na ovaj način rade istom porukom koju je dao apostolu Pavlu u bezbožnom gradu Korintu</a:t>
            </a:r>
            <a:r>
              <a:rPr lang="sr-Latn-RS" sz="2700" b="1" noProof="0">
                <a:latin typeface="Constantia" panose="02030602050306030303" pitchFamily="18" charset="0"/>
              </a:rPr>
              <a:t>: ’Ne </a:t>
            </a:r>
            <a:r>
              <a:rPr lang="sr-Latn-RS" sz="2700" b="1" noProof="0" dirty="0">
                <a:latin typeface="Constantia" panose="02030602050306030303" pitchFamily="18" charset="0"/>
              </a:rPr>
              <a:t>boj se, nego govori i ne ćuti! Jer ja sam s tobom i niko ti neće moći nauditi. Jer imam mnogo ljudi u ovom </a:t>
            </a:r>
            <a:r>
              <a:rPr lang="sr-Latn-RS" sz="2700" b="1" noProof="0">
                <a:latin typeface="Constantia" panose="02030602050306030303" pitchFamily="18" charset="0"/>
              </a:rPr>
              <a:t>gradu.</a:t>
            </a:r>
            <a:r>
              <a:rPr lang="sr-Latn-RS" sz="2700" b="1">
                <a:latin typeface="Constantia" panose="02030602050306030303" pitchFamily="18" charset="0"/>
              </a:rPr>
              <a:t>’</a:t>
            </a:r>
            <a:r>
              <a:rPr lang="sr-Latn-RS" sz="2700" b="1" noProof="0">
                <a:latin typeface="Constantia" panose="02030602050306030303" pitchFamily="18" charset="0"/>
              </a:rPr>
              <a:t> Dela 18,9.10</a:t>
            </a:r>
            <a:r>
              <a:rPr lang="sr-Latn-RS" sz="2700" b="1" noProof="0" dirty="0">
                <a:latin typeface="Constantia" panose="02030602050306030303" pitchFamily="18" charset="0"/>
              </a:rPr>
              <a:t>. … U svakom gradu, ma koliko bio pun nasilja i kriminala</a:t>
            </a:r>
            <a:r>
              <a:rPr lang="sr-Latn-RS" sz="2700" b="1" noProof="0">
                <a:latin typeface="Constantia" panose="02030602050306030303" pitchFamily="18" charset="0"/>
              </a:rPr>
              <a:t>, mnogo </a:t>
            </a:r>
            <a:r>
              <a:rPr lang="sr-Latn-RS" sz="2700" b="1" noProof="0" dirty="0">
                <a:latin typeface="Constantia" panose="02030602050306030303" pitchFamily="18" charset="0"/>
              </a:rPr>
              <a:t>je onih koji, uz pravilnu pouku, </a:t>
            </a:r>
            <a:r>
              <a:rPr lang="sr-Latn-RS" sz="2700" b="1" noProof="0">
                <a:latin typeface="Constantia" panose="02030602050306030303" pitchFamily="18" charset="0"/>
              </a:rPr>
              <a:t>mogu da nauče </a:t>
            </a:r>
            <a:r>
              <a:rPr lang="sr-Latn-RS" sz="2700" b="1" dirty="0">
                <a:latin typeface="Constantia" panose="02030602050306030303" pitchFamily="18" charset="0"/>
              </a:rPr>
              <a:t>kako da </a:t>
            </a:r>
            <a:r>
              <a:rPr lang="sr-Latn-RS" sz="2700" b="1" noProof="0" dirty="0">
                <a:latin typeface="Constantia" panose="02030602050306030303" pitchFamily="18" charset="0"/>
              </a:rPr>
              <a:t>slede Isusa. Spasonosna istina tako se može preneti hiljadama, vodeći ih da prime </a:t>
            </a:r>
            <a:r>
              <a:rPr lang="sr-Latn-RS" sz="2700" b="1" dirty="0">
                <a:latin typeface="Constantia" panose="02030602050306030303" pitchFamily="18" charset="0"/>
              </a:rPr>
              <a:t>H</a:t>
            </a:r>
            <a:r>
              <a:rPr lang="sr-Latn-RS" sz="2700" b="1" noProof="0" dirty="0" err="1">
                <a:latin typeface="Constantia" panose="02030602050306030303" pitchFamily="18" charset="0"/>
              </a:rPr>
              <a:t>rista</a:t>
            </a:r>
            <a:r>
              <a:rPr lang="sr-Latn-RS" sz="2700" b="1" noProof="0" dirty="0">
                <a:latin typeface="Constantia" panose="02030602050306030303" pitchFamily="18" charset="0"/>
              </a:rPr>
              <a:t> kao svog ličnog Spasitelja.“</a:t>
            </a:r>
          </a:p>
        </p:txBody>
      </p:sp>
      <p:sp>
        <p:nvSpPr>
          <p:cNvPr id="4" name="CuadroTexto 3">
            <a:extLst>
              <a:ext uri="{FF2B5EF4-FFF2-40B4-BE49-F238E27FC236}">
                <a16:creationId xmlns:a16="http://schemas.microsoft.com/office/drawing/2014/main" id="{EE48D9C9-45EB-8498-138D-4C2BFF388872}"/>
              </a:ext>
            </a:extLst>
          </p:cNvPr>
          <p:cNvSpPr txBox="1"/>
          <p:nvPr/>
        </p:nvSpPr>
        <p:spPr>
          <a:xfrm>
            <a:off x="6386907" y="6060680"/>
            <a:ext cx="4279954" cy="338554"/>
          </a:xfrm>
          <a:prstGeom prst="rect">
            <a:avLst/>
          </a:prstGeom>
          <a:noFill/>
        </p:spPr>
        <p:txBody>
          <a:bodyPr wrap="none" rtlCol="0">
            <a:spAutoFit/>
          </a:bodyPr>
          <a:lstStyle/>
          <a:p>
            <a:pPr algn="r"/>
            <a:r>
              <a:rPr lang="sr-Latn-RS" sz="1600" b="1" noProof="0"/>
              <a:t>Elen G. Vajt, </a:t>
            </a:r>
            <a:r>
              <a:rPr lang="sr-Latn-RS" sz="1600" i="1" noProof="0"/>
              <a:t>Proroci i </a:t>
            </a:r>
            <a:r>
              <a:rPr lang="sr-Latn-RS" sz="1600" i="1"/>
              <a:t>carevi</a:t>
            </a:r>
            <a:r>
              <a:rPr lang="sr-Latn-RS" sz="1600" b="1" noProof="0"/>
              <a:t>, </a:t>
            </a:r>
            <a:r>
              <a:rPr lang="sr-Latn-RS" sz="1600" b="1" noProof="0" dirty="0"/>
              <a:t>str</a:t>
            </a:r>
            <a:r>
              <a:rPr lang="sr-Latn-RS" sz="1600" b="1" noProof="0"/>
              <a:t>. 207, original.</a:t>
            </a:r>
            <a:endParaRPr lang="sr-Latn-RS" sz="1600" b="1" noProof="0" dirty="0"/>
          </a:p>
        </p:txBody>
      </p:sp>
    </p:spTree>
    <p:extLst>
      <p:ext uri="{BB962C8B-B14F-4D97-AF65-F5344CB8AC3E}">
        <p14:creationId xmlns:p14="http://schemas.microsoft.com/office/powerpoint/2010/main" val="7236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B2DB-CF06-D366-9040-8461F59C0BA3}"/>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EEEC3C-3937-0B70-0C60-65A8CD0E928F}"/>
              </a:ext>
            </a:extLst>
          </p:cNvPr>
          <p:cNvSpPr>
            <a:spLocks noChangeArrowheads="1"/>
          </p:cNvSpPr>
          <p:nvPr/>
        </p:nvSpPr>
        <p:spPr bwMode="auto">
          <a:xfrm>
            <a:off x="193040" y="3810000"/>
            <a:ext cx="11900066" cy="28342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a:extLst>
              <a:ext uri="{FF2B5EF4-FFF2-40B4-BE49-F238E27FC236}">
                <a16:creationId xmlns:a16="http://schemas.microsoft.com/office/drawing/2014/main" id="{ADA855D1-6E2D-0D12-C722-282D1E337A91}"/>
              </a:ext>
            </a:extLst>
          </p:cNvPr>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800A3C2-5944-7DDA-86E7-09733928F544}"/>
              </a:ext>
            </a:extLst>
          </p:cNvPr>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DFF19521-A0EC-5AB3-243E-23E7CCB3953C}"/>
              </a:ext>
            </a:extLst>
          </p:cNvPr>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a:extLst>
              <a:ext uri="{FF2B5EF4-FFF2-40B4-BE49-F238E27FC236}">
                <a16:creationId xmlns:a16="http://schemas.microsoft.com/office/drawing/2014/main" id="{FA3A6C62-42E6-D6C7-5A72-AF7B05321054}"/>
              </a:ext>
            </a:extLst>
          </p:cNvPr>
          <p:cNvSpPr txBox="1"/>
          <p:nvPr/>
        </p:nvSpPr>
        <p:spPr>
          <a:xfrm>
            <a:off x="2346633" y="3290531"/>
            <a:ext cx="8358436" cy="40011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9E4B1E55-8224-D91E-349E-99348044F967}"/>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AD1EA645-6BEB-5801-F140-2963B2231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F04630A8-D598-E2DD-46E2-58BEA3E4034A}"/>
              </a:ext>
            </a:extLst>
          </p:cNvPr>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5F8F6AD2-C07C-0026-7D43-6D89491D1B0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4B037949-3C1D-6BA5-5E22-F0C27FDE341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BD24A0-E91E-ED74-B265-AD53C8E2B753}"/>
              </a:ext>
            </a:extLst>
          </p:cNvPr>
          <p:cNvSpPr txBox="1"/>
          <p:nvPr/>
        </p:nvSpPr>
        <p:spPr>
          <a:xfrm>
            <a:off x="0" y="2580640"/>
            <a:ext cx="12292553" cy="4154984"/>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sr-Latn-RS" sz="2400" b="1" i="0" u="none" strike="noStrike" kern="1200" cap="none" spc="0" normalizeH="0" baseline="0" noProof="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charset="0"/>
              </a:rPr>
              <a:t>Osim uvoda u </a:t>
            </a:r>
            <a:r>
              <a:rPr lang="sr-Latn-RS" sz="2400" b="1">
                <a:solidFill>
                  <a:srgbClr val="FFFFFF"/>
                </a:solidFill>
                <a:latin typeface="Arial"/>
                <a:cs typeface="Arial" charset="0"/>
              </a:rPr>
              <a:t>istoriju</a:t>
            </a:r>
            <a:r>
              <a:rPr kumimoji="0" lang="en-US" sz="2400" b="1" i="0" u="none" strike="noStrike" kern="1200" cap="none" spc="0" normalizeH="0" baseline="0" noProof="0">
                <a:ln>
                  <a:noFill/>
                </a:ln>
                <a:solidFill>
                  <a:srgbClr val="FFFFFF"/>
                </a:solidFill>
                <a:effectLst/>
                <a:uLnTx/>
                <a:uFillTx/>
                <a:latin typeface="Arial"/>
                <a:ea typeface="+mn-ea"/>
                <a:cs typeface="Arial" charset="0"/>
              </a:rPr>
              <a:t> crkve u Korintu i kako je osnovana, </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pouk</a:t>
            </a:r>
            <a:r>
              <a:rPr kumimoji="0" lang="en-US" sz="2400" b="1" i="0" u="none" strike="noStrike" kern="1200" cap="none" spc="0" normalizeH="0" baseline="0" noProof="0">
                <a:ln>
                  <a:noFill/>
                </a:ln>
                <a:solidFill>
                  <a:srgbClr val="FFFFFF"/>
                </a:solidFill>
                <a:effectLst/>
                <a:uLnTx/>
                <a:uFillTx/>
                <a:latin typeface="Arial"/>
                <a:ea typeface="+mn-ea"/>
                <a:cs typeface="Arial" charset="0"/>
              </a:rPr>
              <a:t>a će se usred</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sred</a:t>
            </a:r>
            <a:r>
              <a:rPr kumimoji="0" lang="en-US" sz="2400" b="1" i="0" u="none" strike="noStrike" kern="1200" cap="none" spc="0" normalizeH="0" baseline="0" noProof="0">
                <a:ln>
                  <a:noFill/>
                </a:ln>
                <a:solidFill>
                  <a:srgbClr val="FFFFFF"/>
                </a:solidFill>
                <a:effectLst/>
                <a:uLnTx/>
                <a:uFillTx/>
                <a:latin typeface="Arial"/>
                <a:ea typeface="+mn-ea"/>
                <a:cs typeface="Arial" charset="0"/>
              </a:rPr>
              <a:t>iti na sledeća pitanja i teme:</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 </a:t>
            </a:r>
            <a:r>
              <a:rPr kumimoji="0" lang="en-US" sz="2400" b="1" i="0" u="none" strike="noStrike" kern="1200" cap="none" spc="0" normalizeH="0" baseline="0" noProof="0">
                <a:ln>
                  <a:noFill/>
                </a:ln>
                <a:solidFill>
                  <a:srgbClr val="FFFFFF"/>
                </a:solidFill>
                <a:effectLst/>
                <a:uLnTx/>
                <a:uFillTx/>
                <a:latin typeface="Arial"/>
                <a:ea typeface="+mn-ea"/>
                <a:cs typeface="Arial" charset="0"/>
              </a:rPr>
              <a:t>Kulturne i </a:t>
            </a:r>
            <a:r>
              <a:rPr lang="sr-Latn-RS" sz="2400" b="1">
                <a:solidFill>
                  <a:srgbClr val="FFFFFF"/>
                </a:solidFill>
                <a:latin typeface="Arial"/>
                <a:cs typeface="Arial" charset="0"/>
              </a:rPr>
              <a:t>istorijsk</a:t>
            </a:r>
            <a:r>
              <a:rPr kumimoji="0" lang="en-US" sz="2400" b="1" i="0" u="none" strike="noStrike" kern="1200" cap="none" spc="0" normalizeH="0" baseline="0" noProof="0">
                <a:ln>
                  <a:noFill/>
                </a:ln>
                <a:solidFill>
                  <a:srgbClr val="FFFFFF"/>
                </a:solidFill>
                <a:effectLst/>
                <a:uLnTx/>
                <a:uFillTx/>
                <a:latin typeface="Arial"/>
                <a:ea typeface="+mn-ea"/>
                <a:cs typeface="Arial" charset="0"/>
              </a:rPr>
              <a:t>e pozadine. Razmotrićemo važne kulturne i </a:t>
            </a:r>
            <a:r>
              <a:rPr lang="sr-Latn-RS" sz="2400" b="1">
                <a:solidFill>
                  <a:srgbClr val="FFFFFF"/>
                </a:solidFill>
                <a:latin typeface="Arial"/>
                <a:cs typeface="Arial" charset="0"/>
              </a:rPr>
              <a:t>istorijsk</a:t>
            </a:r>
            <a:r>
              <a:rPr kumimoji="0" lang="en-US" sz="2400" b="1" i="0" u="none" strike="noStrike" kern="1200" cap="none" spc="0" normalizeH="0" baseline="0" noProof="0">
                <a:ln>
                  <a:noFill/>
                </a:ln>
                <a:solidFill>
                  <a:srgbClr val="FFFFFF"/>
                </a:solidFill>
                <a:effectLst/>
                <a:uLnTx/>
                <a:uFillTx/>
                <a:latin typeface="Arial"/>
                <a:ea typeface="+mn-ea"/>
                <a:cs typeface="Arial" charset="0"/>
              </a:rPr>
              <a:t>e pozadine relevantne za proučavanje poslanica</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 </a:t>
            </a:r>
            <a:r>
              <a:rPr kumimoji="0" lang="en-US" sz="2400" b="1" i="0" u="none" strike="noStrike" kern="1200" cap="none" spc="0" normalizeH="0" baseline="0" noProof="0">
                <a:ln>
                  <a:noFill/>
                </a:ln>
                <a:solidFill>
                  <a:srgbClr val="FFFFFF"/>
                </a:solidFill>
                <a:effectLst/>
                <a:uLnTx/>
                <a:uFillTx/>
                <a:latin typeface="Arial"/>
                <a:ea typeface="+mn-ea"/>
                <a:cs typeface="Arial" charset="0"/>
              </a:rPr>
              <a:t>Korin</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ćanima. </a:t>
            </a:r>
            <a:r>
              <a:rPr kumimoji="0" lang="en-US" sz="2400" b="1" i="0" u="none" strike="noStrike" kern="1200" cap="none" spc="0" normalizeH="0" baseline="0" noProof="0">
                <a:ln>
                  <a:noFill/>
                </a:ln>
                <a:solidFill>
                  <a:srgbClr val="FFFFFF"/>
                </a:solidFill>
                <a:effectLst/>
                <a:uLnTx/>
                <a:uFillTx/>
                <a:latin typeface="Arial"/>
                <a:ea typeface="+mn-ea"/>
                <a:cs typeface="Arial" charset="0"/>
              </a:rPr>
              <a:t>Koja je bila Pavlova strategija za službu u Korintu? U potrazi za odgovorom na ovo pitanje, razmotrićemo Pavlovu misijsku strategiju u Korintu unutar okvira rane </a:t>
            </a:r>
            <a:r>
              <a:rPr lang="sr-Latn-RS" sz="2400" b="1">
                <a:solidFill>
                  <a:srgbClr val="FFFFFF"/>
                </a:solidFill>
                <a:latin typeface="Arial"/>
                <a:cs typeface="Arial" charset="0"/>
              </a:rPr>
              <a:t>hriš</a:t>
            </a:r>
            <a:r>
              <a:rPr kumimoji="0" lang="en-US" sz="2400" b="1" i="0" u="none" strike="noStrike" kern="1200" cap="none" spc="0" normalizeH="0" baseline="0" noProof="0">
                <a:ln>
                  <a:noFill/>
                </a:ln>
                <a:solidFill>
                  <a:srgbClr val="FFFFFF"/>
                </a:solidFill>
                <a:effectLst/>
                <a:uLnTx/>
                <a:uFillTx/>
                <a:latin typeface="Arial"/>
                <a:ea typeface="+mn-ea"/>
                <a:cs typeface="Arial" charset="0"/>
              </a:rPr>
              <a:t>ćanske crkve. Identitet je ključ misije. Vredi ponoviti da će entiteti koji se bore definirati svoj identitet</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a:t>
            </a:r>
            <a:r>
              <a:rPr kumimoji="0" lang="en-US" sz="2400" b="1" i="0" u="none" strike="noStrike" kern="1200" cap="none" spc="0" normalizeH="0" baseline="0" noProof="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i </a:t>
            </a:r>
            <a:r>
              <a:rPr kumimoji="0" lang="en-US" sz="2400" b="1" i="0" u="none" strike="noStrike" kern="1200" cap="none" spc="0" normalizeH="0" baseline="0" noProof="0">
                <a:ln>
                  <a:noFill/>
                </a:ln>
                <a:solidFill>
                  <a:srgbClr val="FFFFFF"/>
                </a:solidFill>
                <a:effectLst/>
                <a:uLnTx/>
                <a:uFillTx/>
                <a:latin typeface="Arial"/>
                <a:ea typeface="+mn-ea"/>
                <a:cs typeface="Arial" charset="0"/>
              </a:rPr>
              <a:t>takođe</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a:t>
            </a:r>
            <a:r>
              <a:rPr kumimoji="0" lang="en-US" sz="2400" b="1" i="0" u="none" strike="noStrike" kern="1200" cap="none" spc="0" normalizeH="0" baseline="0" noProof="0">
                <a:ln>
                  <a:noFill/>
                </a:ln>
                <a:solidFill>
                  <a:srgbClr val="FFFFFF"/>
                </a:solidFill>
                <a:effectLst/>
                <a:uLnTx/>
                <a:uFillTx/>
                <a:latin typeface="Arial"/>
                <a:ea typeface="+mn-ea"/>
                <a:cs typeface="Arial" charset="0"/>
              </a:rPr>
              <a:t> teško ostvariti svoju misiju. Naša rasprava o identitetu </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je </a:t>
            </a:r>
            <a:r>
              <a:rPr kumimoji="0" lang="en-US" sz="2400" b="1" i="0" u="none" strike="noStrike" kern="1200" cap="none" spc="0" normalizeH="0" baseline="0" noProof="0">
                <a:ln>
                  <a:noFill/>
                </a:ln>
                <a:solidFill>
                  <a:srgbClr val="FFFFFF"/>
                </a:solidFill>
                <a:effectLst/>
                <a:uLnTx/>
                <a:uFillTx/>
                <a:latin typeface="Arial"/>
                <a:ea typeface="+mn-ea"/>
                <a:cs typeface="Arial" charset="0"/>
              </a:rPr>
              <a:t>sledeća:</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 </a:t>
            </a:r>
            <a:r>
              <a:rPr kumimoji="0" lang="en-US" sz="2400" b="1" i="0" u="none" strike="noStrike" kern="1200" cap="none" spc="0" normalizeH="0" baseline="0" noProof="0">
                <a:ln>
                  <a:noFill/>
                </a:ln>
                <a:solidFill>
                  <a:srgbClr val="FFFFFF"/>
                </a:solidFill>
                <a:effectLst/>
                <a:uLnTx/>
                <a:uFillTx/>
                <a:latin typeface="Arial"/>
                <a:ea typeface="+mn-ea"/>
                <a:cs typeface="Arial" charset="0"/>
              </a:rPr>
              <a:t>Zašto se Pav</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le</a:t>
            </a:r>
            <a:r>
              <a:rPr kumimoji="0" lang="en-US" sz="2400" b="1" i="0" u="none" strike="noStrike" kern="1200" cap="none" spc="0" normalizeH="0" baseline="0" noProof="0">
                <a:ln>
                  <a:noFill/>
                </a:ln>
                <a:solidFill>
                  <a:srgbClr val="FFFFFF"/>
                </a:solidFill>
                <a:effectLst/>
                <a:uLnTx/>
                <a:uFillTx/>
                <a:latin typeface="Arial"/>
                <a:ea typeface="+mn-ea"/>
                <a:cs typeface="Arial" charset="0"/>
              </a:rPr>
              <a:t> identificirao kao apostol? Koju ulogu identitet ima u misiji? Kakav je identitet imala crkva u Korintu? Kako možemo održati </a:t>
            </a:r>
            <a:r>
              <a:rPr lang="sr-Latn-RS" sz="2400" b="1">
                <a:solidFill>
                  <a:srgbClr val="FFFFFF"/>
                </a:solidFill>
                <a:latin typeface="Arial"/>
                <a:cs typeface="Arial" charset="0"/>
              </a:rPr>
              <a:t>hri</a:t>
            </a:r>
            <a:r>
              <a:rPr kumimoji="0" lang="en-US" sz="2400" b="1" i="0" u="none" strike="noStrike" kern="1200" cap="none" spc="0" normalizeH="0" baseline="0" noProof="0">
                <a:ln>
                  <a:noFill/>
                </a:ln>
                <a:solidFill>
                  <a:srgbClr val="FFFFFF"/>
                </a:solidFill>
                <a:effectLst/>
                <a:uLnTx/>
                <a:uFillTx/>
                <a:latin typeface="Arial"/>
                <a:ea typeface="+mn-ea"/>
                <a:cs typeface="Arial" charset="0"/>
              </a:rPr>
              <a:t>šćanski identitet u svetu različit</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ih</a:t>
            </a:r>
            <a:r>
              <a:rPr kumimoji="0" lang="en-US" sz="2400" b="1" i="0" u="none" strike="noStrike" kern="1200" cap="none" spc="0" normalizeH="0" baseline="0" noProof="0">
                <a:ln>
                  <a:noFill/>
                </a:ln>
                <a:solidFill>
                  <a:srgbClr val="FFFFFF"/>
                </a:solidFill>
                <a:effectLst/>
                <a:uLnTx/>
                <a:uFillTx/>
                <a:latin typeface="Arial"/>
                <a:ea typeface="+mn-ea"/>
                <a:cs typeface="Arial" charset="0"/>
              </a:rPr>
              <a:t> vrednosti i ideal</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406477089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PRIMENA</a:t>
            </a:r>
            <a:endParaRPr lang="en-US" dirty="0"/>
          </a:p>
        </p:txBody>
      </p:sp>
      <p:sp>
        <p:nvSpPr>
          <p:cNvPr id="16387" name="Rectangle 3"/>
          <p:cNvSpPr>
            <a:spLocks noGrp="1" noChangeArrowheads="1"/>
          </p:cNvSpPr>
          <p:nvPr>
            <p:ph type="body" idx="1"/>
          </p:nvPr>
        </p:nvSpPr>
        <p:spPr>
          <a:xfrm>
            <a:off x="2667000" y="1676402"/>
            <a:ext cx="8767354"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a:t>
            </a:r>
            <a:r>
              <a:rPr lang="hr-HR" sz="2800">
                <a:solidFill>
                  <a:srgbClr val="FFFF99"/>
                </a:solidFill>
              </a:rPr>
              <a:t>: ”</a:t>
            </a:r>
            <a:r>
              <a:rPr lang="sr-Latn-RS" sz="2800">
                <a:solidFill>
                  <a:srgbClr val="FFFF99"/>
                </a:solidFill>
              </a:rPr>
              <a:t>Pavlov rad u Korintu</a:t>
            </a:r>
            <a:r>
              <a:rPr lang="hr-HR" sz="2800">
                <a:solidFill>
                  <a:srgbClr val="FFFF99"/>
                </a:solidFill>
              </a:rPr>
              <a:t>”, </a:t>
            </a:r>
            <a:r>
              <a:rPr lang="hr-HR" sz="2800" dirty="0">
                <a:solidFill>
                  <a:srgbClr val="FFFF99"/>
                </a:solidFill>
              </a:rPr>
              <a:t>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0" y="3886201"/>
            <a:ext cx="8291119"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prihvatim Sveto pismo kao autoritativno, nepogrešivo otkrivenje Božje volje?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veran celom Pismu a to znači da vršim  zapovesti Božje i čuvam svedočanstvo Isusa Hrista?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Razumevši</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podsetim</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naloga: ”Prestanite i znajte da sam ja Bog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Ps</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46,10), da shvatim da je Biblija još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uvek</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61298609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2" end="2"/>
                                            </p:txEl>
                                          </p:spTgt>
                                        </p:tgtEl>
                                        <p:attrNameLst>
                                          <p:attrName>style.visibility</p:attrName>
                                        </p:attrNameLst>
                                      </p:cBhvr>
                                      <p:to>
                                        <p:strVal val="visible"/>
                                      </p:to>
                                    </p:set>
                                    <p:animEffect transition="in" filter="wipe(left)">
                                      <p:cBhvr>
                                        <p:cTn id="24" dur="1000"/>
                                        <p:tgtEl>
                                          <p:spTgt spid="2048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3A6A-E534-9296-89AF-3AB7F7F934BA}"/>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6DB38FE1-C77C-0A66-B8F4-B5F3E9A08C67}"/>
              </a:ext>
            </a:extLst>
          </p:cNvPr>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a:extLst>
              <a:ext uri="{FF2B5EF4-FFF2-40B4-BE49-F238E27FC236}">
                <a16:creationId xmlns:a16="http://schemas.microsoft.com/office/drawing/2014/main" id="{78BDA0CB-D6A9-D6D4-ED0B-696FE4864950}"/>
              </a:ext>
            </a:extLst>
          </p:cNvPr>
          <p:cNvSpPr>
            <a:spLocks noGrp="1" noChangeArrowheads="1"/>
          </p:cNvSpPr>
          <p:nvPr>
            <p:ph type="body" idx="1"/>
          </p:nvPr>
        </p:nvSpPr>
        <p:spPr>
          <a:xfrm>
            <a:off x="3276600" y="1676400"/>
            <a:ext cx="5892114" cy="1143000"/>
          </a:xfrm>
        </p:spPr>
        <p:txBody>
          <a:bodyPr/>
          <a:lstStyle/>
          <a:p>
            <a:pPr eaLnBrk="1" hangingPunct="1">
              <a:buFontTx/>
              <a:buNone/>
            </a:pPr>
            <a:r>
              <a:rPr lang="en-US" sz="2800" dirty="0">
                <a:solidFill>
                  <a:srgbClr val="FFFF99"/>
                </a:solidFill>
              </a:rPr>
              <a:t>   </a:t>
            </a:r>
            <a:r>
              <a:rPr lang="hr-HR" dirty="0">
                <a:solidFill>
                  <a:srgbClr val="FFFF99"/>
                </a:solidFill>
              </a:rPr>
              <a:t>Koje  promene  treba da ostvarimo u svom životu</a:t>
            </a:r>
            <a:r>
              <a:rPr lang="en-US" dirty="0">
                <a:solidFill>
                  <a:srgbClr val="FFFF99"/>
                </a:solidFill>
              </a:rPr>
              <a:t>?</a:t>
            </a:r>
          </a:p>
        </p:txBody>
      </p:sp>
      <p:sp>
        <p:nvSpPr>
          <p:cNvPr id="24580" name="Rectangle 4">
            <a:extLst>
              <a:ext uri="{FF2B5EF4-FFF2-40B4-BE49-F238E27FC236}">
                <a16:creationId xmlns:a16="http://schemas.microsoft.com/office/drawing/2014/main" id="{866D0B0E-D7E3-9EBE-9961-7F3125BE8F76}"/>
              </a:ext>
            </a:extLst>
          </p:cNvPr>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primenimo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a:extLst>
              <a:ext uri="{FF2B5EF4-FFF2-40B4-BE49-F238E27FC236}">
                <a16:creationId xmlns:a16="http://schemas.microsoft.com/office/drawing/2014/main" id="{F3190724-CD9C-3DCE-2B1E-106D403C9303}"/>
              </a:ext>
            </a:extLst>
          </p:cNvPr>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29427623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72AB-E7B7-67A8-5FA2-6159B82725B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D91DC28-B1D9-71B4-99D4-95C980B3B5B4}"/>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4E6660ED-B38A-4756-B099-93CBA07E05BF}"/>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Pavlov rad u Korintu</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D12229A2-E114-2194-EE25-A3BF0688E90F}"/>
              </a:ext>
            </a:extLst>
          </p:cNvPr>
          <p:cNvSpPr>
            <a:spLocks noChangeArrowheads="1"/>
          </p:cNvSpPr>
          <p:nvPr/>
        </p:nvSpPr>
        <p:spPr bwMode="auto">
          <a:xfrm>
            <a:off x="1377245" y="261903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Kor. 1,1; Rim. 1,1; Gal. 1,1.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Koja se dva elementa Pavlove službe naglašavaju u tim stihovima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Dela</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17,16-34.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Gde je Pavle bio pre odlaska u Korint i šta je tamo radio?</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Dela. 18,1.11.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a:t>
            </a:r>
            <a:r>
              <a:rPr lang="hr-HR" sz="1400" b="1" dirty="0">
                <a:solidFill>
                  <a:srgbClr val="FFFFFF"/>
                </a:solidFill>
                <a:latin typeface="Arial"/>
                <a:cs typeface="Arial" charset="0"/>
              </a:rPr>
              <a:t>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je Pavle radio kad je stigao u Korint i za</a:t>
            </a:r>
            <a:r>
              <a:rPr kumimoji="0" lang="hr-HR" sz="1400" b="1" i="0" u="none" strike="noStrike" kern="1200" cap="none" spc="0" normalizeH="0" noProof="0" dirty="0">
                <a:ln>
                  <a:noFill/>
                </a:ln>
                <a:solidFill>
                  <a:srgbClr val="FFFFFF"/>
                </a:solidFill>
                <a:effectLst/>
                <a:uLnTx/>
                <a:uFillTx/>
                <a:latin typeface="Arial"/>
                <a:ea typeface="+mn-ea"/>
                <a:cs typeface="Arial" charset="0"/>
              </a:rPr>
              <a:t> vreme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čitavog boravka u tom gradu?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Dela. 18,4-6.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Gde Pavle započinje svoju misionarsku aktivnost?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Dela  18,1-3; 1. Kor. 5,9-11; 8,4.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Šta možemo zaključiti o gospodarstvu, moralu i verskom životu u Korintu?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Dela 18,4-8..</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Kakvi su bili rezultati Pavlovog propovedanja?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Dela 18,9.10. </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Šta je Pavao osećao kad se suočio sa izazovima u Korintu? Kako je Bog ohrabrio svoga slugu?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Kor. 1,11-13; 4,14; 5,11; 7,1; 14,37.49; 2. Kor. 1,12; 2,9; 11,3; 13,10.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Zašto je Pavao slao Poslanice Korinćanima?</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Jo</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van 17,11.15; 1. Jovan. 2,16.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Kako biti u svetu a da ono što je u svetu ne utiče na nas? Na koje još načine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negativna kultura utiče na nas?</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A151EE14-E045-C9E7-94CC-05FC793C61E2}"/>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94540791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2532">
                                            <p:txEl>
                                              <p:pRg st="10" end="10"/>
                                            </p:txEl>
                                          </p:spTgt>
                                        </p:tgtEl>
                                        <p:attrNameLst>
                                          <p:attrName>style.visibility</p:attrName>
                                        </p:attrNameLst>
                                      </p:cBhvr>
                                      <p:to>
                                        <p:strVal val="visible"/>
                                      </p:to>
                                    </p:set>
                                    <p:anim calcmode="lin" valueType="num">
                                      <p:cBhvr additive="base">
                                        <p:cTn id="71"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ED743-34BE-A6AC-65E1-4502CD0ED801}"/>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7C12B0F6-30A0-D754-C647-08AD45A5DB5F}"/>
              </a:ext>
            </a:extLst>
          </p:cNvPr>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a:extLst>
              <a:ext uri="{FF2B5EF4-FFF2-40B4-BE49-F238E27FC236}">
                <a16:creationId xmlns:a16="http://schemas.microsoft.com/office/drawing/2014/main" id="{2338F220-296B-77B8-3891-9B2254160E97}"/>
              </a:ext>
            </a:extLst>
          </p:cNvPr>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a:solidFill>
                  <a:srgbClr val="FFFF99"/>
                </a:solidFill>
              </a:rPr>
              <a:t>Koje  promene  treba  da izvršimo</a:t>
            </a:r>
            <a:r>
              <a:rPr lang="en-US">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a:extLst>
              <a:ext uri="{FF2B5EF4-FFF2-40B4-BE49-F238E27FC236}">
                <a16:creationId xmlns:a16="http://schemas.microsoft.com/office/drawing/2014/main" id="{3E4E20FE-4A60-1A48-A87D-81CFA556A2A4}"/>
              </a:ext>
            </a:extLst>
          </p:cNvPr>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a:extLst>
              <a:ext uri="{FF2B5EF4-FFF2-40B4-BE49-F238E27FC236}">
                <a16:creationId xmlns:a16="http://schemas.microsoft.com/office/drawing/2014/main" id="{F84BC942-20F4-A518-6CA8-D16DF01B6E0D}"/>
              </a:ext>
            </a:extLst>
          </p:cNvPr>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a:extLst>
              <a:ext uri="{FF2B5EF4-FFF2-40B4-BE49-F238E27FC236}">
                <a16:creationId xmlns:a16="http://schemas.microsoft.com/office/drawing/2014/main" id="{389086B1-DAD3-DB9F-E05D-1CA747362EF5}"/>
              </a:ext>
            </a:extLst>
          </p:cNvPr>
          <p:cNvGrpSpPr>
            <a:grpSpLocks/>
          </p:cNvGrpSpPr>
          <p:nvPr/>
        </p:nvGrpSpPr>
        <p:grpSpPr bwMode="auto">
          <a:xfrm>
            <a:off x="562332" y="3438780"/>
            <a:ext cx="3176028" cy="3034427"/>
            <a:chOff x="285" y="2227"/>
            <a:chExt cx="947" cy="1786"/>
          </a:xfrm>
        </p:grpSpPr>
        <p:sp>
          <p:nvSpPr>
            <p:cNvPr id="19484" name="Rectangle 5">
              <a:extLst>
                <a:ext uri="{FF2B5EF4-FFF2-40B4-BE49-F238E27FC236}">
                  <a16:creationId xmlns:a16="http://schemas.microsoft.com/office/drawing/2014/main" id="{D43C66C0-C9BA-0981-69E1-FAA91A2C22FF}"/>
                </a:ext>
              </a:extLst>
            </p:cNvPr>
            <p:cNvSpPr>
              <a:spLocks noChangeArrowheads="1"/>
            </p:cNvSpPr>
            <p:nvPr/>
          </p:nvSpPr>
          <p:spPr bwMode="auto">
            <a:xfrm>
              <a:off x="285" y="2227"/>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a:extLst>
                <a:ext uri="{FF2B5EF4-FFF2-40B4-BE49-F238E27FC236}">
                  <a16:creationId xmlns:a16="http://schemas.microsoft.com/office/drawing/2014/main" id="{1E202D48-A19A-2864-004D-4029FDF5F424}"/>
                </a:ext>
              </a:extLst>
            </p:cNvPr>
            <p:cNvSpPr txBox="1">
              <a:spLocks noChangeArrowheads="1"/>
            </p:cNvSpPr>
            <p:nvPr/>
          </p:nvSpPr>
          <p:spPr bwMode="auto">
            <a:xfrm>
              <a:off x="315" y="2546"/>
              <a:ext cx="901" cy="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Pisanje pisama drevni je običaj koji ni dan danas još uvek nije zastareo. Ono što je danas drugačije je način na koji pišemo svoja pisma. Istina, umesto papira sada su tu društveni mediji. Po-što nije uvek mogao da bide s ljudima a želio im je nešto reći, Pavle je odlu- čio da im piše. Potičući vernike da preispitaju sebe, svoje ponašanje i okolnu kulturu u svetlu Evanđelja o Isusu Hristu , Pavle piše poruku o krstu. Obe Poslanice Korinćanima nas uče da se čvrsto držimo poruke krsta.</a:t>
              </a:r>
              <a:endParaRPr kumimoji="0" lang="hr-HR"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a:extLst>
              <a:ext uri="{FF2B5EF4-FFF2-40B4-BE49-F238E27FC236}">
                <a16:creationId xmlns:a16="http://schemas.microsoft.com/office/drawing/2014/main" id="{EAB1F5C4-42B7-5496-5BD5-389BC8136C62}"/>
              </a:ext>
            </a:extLst>
          </p:cNvPr>
          <p:cNvGrpSpPr>
            <a:grpSpLocks/>
          </p:cNvGrpSpPr>
          <p:nvPr/>
        </p:nvGrpSpPr>
        <p:grpSpPr bwMode="auto">
          <a:xfrm>
            <a:off x="5853505" y="3953103"/>
            <a:ext cx="1840386" cy="2530824"/>
            <a:chOff x="2639" y="2348"/>
            <a:chExt cx="966" cy="1684"/>
          </a:xfrm>
        </p:grpSpPr>
        <p:sp>
          <p:nvSpPr>
            <p:cNvPr id="19482" name="Rectangle 8">
              <a:extLst>
                <a:ext uri="{FF2B5EF4-FFF2-40B4-BE49-F238E27FC236}">
                  <a16:creationId xmlns:a16="http://schemas.microsoft.com/office/drawing/2014/main" id="{D9650F44-4461-698A-4126-41D7AC11AE9C}"/>
                </a:ext>
              </a:extLst>
            </p:cNvPr>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a:extLst>
                <a:ext uri="{FF2B5EF4-FFF2-40B4-BE49-F238E27FC236}">
                  <a16:creationId xmlns:a16="http://schemas.microsoft.com/office/drawing/2014/main" id="{F6218E9C-F718-98FA-7329-F42043CD12BA}"/>
                </a:ext>
              </a:extLst>
            </p:cNvPr>
            <p:cNvSpPr txBox="1">
              <a:spLocks noChangeArrowheads="1"/>
            </p:cNvSpPr>
            <p:nvPr/>
          </p:nvSpPr>
          <p:spPr bwMode="auto">
            <a:xfrm>
              <a:off x="2713" y="2348"/>
              <a:ext cx="892" cy="1674"/>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a:ln>
                    <a:noFill/>
                  </a:ln>
                  <a:solidFill>
                    <a:srgbClr val="000000"/>
                  </a:solidFill>
                  <a:effectLst/>
                  <a:uLnTx/>
                  <a:uFillTx/>
                  <a:latin typeface="Arial" charset="0"/>
                  <a:ea typeface="+mn-ea"/>
                  <a:cs typeface="Arial" charset="0"/>
                </a:rPr>
                <a:t>Koliko god problemi u Korintu bili uznemiru- jući, Poslanice Korin-ćanima privlaće našu pažnju, ne radi njihvih-problema, već radi izvanrednog naćina na koji im Pavle prilazi. Potičući vernike da preispitaju sebe i svoje ponašanje i okolnu kulturu u svetlu primljenog Evanđelja, Pavle kaž</a:t>
              </a:r>
              <a:r>
                <a:rPr lang="sr-Latn-RS" sz="1050" b="1">
                  <a:solidFill>
                    <a:srgbClr val="000000"/>
                  </a:solidFill>
                </a:rPr>
                <a:t>e:</a:t>
              </a:r>
              <a:r>
                <a:rPr kumimoji="0" lang="sr-Latn-RS" sz="1050" b="1" i="0" u="none" strike="noStrike" kern="1200" cap="none" spc="0" normalizeH="0" baseline="0" noProof="0">
                  <a:ln>
                    <a:noFill/>
                  </a:ln>
                  <a:solidFill>
                    <a:srgbClr val="000000"/>
                  </a:solidFill>
                  <a:effectLst/>
                  <a:uLnTx/>
                  <a:uFillTx/>
                  <a:latin typeface="Arial" charset="0"/>
                  <a:ea typeface="+mn-ea"/>
                  <a:cs typeface="Arial" charset="0"/>
                </a:rPr>
                <a:t> širi li drugo neka je “prokleto“!?</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a:extLst>
              <a:ext uri="{FF2B5EF4-FFF2-40B4-BE49-F238E27FC236}">
                <a16:creationId xmlns:a16="http://schemas.microsoft.com/office/drawing/2014/main" id="{299F7CE3-BB48-DE34-E1EE-3E9FBE66913D}"/>
              </a:ext>
            </a:extLst>
          </p:cNvPr>
          <p:cNvGrpSpPr>
            <a:grpSpLocks/>
          </p:cNvGrpSpPr>
          <p:nvPr/>
        </p:nvGrpSpPr>
        <p:grpSpPr bwMode="auto">
          <a:xfrm>
            <a:off x="3618983" y="3576636"/>
            <a:ext cx="2400818" cy="2874082"/>
            <a:chOff x="1248" y="2437"/>
            <a:chExt cx="1392" cy="1538"/>
          </a:xfrm>
        </p:grpSpPr>
        <p:sp>
          <p:nvSpPr>
            <p:cNvPr id="19480" name="Rectangle 11">
              <a:extLst>
                <a:ext uri="{FF2B5EF4-FFF2-40B4-BE49-F238E27FC236}">
                  <a16:creationId xmlns:a16="http://schemas.microsoft.com/office/drawing/2014/main" id="{2A470950-15ED-7F4B-12DC-813744B7FADC}"/>
                </a:ext>
              </a:extLst>
            </p:cNvPr>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a:extLst>
                <a:ext uri="{FF2B5EF4-FFF2-40B4-BE49-F238E27FC236}">
                  <a16:creationId xmlns:a16="http://schemas.microsoft.com/office/drawing/2014/main" id="{F63CED44-3AB6-5B7B-B529-F7A0570EC08F}"/>
                </a:ext>
              </a:extLst>
            </p:cNvPr>
            <p:cNvSpPr txBox="1">
              <a:spLocks noChangeArrowheads="1"/>
            </p:cNvSpPr>
            <p:nvPr/>
          </p:nvSpPr>
          <p:spPr bwMode="auto">
            <a:xfrm>
              <a:off x="1253" y="2657"/>
              <a:ext cx="1381" cy="131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U ovom tromesečju proučava- ćemo Pavlove poslanice Korin- ćanima..U njima nam Pavle pri-kazuje evanđeosku poruku kao bit </a:t>
              </a:r>
              <a:r>
                <a:rPr lang="hr-HR" sz="1100" b="1">
                  <a:solidFill>
                    <a:srgbClr val="000000"/>
                  </a:solidFill>
                </a:rPr>
                <a:t>hri</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šćanskog života i svjedo- čenja da sve kroz to </a:t>
              </a:r>
              <a:r>
                <a:rPr lang="hr-HR" sz="1100" b="1">
                  <a:solidFill>
                    <a:srgbClr val="000000"/>
                  </a:solidFill>
                </a:rPr>
                <a:t>gledamo</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Idolopoklonstvo Korinta iden-tično je prilikama u kojima živi naš svet danas. Bez obzira na izazove s kojima se suočavamo na putu za Nebo, naš odgovor onima koji nas zapitaju isti je kao onaj koji je vredio za Korinćane: ”Isus Hrist i to razapeti!”</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a:extLst>
              <a:ext uri="{FF2B5EF4-FFF2-40B4-BE49-F238E27FC236}">
                <a16:creationId xmlns:a16="http://schemas.microsoft.com/office/drawing/2014/main" id="{7DDF3567-BD52-AB38-99DF-B313F65ADCFD}"/>
              </a:ext>
            </a:extLst>
          </p:cNvPr>
          <p:cNvGrpSpPr>
            <a:grpSpLocks/>
          </p:cNvGrpSpPr>
          <p:nvPr/>
        </p:nvGrpSpPr>
        <p:grpSpPr bwMode="auto">
          <a:xfrm>
            <a:off x="7693890" y="3782201"/>
            <a:ext cx="3213873" cy="2696420"/>
            <a:chOff x="3595" y="2256"/>
            <a:chExt cx="1733" cy="14876"/>
          </a:xfrm>
        </p:grpSpPr>
        <p:sp>
          <p:nvSpPr>
            <p:cNvPr id="19478" name="Rectangle 14">
              <a:extLst>
                <a:ext uri="{FF2B5EF4-FFF2-40B4-BE49-F238E27FC236}">
                  <a16:creationId xmlns:a16="http://schemas.microsoft.com/office/drawing/2014/main" id="{070AD7B9-09DF-11D2-06EE-24BBBA0FCFC0}"/>
                </a:ext>
              </a:extLst>
            </p:cNvPr>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a:extLst>
                <a:ext uri="{FF2B5EF4-FFF2-40B4-BE49-F238E27FC236}">
                  <a16:creationId xmlns:a16="http://schemas.microsoft.com/office/drawing/2014/main" id="{1D1EF66E-B647-0A0F-012C-CC2E6C2338FF}"/>
                </a:ext>
              </a:extLst>
            </p:cNvPr>
            <p:cNvSpPr txBox="1">
              <a:spLocks noChangeArrowheads="1"/>
            </p:cNvSpPr>
            <p:nvPr/>
          </p:nvSpPr>
          <p:spPr bwMode="auto">
            <a:xfrm>
              <a:off x="3609" y="3012"/>
              <a:ext cx="1719" cy="1412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 </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Bogom menja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sve </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i ovde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 </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u večnosti</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ta promena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može biti dobra ili loša</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 zavisno o kvaliteti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 vrsti odnosa. Bog želi </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potpuno predan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Ali imaj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na umu Bog nije prosjak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sa plastićnom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kanticom. On će prihvatiti samo predan odnos sa svojim narodom, Jer sve manje od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toga rezultiraće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našim uništenjem.  Božanski poziv se upućuje i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tebi danas: Drži se čvrsto i budi vjeran poruci krsta! Šta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a:extLst>
              <a:ext uri="{FF2B5EF4-FFF2-40B4-BE49-F238E27FC236}">
                <a16:creationId xmlns:a16="http://schemas.microsoft.com/office/drawing/2014/main" id="{23CBA308-AA71-A618-BB67-4FC17B28F772}"/>
              </a:ext>
            </a:extLst>
          </p:cNvPr>
          <p:cNvGrpSpPr>
            <a:grpSpLocks/>
          </p:cNvGrpSpPr>
          <p:nvPr/>
        </p:nvGrpSpPr>
        <p:grpSpPr bwMode="auto">
          <a:xfrm>
            <a:off x="422031" y="3505200"/>
            <a:ext cx="3500213" cy="478424"/>
            <a:chOff x="206" y="1824"/>
            <a:chExt cx="1042" cy="336"/>
          </a:xfrm>
        </p:grpSpPr>
        <p:sp>
          <p:nvSpPr>
            <p:cNvPr id="19476" name="Rectangle 17">
              <a:extLst>
                <a:ext uri="{FF2B5EF4-FFF2-40B4-BE49-F238E27FC236}">
                  <a16:creationId xmlns:a16="http://schemas.microsoft.com/office/drawing/2014/main" id="{DC5B3247-4591-12ED-E9BE-5D0DE3BA0A89}"/>
                </a:ext>
              </a:extLst>
            </p:cNvPr>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a:extLst>
                <a:ext uri="{FF2B5EF4-FFF2-40B4-BE49-F238E27FC236}">
                  <a16:creationId xmlns:a16="http://schemas.microsoft.com/office/drawing/2014/main" id="{CBACED68-1F9F-734B-9FE1-EEC49C21D99C}"/>
                </a:ext>
              </a:extLst>
            </p:cNvPr>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a:extLst>
              <a:ext uri="{FF2B5EF4-FFF2-40B4-BE49-F238E27FC236}">
                <a16:creationId xmlns:a16="http://schemas.microsoft.com/office/drawing/2014/main" id="{126EF2BE-DA2B-8AEA-DAD6-C43FDBEFADDE}"/>
              </a:ext>
            </a:extLst>
          </p:cNvPr>
          <p:cNvGrpSpPr>
            <a:grpSpLocks/>
          </p:cNvGrpSpPr>
          <p:nvPr/>
        </p:nvGrpSpPr>
        <p:grpSpPr bwMode="auto">
          <a:xfrm>
            <a:off x="3627607" y="3505200"/>
            <a:ext cx="2392194" cy="478424"/>
            <a:chOff x="1109" y="1824"/>
            <a:chExt cx="1483" cy="336"/>
          </a:xfrm>
        </p:grpSpPr>
        <p:sp>
          <p:nvSpPr>
            <p:cNvPr id="19474" name="Rectangle 20">
              <a:extLst>
                <a:ext uri="{FF2B5EF4-FFF2-40B4-BE49-F238E27FC236}">
                  <a16:creationId xmlns:a16="http://schemas.microsoft.com/office/drawing/2014/main" id="{BCB26697-831D-FE49-AAB0-708706FC021A}"/>
                </a:ext>
              </a:extLst>
            </p:cNvPr>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a:extLst>
                <a:ext uri="{FF2B5EF4-FFF2-40B4-BE49-F238E27FC236}">
                  <a16:creationId xmlns:a16="http://schemas.microsoft.com/office/drawing/2014/main" id="{73C9976F-7F09-9225-E856-348276F55E38}"/>
                </a:ext>
              </a:extLst>
            </p:cNvPr>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PRIMENA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a:extLst>
              <a:ext uri="{FF2B5EF4-FFF2-40B4-BE49-F238E27FC236}">
                <a16:creationId xmlns:a16="http://schemas.microsoft.com/office/drawing/2014/main" id="{FA287F98-15A4-ECA4-32EA-617F5F9DD2C8}"/>
              </a:ext>
            </a:extLst>
          </p:cNvPr>
          <p:cNvGrpSpPr>
            <a:grpSpLocks/>
          </p:cNvGrpSpPr>
          <p:nvPr/>
        </p:nvGrpSpPr>
        <p:grpSpPr bwMode="auto">
          <a:xfrm>
            <a:off x="6019800" y="3505200"/>
            <a:ext cx="1638300" cy="471092"/>
            <a:chOff x="2592" y="1824"/>
            <a:chExt cx="1008" cy="336"/>
          </a:xfrm>
        </p:grpSpPr>
        <p:sp>
          <p:nvSpPr>
            <p:cNvPr id="19472" name="Rectangle 23">
              <a:extLst>
                <a:ext uri="{FF2B5EF4-FFF2-40B4-BE49-F238E27FC236}">
                  <a16:creationId xmlns:a16="http://schemas.microsoft.com/office/drawing/2014/main" id="{F36D5D8E-7010-F880-6E02-90EAE88FBBBE}"/>
                </a:ext>
              </a:extLst>
            </p:cNvPr>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a:extLst>
                <a:ext uri="{FF2B5EF4-FFF2-40B4-BE49-F238E27FC236}">
                  <a16:creationId xmlns:a16="http://schemas.microsoft.com/office/drawing/2014/main" id="{34230F86-CDD6-6C6E-A0AE-5E40738909C1}"/>
                </a:ext>
              </a:extLst>
            </p:cNvPr>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a:extLst>
              <a:ext uri="{FF2B5EF4-FFF2-40B4-BE49-F238E27FC236}">
                <a16:creationId xmlns:a16="http://schemas.microsoft.com/office/drawing/2014/main" id="{39160B9D-63C6-85F4-CB1A-52EC300BBFC0}"/>
              </a:ext>
            </a:extLst>
          </p:cNvPr>
          <p:cNvGrpSpPr>
            <a:grpSpLocks/>
          </p:cNvGrpSpPr>
          <p:nvPr/>
        </p:nvGrpSpPr>
        <p:grpSpPr bwMode="auto">
          <a:xfrm>
            <a:off x="7651420" y="3505200"/>
            <a:ext cx="3256344" cy="478424"/>
            <a:chOff x="3600" y="1824"/>
            <a:chExt cx="1536" cy="336"/>
          </a:xfrm>
        </p:grpSpPr>
        <p:sp>
          <p:nvSpPr>
            <p:cNvPr id="19470" name="Rectangle 26">
              <a:extLst>
                <a:ext uri="{FF2B5EF4-FFF2-40B4-BE49-F238E27FC236}">
                  <a16:creationId xmlns:a16="http://schemas.microsoft.com/office/drawing/2014/main" id="{678B0FFF-33BE-EE96-5EE2-53CDD8D94215}"/>
                </a:ext>
              </a:extLst>
            </p:cNvPr>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a:extLst>
                <a:ext uri="{FF2B5EF4-FFF2-40B4-BE49-F238E27FC236}">
                  <a16:creationId xmlns:a16="http://schemas.microsoft.com/office/drawing/2014/main" id="{9AE99398-3B8D-675F-70C7-4D450177685C}"/>
                </a:ext>
              </a:extLst>
            </p:cNvPr>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a:extLst>
              <a:ext uri="{FF2B5EF4-FFF2-40B4-BE49-F238E27FC236}">
                <a16:creationId xmlns:a16="http://schemas.microsoft.com/office/drawing/2014/main" id="{1CCD0C7C-A2A3-CCE7-9012-5513784757BF}"/>
              </a:ext>
            </a:extLst>
          </p:cNvPr>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a:extLst>
              <a:ext uri="{FF2B5EF4-FFF2-40B4-BE49-F238E27FC236}">
                <a16:creationId xmlns:a16="http://schemas.microsoft.com/office/drawing/2014/main" id="{84B0C5DE-EAE5-D63C-12B1-B950B1C5054A}"/>
              </a:ext>
            </a:extLst>
          </p:cNvPr>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56668485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956161-67E8-69DD-8F82-DF03095811AE}"/>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547E91-41B1-72FD-552A-C2248B8B4FDF}"/>
              </a:ext>
            </a:extLst>
          </p:cNvPr>
          <p:cNvSpPr>
            <a:spLocks noGrp="1" noChangeArrowheads="1"/>
          </p:cNvSpPr>
          <p:nvPr>
            <p:ph type="title"/>
          </p:nvPr>
        </p:nvSpPr>
        <p:spPr>
          <a:xfrm>
            <a:off x="3733801" y="129695"/>
            <a:ext cx="4292601" cy="1143000"/>
          </a:xfrm>
        </p:spPr>
        <p:txBody>
          <a:bodyPr/>
          <a:lstStyle/>
          <a:p>
            <a:pPr eaLnBrk="1" hangingPunct="1"/>
            <a:r>
              <a:rPr lang="hr-HR">
                <a:solidFill>
                  <a:srgbClr val="FFCC66"/>
                </a:solidFill>
              </a:rPr>
              <a:t>Upamtite stih </a:t>
            </a:r>
            <a:endParaRPr lang="en-US" dirty="0">
              <a:solidFill>
                <a:srgbClr val="FFCC66"/>
              </a:solidFill>
            </a:endParaRPr>
          </a:p>
        </p:txBody>
      </p:sp>
      <p:sp>
        <p:nvSpPr>
          <p:cNvPr id="8195" name="Text Box 3">
            <a:extLst>
              <a:ext uri="{FF2B5EF4-FFF2-40B4-BE49-F238E27FC236}">
                <a16:creationId xmlns:a16="http://schemas.microsoft.com/office/drawing/2014/main" id="{C6580B87-78D6-2BCC-FE8C-644582E87F00}"/>
              </a:ext>
            </a:extLst>
          </p:cNvPr>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Djela </a:t>
            </a:r>
            <a:r>
              <a:rPr kumimoji="0" lang="sr-Latn-RS" sz="4800" b="0" i="0" u="none" strike="noStrike" kern="1200" cap="none" spc="0" normalizeH="0" baseline="0" noProof="0">
                <a:ln>
                  <a:noFill/>
                </a:ln>
                <a:solidFill>
                  <a:srgbClr val="FFFF99"/>
                </a:solidFill>
                <a:effectLst/>
                <a:uLnTx/>
                <a:uFillTx/>
                <a:latin typeface="Impact" pitchFamily="34" charset="0"/>
                <a:ea typeface="+mn-ea"/>
                <a:cs typeface="Arial" charset="0"/>
              </a:rPr>
              <a:t>18</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,9.10:</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a:extLst>
              <a:ext uri="{FF2B5EF4-FFF2-40B4-BE49-F238E27FC236}">
                <a16:creationId xmlns:a16="http://schemas.microsoft.com/office/drawing/2014/main" id="{9C285ED4-C681-5C57-E482-C114088B0DAF}"/>
              </a:ext>
            </a:extLst>
          </p:cNvPr>
          <p:cNvSpPr>
            <a:spLocks noGrp="1" noChangeArrowheads="1"/>
          </p:cNvSpPr>
          <p:nvPr>
            <p:ph type="body" idx="1"/>
          </p:nvPr>
        </p:nvSpPr>
        <p:spPr>
          <a:xfrm>
            <a:off x="1485752" y="2807017"/>
            <a:ext cx="6716140" cy="1243965"/>
          </a:xfrm>
        </p:spPr>
        <p:txBody>
          <a:bodyPr/>
          <a:lstStyle/>
          <a:p>
            <a:pPr marL="0" indent="0">
              <a:buNone/>
            </a:pPr>
            <a:r>
              <a:rPr lang="en-US"/>
              <a:t>“</a:t>
            </a:r>
            <a:r>
              <a:rPr lang="sr-Latn-RS"/>
              <a:t>A Gospod reče Pavlu noću u utvari: ne boj se, nego govori, i da ne ućutiš. Jer sam ja s tobom i niko se neće usuditi da ti što učini, er ja imam</a:t>
            </a:r>
            <a:r>
              <a:rPr lang="en-US"/>
              <a:t> </a:t>
            </a:r>
            <a:r>
              <a:rPr lang="sr-Latn-RS"/>
              <a:t>veliki narod       u ovom gradu.</a:t>
            </a:r>
            <a:r>
              <a:rPr lang="hr-HR" dirty="0"/>
              <a:t>” </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68A8084E-E2DD-74B8-1DAE-56A868110BCD}"/>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6" name="Picture 5">
            <a:extLst>
              <a:ext uri="{FF2B5EF4-FFF2-40B4-BE49-F238E27FC236}">
                <a16:creationId xmlns:a16="http://schemas.microsoft.com/office/drawing/2014/main" id="{0562B1B9-5405-D00C-71AD-396526CD51F9}"/>
              </a:ext>
            </a:extLst>
          </p:cNvPr>
          <p:cNvPicPr>
            <a:picLocks noChangeAspect="1"/>
          </p:cNvPicPr>
          <p:nvPr/>
        </p:nvPicPr>
        <p:blipFill>
          <a:blip r:embed="rId4"/>
          <a:stretch>
            <a:fillRect/>
          </a:stretch>
        </p:blipFill>
        <p:spPr>
          <a:xfrm>
            <a:off x="7149830" y="63716"/>
            <a:ext cx="5125297" cy="6794284"/>
          </a:xfrm>
          <a:prstGeom prst="rect">
            <a:avLst/>
          </a:prstGeom>
        </p:spPr>
      </p:pic>
    </p:spTree>
    <p:extLst>
      <p:ext uri="{BB962C8B-B14F-4D97-AF65-F5344CB8AC3E}">
        <p14:creationId xmlns:p14="http://schemas.microsoft.com/office/powerpoint/2010/main" val="2361122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9B6D-CE97-863A-25E4-2D40A3B05BBD}"/>
            </a:ext>
          </a:extLst>
        </p:cNvPr>
        <p:cNvGrpSpPr/>
        <p:nvPr/>
      </p:nvGrpSpPr>
      <p:grpSpPr>
        <a:xfrm>
          <a:off x="0" y="0"/>
          <a:ext cx="0" cy="0"/>
          <a:chOff x="0" y="0"/>
          <a:chExt cx="0" cy="0"/>
        </a:xfrm>
      </p:grpSpPr>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BC74E639-241E-8548-3AFF-06990D82AD0D}"/>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23B8613D-4434-23D0-1688-D0B216EF90CA}"/>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45A1DC3C-B7CD-38F7-A97F-772FDF1CF032}"/>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209D4F92-6142-4F47-295D-57ED40BB05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1E61206C-0F5D-AB6F-30ED-79C46E287170}"/>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4B342A47-AF1E-250A-A030-D080DC035AA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1F0A7F51-E0AC-28DD-5189-9D18EF6B3D2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00F0D1D-B064-3BAA-9942-CD32345BA207}"/>
              </a:ext>
            </a:extLst>
          </p:cNvPr>
          <p:cNvSpPr txBox="1"/>
          <p:nvPr/>
        </p:nvSpPr>
        <p:spPr>
          <a:xfrm>
            <a:off x="0" y="3623703"/>
            <a:ext cx="12191999" cy="3046988"/>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lang="sr-Latn-RS" sz="2400" b="1" dirty="0">
                <a:solidFill>
                  <a:srgbClr val="FFFFFF"/>
                </a:solidFill>
                <a:latin typeface="Arial"/>
                <a:cs typeface="Arial" charset="0"/>
              </a:rPr>
              <a:t>Jed</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karikatura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prikazuje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krupnu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stariju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ženu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kako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sedi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ordinaciji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lang="sr-Latn-RS" sz="2400" b="1" dirty="0">
                <a:solidFill>
                  <a:srgbClr val="FFFFFF"/>
                </a:solidFill>
                <a:latin typeface="Arial"/>
                <a:cs typeface="Arial" charset="0"/>
              </a:rPr>
              <a:t>Leka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r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ima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iznenađen</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izraz</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lica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Natpis</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ispod</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crtića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glasi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Doktore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identificiram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se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kao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vitka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šesnaestogodišnjakinja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duboko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me </a:t>
            </a:r>
            <a:r>
              <a:rPr lang="sr-Latn-RS" sz="2400" b="1" dirty="0">
                <a:solidFill>
                  <a:srgbClr val="FFFFFF"/>
                </a:solidFill>
                <a:latin typeface="Arial"/>
                <a:cs typeface="Arial" charset="0"/>
              </a:rPr>
              <a:t>vređa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što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kažete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moja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težina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mojim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godinama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ugrožava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zdravlje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Kao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što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ovaj</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crtić</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duhovito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pokazuje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percepcija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je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ključni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o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identiteta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Entiteti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koji se bore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definirati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svoj</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identitet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takođe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će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se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boriti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ostvare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svoju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svrhu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ili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misiju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životu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Ovo</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sedmič</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pouk</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uvodi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dve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misijske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knjige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Novog</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zaveta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1.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2.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Korinćanima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Takođe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upoznajemo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autora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samog</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Pavla, </a:t>
            </a:r>
            <a:r>
              <a:rPr lang="sr-Latn-RS" sz="2400" b="1" dirty="0">
                <a:solidFill>
                  <a:srgbClr val="FFFFFF"/>
                </a:solidFill>
                <a:latin typeface="Arial"/>
                <a:cs typeface="Arial" charset="0"/>
              </a:rPr>
              <a:t>naroči</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ito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njegovu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misiju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svrhu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 se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približi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Korinćanima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A3F30B36-B286-34C8-64D0-1F09B6BAFFB8}"/>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385235436"/>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132159"/>
            <a:ext cx="2771774" cy="6863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sr-Latn-RS" sz="2800" b="1">
                <a:solidFill>
                  <a:prstClr val="white"/>
                </a:solidFill>
                <a:effectLst>
                  <a:outerShdw blurRad="38100" dist="38100" dir="2700000" algn="tl">
                    <a:srgbClr val="000000">
                      <a:alpha val="43137"/>
                    </a:srgbClr>
                  </a:outerShdw>
                </a:effectLst>
                <a:latin typeface="Comic Sans MS" panose="030F0702030302020204" pitchFamily="66" charset="0"/>
              </a:rPr>
              <a:t>Jedne noći </a:t>
            </a:r>
            <a:r>
              <a:rPr kumimoji="0" lang="sr-Latn-R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sr-Latn-R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Gospod reče Pavlu </a:t>
            </a:r>
            <a:r>
              <a:rPr kumimoji="0" lang="sr-Latn-R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u  </a:t>
            </a:r>
            <a:r>
              <a:rPr kumimoji="0" lang="sr-Latn-R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viđenju</a:t>
            </a:r>
            <a:r>
              <a:rPr kumimoji="0" lang="sr-Latn-R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’Ne boj se, nego Govori i nemoj da učutiš</a:t>
            </a:r>
            <a:r>
              <a:rPr lang="sr-Latn-RS" sz="2800" b="1">
                <a:solidFill>
                  <a:prstClr val="white"/>
                </a:solidFill>
                <a:effectLst>
                  <a:outerShdw blurRad="38100" dist="38100" dir="2700000" algn="tl">
                    <a:srgbClr val="000000">
                      <a:alpha val="43137"/>
                    </a:srgbClr>
                  </a:outerShdw>
                </a:effectLst>
                <a:latin typeface="Comic Sans MS" panose="030F0702030302020204" pitchFamily="66" charset="0"/>
              </a:rPr>
              <a:t>.</a:t>
            </a:r>
            <a:r>
              <a:rPr kumimoji="0" lang="sr-Latn-R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lang="sr-Latn-RS" sz="2800" b="1" dirty="0">
                <a:solidFill>
                  <a:prstClr val="white"/>
                </a:solidFill>
                <a:effectLst>
                  <a:outerShdw blurRad="38100" dist="38100" dir="2700000" algn="tl">
                    <a:srgbClr val="000000">
                      <a:alpha val="43137"/>
                    </a:srgbClr>
                  </a:outerShdw>
                </a:effectLst>
                <a:latin typeface="Comic Sans MS" panose="030F0702030302020204" pitchFamily="66" charset="0"/>
              </a:rPr>
              <a:t>J</a:t>
            </a:r>
            <a:r>
              <a:rPr kumimoji="0" lang="sr-Latn-R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er </a:t>
            </a:r>
            <a:r>
              <a:rPr kumimoji="0" lang="sr-Latn-R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ja sam s tobom </a:t>
            </a:r>
            <a:r>
              <a:rPr kumimoji="0" lang="sr-Latn-R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i niko te neće </a:t>
            </a:r>
            <a:r>
              <a:rPr lang="sr-Latn-RS" sz="2800" b="1">
                <a:solidFill>
                  <a:prstClr val="white"/>
                </a:solidFill>
                <a:effectLst>
                  <a:outerShdw blurRad="38100" dist="38100" dir="2700000" algn="tl">
                    <a:srgbClr val="000000">
                      <a:alpha val="43137"/>
                    </a:srgbClr>
                  </a:outerShdw>
                </a:effectLst>
                <a:latin typeface="Comic Sans MS" panose="030F0702030302020204" pitchFamily="66" charset="0"/>
              </a:rPr>
              <a:t>napast</a:t>
            </a:r>
            <a:r>
              <a:rPr kumimoji="0" lang="sr-Latn-R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i ni naeti ti </a:t>
            </a:r>
            <a:r>
              <a:rPr lang="sr-Latn-RS" sz="2800" b="1">
                <a:solidFill>
                  <a:prstClr val="white"/>
                </a:solidFill>
                <a:effectLst>
                  <a:outerShdw blurRad="38100" dist="38100" dir="2700000" algn="tl">
                    <a:srgbClr val="000000">
                      <a:alpha val="43137"/>
                    </a:srgbClr>
                  </a:outerShdw>
                </a:effectLst>
                <a:latin typeface="Comic Sans MS" panose="030F0702030302020204" pitchFamily="66" charset="0"/>
              </a:rPr>
              <a:t>zlo,</a:t>
            </a:r>
            <a:r>
              <a:rPr kumimoji="0" lang="sr-Latn-R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pošto </a:t>
            </a:r>
            <a:r>
              <a:rPr kumimoji="0" lang="sr-Latn-R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imam mnogo ljudi u ovom gradu.“ </a:t>
            </a:r>
            <a:br>
              <a:rPr kumimoji="0" lang="sr-Latn-R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br>
            <a:r>
              <a:rPr kumimoji="0" lang="sr-Latn-R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sr-Latn-R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Dela 18,9.10  NSP)</a:t>
            </a:r>
            <a:endParaRPr kumimoji="0" lang="sr-Latn-R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noProof="0" dirty="0"/>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noProof="0" dirty="0"/>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357689126"/>
              </p:ext>
            </p:extLst>
          </p:nvPr>
        </p:nvGraphicFramePr>
        <p:xfrm>
          <a:off x="5781675" y="3505200"/>
          <a:ext cx="6210299"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266700" y="190500"/>
            <a:ext cx="7172325" cy="769441"/>
          </a:xfrm>
          <a:prstGeom prst="rect">
            <a:avLst/>
          </a:prstGeom>
          <a:noFill/>
        </p:spPr>
        <p:txBody>
          <a:bodyPr wrap="square" rtlCol="0">
            <a:spAutoFit/>
          </a:bodyPr>
          <a:lstStyle/>
          <a:p>
            <a:pPr>
              <a:spcBef>
                <a:spcPts val="600"/>
              </a:spcBef>
            </a:pPr>
            <a:r>
              <a:rPr lang="sr-Latn-RS" sz="2200" b="1" noProof="0" dirty="0"/>
              <a:t>Nakon Poslanice Rimljanima, Poslanice Korinćanima su najduže poslanice koje je Pavle napisao.</a:t>
            </a:r>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94332" y="190500"/>
            <a:ext cx="4397641"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r="-11"/>
          <a:stretch>
            <a:fillRect/>
          </a:stretch>
        </p:blipFill>
        <p:spPr>
          <a:xfrm>
            <a:off x="200026" y="3505200"/>
            <a:ext cx="5176736"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266700" y="2206436"/>
            <a:ext cx="717232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Da bismo pravilno razumeli njihovu poruku, prvo moramo poznavati kontekst u kojem </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su napisane.</a:t>
            </a:r>
            <a:endPar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59959C8E-7144-81EE-7A4E-7EAFA7B334A1}"/>
              </a:ext>
            </a:extLst>
          </p:cNvPr>
          <p:cNvSpPr txBox="1"/>
          <p:nvPr/>
        </p:nvSpPr>
        <p:spPr>
          <a:xfrm>
            <a:off x="266699" y="898386"/>
            <a:ext cx="7172323"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Dva sačuvana pisma napisana su u razmaku od samo nekoliko sedmica. U njima nalazimo praktične savete za rešavanje teških situacija koje </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nastaju </a:t>
            </a:r>
            <a:r>
              <a:rPr lang="sr-Latn-RS" sz="2200" b="1">
                <a:solidFill>
                  <a:prstClr val="black"/>
                </a:solidFill>
                <a:latin typeface="Aptos" panose="02110004020202020204"/>
              </a:rPr>
              <a:t>radi</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trvenja između braće i sestara.</a:t>
            </a:r>
          </a:p>
        </p:txBody>
      </p:sp>
    </p:spTree>
    <p:extLst>
      <p:ext uri="{BB962C8B-B14F-4D97-AF65-F5344CB8AC3E}">
        <p14:creationId xmlns:p14="http://schemas.microsoft.com/office/powerpoint/2010/main" val="305330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sr-Latn-RS" sz="4400" b="1" spc="3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POZIVANJE PAVLA</a:t>
            </a:r>
          </a:p>
        </p:txBody>
      </p:sp>
      <p:sp>
        <p:nvSpPr>
          <p:cNvPr id="5" name="CuadroTexto 4">
            <a:extLst>
              <a:ext uri="{FF2B5EF4-FFF2-40B4-BE49-F238E27FC236}">
                <a16:creationId xmlns:a16="http://schemas.microsoft.com/office/drawing/2014/main" id="{B341A0C8-115E-3B7A-8A68-F4F5CBBD8B50}"/>
              </a:ext>
            </a:extLst>
          </p:cNvPr>
          <p:cNvSpPr txBox="1"/>
          <p:nvPr/>
        </p:nvSpPr>
        <p:spPr>
          <a:xfrm>
            <a:off x="4071937" y="631685"/>
            <a:ext cx="7705725" cy="1015663"/>
          </a:xfrm>
          <a:prstGeom prst="rect">
            <a:avLst/>
          </a:prstGeom>
          <a:noFill/>
        </p:spPr>
        <p:txBody>
          <a:bodyPr wrap="square">
            <a:spAutoFit/>
            <a:scene3d>
              <a:camera prst="orthographicFront"/>
              <a:lightRig rig="threePt" dir="t"/>
            </a:scene3d>
            <a:sp3d extrusionH="57150">
              <a:bevelT w="38100" h="38100"/>
            </a:sp3d>
          </a:bodyPr>
          <a:lstStyle/>
          <a:p>
            <a:pPr algn="ctr"/>
            <a:r>
              <a:rPr lang="sr-Latn-RS" sz="2000" b="1" noProof="0" dirty="0">
                <a:solidFill>
                  <a:schemeClr val="accent5">
                    <a:lumMod val="50000"/>
                  </a:schemeClr>
                </a:solidFill>
                <a:latin typeface="Comic Sans MS" panose="030F0702030302020204" pitchFamily="66" charset="0"/>
              </a:rPr>
              <a:t>„Pavle</a:t>
            </a:r>
            <a:r>
              <a:rPr lang="sr-Latn-RS" sz="2000" b="1" noProof="0">
                <a:solidFill>
                  <a:schemeClr val="accent5">
                    <a:lumMod val="50000"/>
                  </a:schemeClr>
                </a:solidFill>
                <a:latin typeface="Comic Sans MS" panose="030F0702030302020204" pitchFamily="66" charset="0"/>
              </a:rPr>
              <a:t>, apostol, n</a:t>
            </a:r>
            <a:r>
              <a:rPr lang="sr-Latn-RS" sz="2000" b="1">
                <a:solidFill>
                  <a:schemeClr val="accent5">
                    <a:lumMod val="50000"/>
                  </a:schemeClr>
                </a:solidFill>
                <a:latin typeface="Comic Sans MS" panose="030F0702030302020204" pitchFamily="66" charset="0"/>
              </a:rPr>
              <a:t>e</a:t>
            </a:r>
            <a:r>
              <a:rPr lang="sr-Latn-RS" sz="2000" b="1" noProof="0">
                <a:solidFill>
                  <a:schemeClr val="accent5">
                    <a:lumMod val="50000"/>
                  </a:schemeClr>
                </a:solidFill>
                <a:latin typeface="Comic Sans MS" panose="030F0702030302020204" pitchFamily="66" charset="0"/>
              </a:rPr>
              <a:t> </a:t>
            </a:r>
            <a:r>
              <a:rPr lang="sr-Latn-RS" sz="2000" b="1" noProof="0" dirty="0">
                <a:solidFill>
                  <a:schemeClr val="accent5">
                    <a:lumMod val="50000"/>
                  </a:schemeClr>
                </a:solidFill>
                <a:latin typeface="Comic Sans MS" panose="030F0702030302020204" pitchFamily="66" charset="0"/>
              </a:rPr>
              <a:t>od </a:t>
            </a:r>
            <a:r>
              <a:rPr lang="sr-Latn-RS" sz="2000" b="1" noProof="0">
                <a:solidFill>
                  <a:schemeClr val="accent5">
                    <a:lumMod val="50000"/>
                  </a:schemeClr>
                </a:solidFill>
                <a:latin typeface="Comic Sans MS" panose="030F0702030302020204" pitchFamily="66" charset="0"/>
              </a:rPr>
              <a:t>ljudi ni posredstvom </a:t>
            </a:r>
            <a:r>
              <a:rPr lang="sr-Latn-RS" sz="2000" b="1" noProof="0" dirty="0">
                <a:solidFill>
                  <a:schemeClr val="accent5">
                    <a:lumMod val="50000"/>
                  </a:schemeClr>
                </a:solidFill>
                <a:latin typeface="Comic Sans MS" panose="030F0702030302020204" pitchFamily="66" charset="0"/>
              </a:rPr>
              <a:t>čoveku, </a:t>
            </a:r>
            <a:r>
              <a:rPr lang="sr-Latn-RS" sz="2000" b="1" noProof="0">
                <a:solidFill>
                  <a:schemeClr val="accent5">
                    <a:lumMod val="50000"/>
                  </a:schemeClr>
                </a:solidFill>
                <a:latin typeface="Comic Sans MS" panose="030F0702030302020204" pitchFamily="66" charset="0"/>
              </a:rPr>
              <a:t>nego po- sredstvom Isusa Hrista i Boga Oca koji ga je vaskrsao iz mrtvih’ “ </a:t>
            </a:r>
            <a:r>
              <a:rPr lang="sr-Latn-RS" sz="1600" b="1" noProof="0">
                <a:solidFill>
                  <a:schemeClr val="accent5">
                    <a:lumMod val="50000"/>
                  </a:schemeClr>
                </a:solidFill>
                <a:latin typeface="Comic Sans MS" panose="030F0702030302020204" pitchFamily="66" charset="0"/>
              </a:rPr>
              <a:t>(Galaćanima 1,1  NSP)</a:t>
            </a:r>
            <a:endParaRPr lang="sr-Latn-RS" sz="1600" b="1" noProof="0"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F4AA3248-347B-4795-4EEA-6B836DAD3631}"/>
              </a:ext>
            </a:extLst>
          </p:cNvPr>
          <p:cNvSpPr txBox="1"/>
          <p:nvPr/>
        </p:nvSpPr>
        <p:spPr>
          <a:xfrm>
            <a:off x="352425" y="1462682"/>
            <a:ext cx="7412479" cy="1107996"/>
          </a:xfrm>
          <a:prstGeom prst="rect">
            <a:avLst/>
          </a:prstGeom>
          <a:noFill/>
        </p:spPr>
        <p:txBody>
          <a:bodyPr wrap="square" rtlCol="0">
            <a:spAutoFit/>
          </a:bodyPr>
          <a:lstStyle/>
          <a:p>
            <a:pPr>
              <a:spcBef>
                <a:spcPts val="600"/>
              </a:spcBef>
            </a:pPr>
            <a:r>
              <a:rPr lang="sr-Latn-RS" sz="2200" b="1" noProof="0" dirty="0"/>
              <a:t>Osim dvanaestorice koje je Isus izabrao, Biblija spominje i druge </a:t>
            </a:r>
            <a:r>
              <a:rPr lang="sr-Latn-RS" sz="2200" b="1" noProof="0"/>
              <a:t>apostole </a:t>
            </a:r>
            <a:r>
              <a:rPr lang="sr-Latn-RS" sz="2200" b="1"/>
              <a:t>kao</a:t>
            </a:r>
            <a:r>
              <a:rPr lang="sr-Latn-RS" sz="2200" b="1" noProof="0"/>
              <a:t> Mateja </a:t>
            </a:r>
            <a:r>
              <a:rPr lang="sr-Latn-RS" sz="2200" b="1" noProof="0" dirty="0"/>
              <a:t>(Dela 1,26</a:t>
            </a:r>
            <a:r>
              <a:rPr lang="sr-Latn-RS" sz="2200" b="1" noProof="0"/>
              <a:t>), </a:t>
            </a:r>
            <a:r>
              <a:rPr lang="sr-Latn-RS" sz="2200" b="1"/>
              <a:t>V</a:t>
            </a:r>
            <a:r>
              <a:rPr lang="sr-Latn-RS" sz="2200" b="1" noProof="0"/>
              <a:t>arnav</a:t>
            </a:r>
            <a:r>
              <a:rPr lang="sr-Latn-RS" sz="2200" b="1"/>
              <a:t>u</a:t>
            </a:r>
            <a:r>
              <a:rPr lang="sr-Latn-RS" sz="2200" b="1" noProof="0"/>
              <a:t> </a:t>
            </a:r>
            <a:r>
              <a:rPr lang="sr-Latn-RS" sz="2200" b="1" noProof="0" dirty="0"/>
              <a:t>(</a:t>
            </a:r>
            <a:r>
              <a:rPr lang="sr-Latn-RS" sz="2200" b="1" noProof="0"/>
              <a:t>Dela 14,12), </a:t>
            </a:r>
            <a:r>
              <a:rPr lang="sr-Latn-RS" sz="2200" b="1" noProof="0" dirty="0"/>
              <a:t>Jakova i Pavla (1</a:t>
            </a:r>
            <a:r>
              <a:rPr lang="sr-Latn-RS" sz="2200" b="1" noProof="0"/>
              <a:t>. Kor. </a:t>
            </a:r>
            <a:r>
              <a:rPr lang="sr-Latn-RS" sz="2200" b="1" noProof="0" dirty="0"/>
              <a:t>15,7-9).</a:t>
            </a:r>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1873933356"/>
              </p:ext>
            </p:extLst>
          </p:nvPr>
        </p:nvGraphicFramePr>
        <p:xfrm>
          <a:off x="108154" y="2537337"/>
          <a:ext cx="7285703"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5191124" y="5121379"/>
            <a:ext cx="7000876" cy="1107996"/>
          </a:xfrm>
          <a:prstGeom prst="rect">
            <a:avLst/>
          </a:prstGeom>
          <a:noFill/>
        </p:spPr>
        <p:txBody>
          <a:bodyPr wrap="square" rtlCol="0">
            <a:spAutoFit/>
          </a:bodyPr>
          <a:lstStyle/>
          <a:p>
            <a:pPr>
              <a:spcBef>
                <a:spcPts val="600"/>
              </a:spcBef>
            </a:pPr>
            <a:r>
              <a:rPr lang="sr-Latn-RS" sz="2200" b="1" noProof="0" dirty="0"/>
              <a:t>Od trenutka svog poziva, Pavlov je život bio okrenut ka Isusu. Mislio je o Isusu, govorio je o Isusu, svima je govorio o Isusu.</a:t>
            </a:r>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5638" y="5180371"/>
            <a:ext cx="4450064"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7603816" y="1702340"/>
            <a:ext cx="4480029" cy="3383320"/>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5191123" y="6135945"/>
            <a:ext cx="700087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sr-Latn-RS" sz="2200" b="1">
                <a:solidFill>
                  <a:prstClr val="black"/>
                </a:solidFill>
                <a:latin typeface="Aptos" panose="02110004020202020204"/>
              </a:rPr>
              <a:t>Radi</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toga </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je od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prvog trenutka kad je stigao u </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Korint Isus bio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središte njegove poruke (1</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 Kor.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2,2).</a:t>
            </a:r>
          </a:p>
        </p:txBody>
      </p:sp>
    </p:spTree>
    <p:extLst>
      <p:ext uri="{BB962C8B-B14F-4D97-AF65-F5344CB8AC3E}">
        <p14:creationId xmlns:p14="http://schemas.microsoft.com/office/powerpoint/2010/main" val="389624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0"/>
            <a:ext cx="10117393" cy="769441"/>
          </a:xfrm>
          <a:prstGeom prst="rect">
            <a:avLst/>
          </a:prstGeom>
          <a:noFill/>
        </p:spPr>
        <p:txBody>
          <a:bodyPr wrap="square">
            <a:spAutoFit/>
          </a:bodyPr>
          <a:lstStyle/>
          <a:p>
            <a:pPr algn="ctr"/>
            <a:r>
              <a:rPr lang="sr-Latn-RS" sz="4400" b="1" spc="30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PUTOVANJE U KORINT</a:t>
            </a:r>
          </a:p>
        </p:txBody>
      </p:sp>
      <p:sp>
        <p:nvSpPr>
          <p:cNvPr id="5" name="CuadroTexto 4">
            <a:extLst>
              <a:ext uri="{FF2B5EF4-FFF2-40B4-BE49-F238E27FC236}">
                <a16:creationId xmlns:a16="http://schemas.microsoft.com/office/drawing/2014/main" id="{89F0FB71-388C-6D76-6340-3199A2F930F9}"/>
              </a:ext>
            </a:extLst>
          </p:cNvPr>
          <p:cNvSpPr txBox="1"/>
          <p:nvPr/>
        </p:nvSpPr>
        <p:spPr>
          <a:xfrm>
            <a:off x="2594487" y="684171"/>
            <a:ext cx="9077631" cy="400110"/>
          </a:xfrm>
          <a:prstGeom prst="rect">
            <a:avLst/>
          </a:prstGeom>
          <a:noFill/>
        </p:spPr>
        <p:txBody>
          <a:bodyPr wrap="square">
            <a:spAutoFit/>
            <a:scene3d>
              <a:camera prst="orthographicFront"/>
              <a:lightRig rig="threePt" dir="t"/>
            </a:scene3d>
            <a:sp3d extrusionH="57150">
              <a:bevelT w="38100" h="38100"/>
            </a:sp3d>
          </a:bodyPr>
          <a:lstStyle/>
          <a:p>
            <a:pPr algn="ctr"/>
            <a:r>
              <a:rPr lang="sr-Latn-RS" sz="2000" b="1" noProof="0">
                <a:solidFill>
                  <a:schemeClr val="accent4">
                    <a:lumMod val="75000"/>
                  </a:schemeClr>
                </a:solidFill>
                <a:latin typeface="Comic Sans MS" panose="030F0702030302020204" pitchFamily="66" charset="0"/>
              </a:rPr>
              <a:t>„Posle </a:t>
            </a:r>
            <a:r>
              <a:rPr lang="sr-Latn-RS" sz="2000" b="1">
                <a:solidFill>
                  <a:schemeClr val="accent4">
                    <a:lumMod val="75000"/>
                  </a:schemeClr>
                </a:solidFill>
                <a:latin typeface="Comic Sans MS" panose="030F0702030302020204" pitchFamily="66" charset="0"/>
              </a:rPr>
              <a:t>toga </a:t>
            </a:r>
            <a:r>
              <a:rPr lang="sr-Latn-RS" sz="2000" b="1" noProof="0">
                <a:solidFill>
                  <a:schemeClr val="accent4">
                    <a:lumMod val="75000"/>
                  </a:schemeClr>
                </a:solidFill>
                <a:latin typeface="Comic Sans MS" panose="030F0702030302020204" pitchFamily="66" charset="0"/>
              </a:rPr>
              <a:t>Pavle ode iz Atine u </a:t>
            </a:r>
            <a:r>
              <a:rPr lang="sr-Latn-RS" sz="2000" b="1" noProof="0" dirty="0">
                <a:solidFill>
                  <a:schemeClr val="accent4">
                    <a:lumMod val="75000"/>
                  </a:schemeClr>
                </a:solidFill>
                <a:latin typeface="Comic Sans MS" panose="030F0702030302020204" pitchFamily="66" charset="0"/>
              </a:rPr>
              <a:t>Korint.“ </a:t>
            </a:r>
            <a:r>
              <a:rPr lang="sr-Latn-RS" sz="1600" b="1" noProof="0">
                <a:solidFill>
                  <a:schemeClr val="accent4">
                    <a:lumMod val="75000"/>
                  </a:schemeClr>
                </a:solidFill>
                <a:latin typeface="Comic Sans MS" panose="030F0702030302020204" pitchFamily="66" charset="0"/>
              </a:rPr>
              <a:t>(Dela </a:t>
            </a:r>
            <a:r>
              <a:rPr lang="sr-Latn-RS" sz="1600" b="1" noProof="0" dirty="0">
                <a:solidFill>
                  <a:schemeClr val="accent4">
                    <a:lumMod val="75000"/>
                  </a:schemeClr>
                </a:solidFill>
                <a:latin typeface="Comic Sans MS" panose="030F0702030302020204" pitchFamily="66" charset="0"/>
              </a:rPr>
              <a:t>18,1)</a:t>
            </a:r>
          </a:p>
        </p:txBody>
      </p:sp>
      <p:sp>
        <p:nvSpPr>
          <p:cNvPr id="6" name="CuadroTexto 5">
            <a:extLst>
              <a:ext uri="{FF2B5EF4-FFF2-40B4-BE49-F238E27FC236}">
                <a16:creationId xmlns:a16="http://schemas.microsoft.com/office/drawing/2014/main" id="{573BAFF5-B2AD-A2F5-F096-DBB26D0F7677}"/>
              </a:ext>
            </a:extLst>
          </p:cNvPr>
          <p:cNvSpPr txBox="1"/>
          <p:nvPr/>
        </p:nvSpPr>
        <p:spPr>
          <a:xfrm>
            <a:off x="1976284" y="1088691"/>
            <a:ext cx="10210800" cy="981615"/>
          </a:xfrm>
          <a:prstGeom prst="rect">
            <a:avLst/>
          </a:prstGeom>
          <a:noFill/>
        </p:spPr>
        <p:txBody>
          <a:bodyPr wrap="square" rtlCol="0">
            <a:spAutoFit/>
          </a:bodyPr>
          <a:lstStyle/>
          <a:p>
            <a:pPr>
              <a:lnSpc>
                <a:spcPts val="2300"/>
              </a:lnSpc>
              <a:spcBef>
                <a:spcPts val="600"/>
              </a:spcBef>
            </a:pPr>
            <a:r>
              <a:rPr lang="sr-Latn-RS" sz="2200" b="1" noProof="0" dirty="0"/>
              <a:t>Na svom drugom misionarskom putovanju, Pavla je Duh Sveti usmerio da ode u Evropu (Dela 16,6-10). Tamo je bio proteran </a:t>
            </a:r>
            <a:r>
              <a:rPr lang="sr-Latn-RS" sz="2200" b="1" noProof="0"/>
              <a:t>iz Filibe </a:t>
            </a:r>
            <a:r>
              <a:rPr lang="sr-Latn-RS" sz="2200" b="1" noProof="0" dirty="0"/>
              <a:t>(</a:t>
            </a:r>
            <a:r>
              <a:rPr lang="sr-Latn-RS" sz="2200" b="1" noProof="0"/>
              <a:t>Dela 16,12.38</a:t>
            </a:r>
            <a:r>
              <a:rPr lang="sr-Latn-RS" sz="2200" b="1"/>
              <a:t>.</a:t>
            </a:r>
            <a:r>
              <a:rPr lang="sr-Latn-RS" sz="2200" b="1" noProof="0"/>
              <a:t>39</a:t>
            </a:r>
            <a:r>
              <a:rPr lang="sr-Latn-RS" sz="2200" b="1" noProof="0" dirty="0"/>
              <a:t>), iz Soluna (</a:t>
            </a:r>
            <a:r>
              <a:rPr lang="sr-Latn-RS" sz="2200" b="1" noProof="0"/>
              <a:t>Dela 17,1.5.9.10</a:t>
            </a:r>
            <a:r>
              <a:rPr lang="sr-Latn-RS" sz="2200" b="1" noProof="0" dirty="0"/>
              <a:t>) i </a:t>
            </a:r>
            <a:r>
              <a:rPr lang="sr-Latn-RS" sz="2200" b="1" noProof="0"/>
              <a:t>iz </a:t>
            </a:r>
            <a:r>
              <a:rPr lang="sr-Latn-RS" sz="2200" b="1" dirty="0"/>
              <a:t>V</a:t>
            </a:r>
            <a:r>
              <a:rPr lang="sr-Latn-RS" sz="2200" b="1" noProof="0"/>
              <a:t>ereje </a:t>
            </a:r>
            <a:r>
              <a:rPr lang="sr-Latn-RS" sz="2200" b="1" noProof="0" dirty="0"/>
              <a:t>(</a:t>
            </a:r>
            <a:r>
              <a:rPr lang="sr-Latn-RS" sz="2200" b="1" noProof="0"/>
              <a:t>Dela 17,13.14</a:t>
            </a:r>
            <a:r>
              <a:rPr lang="sr-Latn-RS" sz="2200" b="1" noProof="0" dirty="0"/>
              <a:t>).</a:t>
            </a:r>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9106" y="2757693"/>
            <a:ext cx="2418120"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5828" y="4432192"/>
            <a:ext cx="4088017" cy="233968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09369" y="2207792"/>
            <a:ext cx="2793525" cy="44361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2507227" y="2104354"/>
            <a:ext cx="6763233" cy="1276568"/>
          </a:xfrm>
          <a:prstGeom prst="rect">
            <a:avLst/>
          </a:prstGeom>
          <a:noFill/>
        </p:spPr>
        <p:txBody>
          <a:bodyPr wrap="square">
            <a:spAutoFit/>
          </a:bodyPr>
          <a:lstStyle/>
          <a:p>
            <a:pPr marL="0" marR="0" lvl="0" indent="0" algn="l" defTabSz="914400" rtl="0" eaLnBrk="1" fontAlgn="auto" latinLnBrk="0" hangingPunct="1">
              <a:lnSpc>
                <a:spcPts val="2300"/>
              </a:lnSpc>
              <a:spcBef>
                <a:spcPts val="600"/>
              </a:spcBef>
              <a:spcAft>
                <a:spcPts val="0"/>
              </a:spcAft>
              <a:buClrTx/>
              <a:buSzTx/>
              <a:buFontTx/>
              <a:buNone/>
              <a:tabLst/>
              <a:defRPr/>
            </a:pP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U Atini, nakon što je propovedao Jevrejima u </a:t>
            </a:r>
            <a:r>
              <a:rPr kumimoji="0" lang="sr-Latn-RS" sz="2200" b="1" i="0" u="none" strike="noStrike" kern="1200" cap="none" spc="0" normalizeH="0" baseline="0" noProof="0" dirty="0" err="1">
                <a:ln>
                  <a:noFill/>
                </a:ln>
                <a:solidFill>
                  <a:prstClr val="black"/>
                </a:solidFill>
                <a:effectLst/>
                <a:uLnTx/>
                <a:uFillTx/>
                <a:latin typeface="Aptos" panose="02110004020202020204"/>
                <a:ea typeface="+mn-ea"/>
                <a:cs typeface="+mn-cs"/>
              </a:rPr>
              <a:t>sinago-gi</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i </a:t>
            </a:r>
            <a:r>
              <a:rPr lang="sr-Latn-RS" sz="2200" b="1">
                <a:solidFill>
                  <a:prstClr val="black"/>
                </a:solidFill>
                <a:latin typeface="Aptos" panose="02110004020202020204"/>
              </a:rPr>
              <a:t>neznabošc</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ima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na trgu, pozvan je da </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propoveda  na </a:t>
            </a:r>
            <a:r>
              <a:rPr kumimoji="0" lang="sr-Latn-RS" sz="2200" b="1" i="0" u="none" strike="noStrike" kern="1200" cap="none" spc="0" normalizeH="0" baseline="0" noProof="0" dirty="0" err="1">
                <a:ln>
                  <a:noFill/>
                </a:ln>
                <a:solidFill>
                  <a:prstClr val="black"/>
                </a:solidFill>
                <a:effectLst/>
                <a:uLnTx/>
                <a:uFillTx/>
                <a:latin typeface="Aptos" panose="02110004020202020204"/>
                <a:ea typeface="+mn-ea"/>
                <a:cs typeface="+mn-cs"/>
              </a:rPr>
              <a:t>Areopagu</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 (Dela 17,16-21). Nakon rečitog govora, samo je nekolicina prihvatila Isusa (Dela 17,34).</a:t>
            </a:r>
          </a:p>
        </p:txBody>
      </p:sp>
      <p:sp>
        <p:nvSpPr>
          <p:cNvPr id="22" name="CuadroTexto 21">
            <a:extLst>
              <a:ext uri="{FF2B5EF4-FFF2-40B4-BE49-F238E27FC236}">
                <a16:creationId xmlns:a16="http://schemas.microsoft.com/office/drawing/2014/main" id="{1EE44031-BA8C-37CC-4A0B-3A5EF94362D3}"/>
              </a:ext>
            </a:extLst>
          </p:cNvPr>
          <p:cNvSpPr txBox="1"/>
          <p:nvPr/>
        </p:nvSpPr>
        <p:spPr>
          <a:xfrm>
            <a:off x="4267200" y="4218543"/>
            <a:ext cx="4827639" cy="2751331"/>
          </a:xfrm>
          <a:prstGeom prst="rect">
            <a:avLst/>
          </a:prstGeom>
          <a:noFill/>
        </p:spPr>
        <p:txBody>
          <a:bodyPr wrap="square">
            <a:spAutoFit/>
          </a:bodyPr>
          <a:lstStyle/>
          <a:p>
            <a:pPr lvl="0">
              <a:lnSpc>
                <a:spcPts val="2300"/>
              </a:lnSpc>
              <a:spcBef>
                <a:spcPts val="600"/>
              </a:spcBef>
              <a:defRPr/>
            </a:pPr>
            <a:r>
              <a:rPr kumimoji="0" lang="sr-Latn-RS" sz="2200" b="1" i="0" u="none" strike="noStrike" kern="1200" cap="none" spc="0" normalizeH="0" baseline="0" noProof="0" dirty="0">
                <a:ln>
                  <a:noFill/>
                </a:ln>
                <a:solidFill>
                  <a:prstClr val="black"/>
                </a:solidFill>
                <a:effectLst/>
                <a:uLnTx/>
                <a:uFillTx/>
                <a:latin typeface="Aptos" panose="02110004020202020204"/>
              </a:rPr>
              <a:t>Kao što je bio njegov običaj, počeo je </a:t>
            </a:r>
            <a:r>
              <a:rPr lang="sr-Latn-RS" sz="2200" b="1" dirty="0">
                <a:solidFill>
                  <a:prstClr val="black"/>
                </a:solidFill>
              </a:rPr>
              <a:t>propovedati Jevrejima </a:t>
            </a:r>
            <a:r>
              <a:rPr kumimoji="0" lang="sr-Latn-RS" sz="2200" b="1" i="0" u="none" strike="noStrike" kern="1200" cap="none" spc="0" normalizeH="0" baseline="0" noProof="0" dirty="0">
                <a:ln>
                  <a:noFill/>
                </a:ln>
                <a:solidFill>
                  <a:prstClr val="black"/>
                </a:solidFill>
                <a:effectLst/>
                <a:uLnTx/>
                <a:uFillTx/>
                <a:latin typeface="Aptos" panose="02110004020202020204"/>
              </a:rPr>
              <a:t>u sinagogi, a zatim </a:t>
            </a:r>
            <a:r>
              <a:rPr kumimoji="0" lang="sr-Latn-RS" sz="2200" b="1" i="0" u="none" strike="noStrike" kern="1200" cap="none" spc="0" normalizeH="0" baseline="0" noProof="0">
                <a:ln>
                  <a:noFill/>
                </a:ln>
                <a:solidFill>
                  <a:prstClr val="black"/>
                </a:solidFill>
                <a:effectLst/>
                <a:uLnTx/>
                <a:uFillTx/>
                <a:latin typeface="Aptos" panose="02110004020202020204"/>
              </a:rPr>
              <a:t>i </a:t>
            </a:r>
            <a:r>
              <a:rPr lang="sr-Latn-RS" sz="2200" b="1">
                <a:solidFill>
                  <a:prstClr val="black"/>
                </a:solidFill>
                <a:latin typeface="Aptos" panose="02110004020202020204"/>
              </a:rPr>
              <a:t>neznabošc</a:t>
            </a:r>
            <a:r>
              <a:rPr kumimoji="0" lang="sr-Latn-RS" sz="2200" b="1" i="0" u="none" strike="noStrike" kern="1200" cap="none" spc="0" normalizeH="0" baseline="0" noProof="0">
                <a:ln>
                  <a:noFill/>
                </a:ln>
                <a:solidFill>
                  <a:prstClr val="black"/>
                </a:solidFill>
                <a:effectLst/>
                <a:uLnTx/>
                <a:uFillTx/>
                <a:latin typeface="Aptos" panose="02110004020202020204"/>
              </a:rPr>
              <a:t>ima </a:t>
            </a:r>
            <a:r>
              <a:rPr kumimoji="0" lang="sr-Latn-RS" sz="2200" b="1" i="0" u="none" strike="noStrike" kern="1200" cap="none" spc="0" normalizeH="0" baseline="0" noProof="0" dirty="0">
                <a:ln>
                  <a:noFill/>
                </a:ln>
                <a:solidFill>
                  <a:prstClr val="black"/>
                </a:solidFill>
                <a:effectLst/>
                <a:uLnTx/>
                <a:uFillTx/>
                <a:latin typeface="Aptos" panose="02110004020202020204"/>
              </a:rPr>
              <a:t>( Dela 18,4-8). Tokom svog boravka u Korintu, i nakon „razočarenja“ u Atini, Pavle je odlučio da ne koristi ljudsku mudrost, već da propoveda samo „Isusa </a:t>
            </a:r>
            <a:r>
              <a:rPr lang="sr-Latn-RS" sz="2200" b="1" dirty="0">
                <a:solidFill>
                  <a:prstClr val="black"/>
                </a:solidFill>
                <a:latin typeface="Aptos" panose="02110004020202020204"/>
              </a:rPr>
              <a:t>H</a:t>
            </a:r>
            <a:r>
              <a:rPr kumimoji="0" lang="sr-Latn-RS" sz="2200" b="1" i="0" u="none" strike="noStrike" kern="1200" cap="none" spc="0" normalizeH="0" baseline="0" noProof="0" dirty="0" err="1">
                <a:ln>
                  <a:noFill/>
                </a:ln>
                <a:solidFill>
                  <a:prstClr val="black"/>
                </a:solidFill>
                <a:effectLst/>
                <a:uLnTx/>
                <a:uFillTx/>
                <a:latin typeface="Aptos" panose="02110004020202020204"/>
              </a:rPr>
              <a:t>rista</a:t>
            </a:r>
            <a:r>
              <a:rPr kumimoji="0" lang="sr-Latn-RS" sz="2200" b="1" i="0" u="none" strike="noStrike" kern="1200" cap="none" spc="0" normalizeH="0" baseline="0" noProof="0" dirty="0">
                <a:ln>
                  <a:noFill/>
                </a:ln>
                <a:solidFill>
                  <a:prstClr val="black"/>
                </a:solidFill>
                <a:effectLst/>
                <a:uLnTx/>
                <a:uFillTx/>
                <a:latin typeface="Aptos" panose="02110004020202020204"/>
              </a:rPr>
              <a:t>, i to raspetoga“ (1</a:t>
            </a:r>
            <a:r>
              <a:rPr kumimoji="0" lang="sr-Latn-RS" sz="2200" b="1" i="0" u="none" strike="noStrike" kern="1200" cap="none" spc="0" normalizeH="0" baseline="0" noProof="0">
                <a:ln>
                  <a:noFill/>
                </a:ln>
                <a:solidFill>
                  <a:prstClr val="black"/>
                </a:solidFill>
                <a:effectLst/>
                <a:uLnTx/>
                <a:uFillTx/>
                <a:latin typeface="Aptos" panose="02110004020202020204"/>
              </a:rPr>
              <a:t>. Kor. </a:t>
            </a:r>
            <a:r>
              <a:rPr kumimoji="0" lang="sr-Latn-RS" sz="2200" b="1" i="0" u="none" strike="noStrike" kern="1200" cap="none" spc="0" normalizeH="0" baseline="0" noProof="0" dirty="0">
                <a:ln>
                  <a:noFill/>
                </a:ln>
                <a:solidFill>
                  <a:prstClr val="black"/>
                </a:solidFill>
                <a:effectLst/>
                <a:uLnTx/>
                <a:uFillTx/>
                <a:latin typeface="Aptos" panose="02110004020202020204"/>
              </a:rPr>
              <a:t>2,2).</a:t>
            </a:r>
          </a:p>
        </p:txBody>
      </p:sp>
      <p:sp>
        <p:nvSpPr>
          <p:cNvPr id="7" name="CuadroTexto 6">
            <a:extLst>
              <a:ext uri="{FF2B5EF4-FFF2-40B4-BE49-F238E27FC236}">
                <a16:creationId xmlns:a16="http://schemas.microsoft.com/office/drawing/2014/main" id="{2D9EBD4F-87D7-8E46-D474-E10FFA637472}"/>
              </a:ext>
            </a:extLst>
          </p:cNvPr>
          <p:cNvSpPr txBox="1"/>
          <p:nvPr/>
        </p:nvSpPr>
        <p:spPr>
          <a:xfrm>
            <a:off x="2507227" y="3308489"/>
            <a:ext cx="6587612" cy="981615"/>
          </a:xfrm>
          <a:prstGeom prst="rect">
            <a:avLst/>
          </a:prstGeom>
          <a:noFill/>
        </p:spPr>
        <p:txBody>
          <a:bodyPr wrap="square">
            <a:spAutoFit/>
          </a:bodyPr>
          <a:lstStyle/>
          <a:p>
            <a:pPr marL="0" marR="0" lvl="0" indent="0" algn="l" defTabSz="914400" rtl="0" eaLnBrk="1" fontAlgn="auto" latinLnBrk="0" hangingPunct="1">
              <a:lnSpc>
                <a:spcPts val="2300"/>
              </a:lnSpc>
              <a:spcBef>
                <a:spcPts val="600"/>
              </a:spcBef>
              <a:spcAft>
                <a:spcPts val="0"/>
              </a:spcAft>
              <a:buClrTx/>
              <a:buSzTx/>
              <a:buFontTx/>
              <a:buNone/>
              <a:tabLst/>
              <a:defRPr/>
            </a:pP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Napustivši Atinu, Pavle je otišao u Korint i pridružio se </a:t>
            </a:r>
            <a:r>
              <a:rPr kumimoji="0" lang="sr-Latn-RS" sz="2200" b="1" i="0" u="none" strike="noStrike" kern="1200" cap="none" spc="0" normalizeH="0" baseline="0" noProof="0" dirty="0" err="1">
                <a:ln>
                  <a:noFill/>
                </a:ln>
                <a:solidFill>
                  <a:prstClr val="black"/>
                </a:solidFill>
                <a:effectLst/>
                <a:uLnTx/>
                <a:uFillTx/>
                <a:latin typeface="Aptos" panose="02110004020202020204"/>
                <a:ea typeface="+mn-ea"/>
                <a:cs typeface="+mn-cs"/>
              </a:rPr>
              <a:t>Akili</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 i </a:t>
            </a:r>
            <a:r>
              <a:rPr kumimoji="0" lang="sr-Latn-RS" sz="2200" b="1" i="0" u="none" strike="noStrike" kern="1200" cap="none" spc="0" normalizeH="0" baseline="0" noProof="0" dirty="0" err="1">
                <a:ln>
                  <a:noFill/>
                </a:ln>
                <a:solidFill>
                  <a:prstClr val="black"/>
                </a:solidFill>
                <a:effectLst/>
                <a:uLnTx/>
                <a:uFillTx/>
                <a:latin typeface="Aptos" panose="02110004020202020204"/>
                <a:ea typeface="+mn-ea"/>
                <a:cs typeface="+mn-cs"/>
              </a:rPr>
              <a:t>Priskili</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 s kojima je radio na izradi šatora (Dela 18,1-3).</a:t>
            </a:r>
          </a:p>
        </p:txBody>
      </p:sp>
    </p:spTree>
    <p:extLst>
      <p:ext uri="{BB962C8B-B14F-4D97-AF65-F5344CB8AC3E}">
        <p14:creationId xmlns:p14="http://schemas.microsoft.com/office/powerpoint/2010/main" val="359831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0"/>
            <a:ext cx="9134168" cy="769441"/>
          </a:xfrm>
          <a:prstGeom prst="rect">
            <a:avLst/>
          </a:prstGeom>
          <a:noFill/>
        </p:spPr>
        <p:txBody>
          <a:bodyPr wrap="square">
            <a:spAutoFit/>
          </a:bodyPr>
          <a:lstStyle/>
          <a:p>
            <a:pPr algn="ctr"/>
            <a:r>
              <a:rPr lang="sr-Latn-RS" sz="4400" b="1" spc="300" noProof="0" dirty="0">
                <a:ln w="10160">
                  <a:solidFill>
                    <a:schemeClr val="accent5"/>
                  </a:solidFill>
                  <a:prstDash val="solid"/>
                </a:ln>
                <a:solidFill>
                  <a:srgbClr val="FFFFFF"/>
                </a:solidFill>
                <a:effectLst>
                  <a:outerShdw blurRad="38100" dist="22860" dir="5400000" algn="tl" rotWithShape="0">
                    <a:srgbClr val="000000"/>
                  </a:outerShdw>
                </a:effectLst>
              </a:rPr>
              <a:t>GRAD KORINT</a:t>
            </a:r>
          </a:p>
        </p:txBody>
      </p:sp>
      <p:sp>
        <p:nvSpPr>
          <p:cNvPr id="5" name="CuadroTexto 4">
            <a:extLst>
              <a:ext uri="{FF2B5EF4-FFF2-40B4-BE49-F238E27FC236}">
                <a16:creationId xmlns:a16="http://schemas.microsoft.com/office/drawing/2014/main" id="{F0DD78A3-ABD6-6E55-A203-7F15974ACA49}"/>
              </a:ext>
            </a:extLst>
          </p:cNvPr>
          <p:cNvSpPr txBox="1"/>
          <p:nvPr/>
        </p:nvSpPr>
        <p:spPr>
          <a:xfrm>
            <a:off x="569626" y="609156"/>
            <a:ext cx="8477097" cy="400110"/>
          </a:xfrm>
          <a:prstGeom prst="rect">
            <a:avLst/>
          </a:prstGeom>
          <a:noFill/>
        </p:spPr>
        <p:txBody>
          <a:bodyPr wrap="square">
            <a:spAutoFit/>
            <a:scene3d>
              <a:camera prst="orthographicFront"/>
              <a:lightRig rig="threePt" dir="t"/>
            </a:scene3d>
            <a:sp3d extrusionH="57150">
              <a:bevelT w="38100" h="38100"/>
            </a:sp3d>
          </a:bodyPr>
          <a:lstStyle/>
          <a:p>
            <a:pPr algn="ctr"/>
            <a:r>
              <a:rPr lang="sr-Latn-RS" sz="2000" b="1" noProof="0">
                <a:solidFill>
                  <a:schemeClr val="accent6">
                    <a:lumMod val="75000"/>
                  </a:schemeClr>
                </a:solidFill>
                <a:latin typeface="Comic Sans MS" panose="030F0702030302020204" pitchFamily="66" charset="0"/>
              </a:rPr>
              <a:t>„</a:t>
            </a:r>
            <a:r>
              <a:rPr lang="sr-Latn-RS" sz="2000" b="1">
                <a:solidFill>
                  <a:schemeClr val="accent6">
                    <a:lumMod val="75000"/>
                  </a:schemeClr>
                </a:solidFill>
                <a:latin typeface="Comic Sans MS" panose="030F0702030302020204" pitchFamily="66" charset="0"/>
              </a:rPr>
              <a:t>Kao što</a:t>
            </a:r>
            <a:r>
              <a:rPr lang="sr-Latn-RS" sz="2000" b="1" noProof="0">
                <a:solidFill>
                  <a:schemeClr val="accent6">
                    <a:lumMod val="75000"/>
                  </a:schemeClr>
                </a:solidFill>
                <a:latin typeface="Comic Sans MS" panose="030F0702030302020204" pitchFamily="66" charset="0"/>
              </a:rPr>
              <a:t> </a:t>
            </a:r>
            <a:r>
              <a:rPr lang="sr-Latn-RS" sz="2000" b="1" noProof="0" dirty="0">
                <a:solidFill>
                  <a:schemeClr val="accent6">
                    <a:lumMod val="75000"/>
                  </a:schemeClr>
                </a:solidFill>
                <a:latin typeface="Comic Sans MS" panose="030F0702030302020204" pitchFamily="66" charset="0"/>
              </a:rPr>
              <a:t>ima mnogo bogova i </a:t>
            </a:r>
            <a:r>
              <a:rPr lang="sr-Latn-RS" sz="2000" b="1" noProof="0">
                <a:solidFill>
                  <a:schemeClr val="accent6">
                    <a:lumMod val="75000"/>
                  </a:schemeClr>
                </a:solidFill>
                <a:latin typeface="Comic Sans MS" panose="030F0702030302020204" pitchFamily="66" charset="0"/>
              </a:rPr>
              <a:t>mnogo gospoda</a:t>
            </a:r>
            <a:r>
              <a:rPr lang="sr-Latn-RS" sz="2000" b="1" noProof="0" dirty="0">
                <a:solidFill>
                  <a:schemeClr val="accent6">
                    <a:lumMod val="75000"/>
                  </a:schemeClr>
                </a:solidFill>
                <a:latin typeface="Comic Sans MS" panose="030F0702030302020204" pitchFamily="66" charset="0"/>
              </a:rPr>
              <a:t>.“ </a:t>
            </a:r>
            <a:r>
              <a:rPr lang="sr-Latn-RS" sz="1600" b="1" noProof="0" dirty="0">
                <a:solidFill>
                  <a:schemeClr val="accent6">
                    <a:lumMod val="75000"/>
                  </a:schemeClr>
                </a:solidFill>
                <a:latin typeface="Comic Sans MS" panose="030F0702030302020204" pitchFamily="66" charset="0"/>
              </a:rPr>
              <a:t>(1. Korinćanima 8,5</a:t>
            </a:r>
            <a:r>
              <a:rPr lang="sr-Latn-RS" sz="1200" b="1" noProof="0" dirty="0">
                <a:solidFill>
                  <a:schemeClr val="accent6">
                    <a:lumMod val="75000"/>
                  </a:schemeClr>
                </a:solidFill>
                <a:latin typeface="Comic Sans MS" panose="030F0702030302020204" pitchFamily="66" charset="0"/>
              </a:rPr>
              <a:t>b</a:t>
            </a:r>
            <a:r>
              <a:rPr lang="sr-Latn-RS" sz="1600" b="1" noProof="0" dirty="0">
                <a:solidFill>
                  <a:schemeClr val="accent6">
                    <a:lumMod val="75000"/>
                  </a:schemeClr>
                </a:solidFill>
                <a:latin typeface="Comic Sans MS" panose="030F0702030302020204" pitchFamily="66" charset="0"/>
              </a:rPr>
              <a:t>)</a:t>
            </a:r>
            <a:endParaRPr lang="sr-Latn-RS" sz="2000" b="1" noProof="0"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1111987"/>
            <a:ext cx="7738973" cy="1446550"/>
          </a:xfrm>
          <a:prstGeom prst="rect">
            <a:avLst/>
          </a:prstGeom>
          <a:noFill/>
        </p:spPr>
        <p:txBody>
          <a:bodyPr wrap="square" rtlCol="0">
            <a:spAutoFit/>
          </a:bodyPr>
          <a:lstStyle/>
          <a:p>
            <a:pPr>
              <a:spcBef>
                <a:spcPts val="600"/>
              </a:spcBef>
            </a:pPr>
            <a:r>
              <a:rPr lang="sr-Latn-RS" sz="2200" b="1" noProof="0" dirty="0"/>
              <a:t>Korint je uništio Rim 146. pr</a:t>
            </a:r>
            <a:r>
              <a:rPr lang="sr-Latn-RS" sz="2200" b="1" noProof="0"/>
              <a:t>. </a:t>
            </a:r>
            <a:r>
              <a:rPr lang="sr-Latn-RS" sz="2200" b="1" dirty="0"/>
              <a:t>H</a:t>
            </a:r>
            <a:r>
              <a:rPr lang="sr-Latn-RS" sz="2200" b="1" noProof="0"/>
              <a:t>r</a:t>
            </a:r>
            <a:r>
              <a:rPr lang="sr-Latn-RS" sz="2200" b="1" noProof="0" dirty="0"/>
              <a:t>. Kasnije je Julije Cezar poslao koloniju veterana i slobodnih ljudi 46. pr</a:t>
            </a:r>
            <a:r>
              <a:rPr lang="sr-Latn-RS" sz="2200" b="1" noProof="0"/>
              <a:t>. </a:t>
            </a:r>
            <a:r>
              <a:rPr lang="sr-Latn-RS" sz="2200" b="1" dirty="0"/>
              <a:t>H</a:t>
            </a:r>
            <a:r>
              <a:rPr lang="sr-Latn-RS" sz="2200" b="1" noProof="0"/>
              <a:t>r</a:t>
            </a:r>
            <a:r>
              <a:rPr lang="sr-Latn-RS" sz="2200" b="1" noProof="0" dirty="0"/>
              <a:t>. Konačno se grad potpuno oporavio 44. pr</a:t>
            </a:r>
            <a:r>
              <a:rPr lang="sr-Latn-RS" sz="2200" b="1" noProof="0"/>
              <a:t>. </a:t>
            </a:r>
            <a:r>
              <a:rPr lang="sr-Latn-RS" sz="2200" b="1"/>
              <a:t>Hr</a:t>
            </a:r>
            <a:r>
              <a:rPr lang="sr-Latn-RS" sz="2200" b="1" noProof="0"/>
              <a:t>. </a:t>
            </a:r>
            <a:r>
              <a:rPr lang="sr-Latn-RS" sz="2200" b="1" noProof="0" dirty="0"/>
              <a:t>Do vremena Pavlove posete, već </a:t>
            </a:r>
            <a:r>
              <a:rPr lang="sr-Latn-RS" sz="2200" b="1" noProof="0"/>
              <a:t>je Korint bio </a:t>
            </a:r>
            <a:r>
              <a:rPr lang="sr-Latn-RS" sz="2200" b="1" noProof="0" dirty="0"/>
              <a:t>važno trgovačko središte.</a:t>
            </a:r>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5748" y="1754584"/>
            <a:ext cx="4139419"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841" y="4537789"/>
            <a:ext cx="3952568" cy="2155946"/>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51696" y="4256842"/>
            <a:ext cx="3313471" cy="2485104"/>
            <a:chOff x="3090608" y="3913885"/>
            <a:chExt cx="2685253"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488814" y="5009919"/>
              <a:ext cx="796413" cy="349193"/>
            </a:xfrm>
            <a:prstGeom prst="rect">
              <a:avLst/>
            </a:prstGeom>
            <a:noFill/>
          </p:spPr>
          <p:txBody>
            <a:bodyPr wrap="square" rtlCol="0">
              <a:spAutoFit/>
            </a:bodyPr>
            <a:lstStyle/>
            <a:p>
              <a:r>
                <a:rPr lang="sr-Latn-RS" sz="2200" b="1" noProof="0" dirty="0">
                  <a:solidFill>
                    <a:schemeClr val="bg1"/>
                  </a:solidFill>
                  <a:effectLst>
                    <a:outerShdw blurRad="38100" dist="38100" dir="2700000" algn="tl">
                      <a:srgbClr val="000000"/>
                    </a:outerShdw>
                  </a:effectLst>
                </a:rPr>
                <a:t>Korint</a:t>
              </a: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90608" y="4495093"/>
              <a:ext cx="796413" cy="349193"/>
            </a:xfrm>
            <a:prstGeom prst="rect">
              <a:avLst/>
            </a:prstGeom>
            <a:noFill/>
          </p:spPr>
          <p:txBody>
            <a:bodyPr wrap="square" rtlCol="0">
              <a:spAutoFit/>
            </a:bodyPr>
            <a:lstStyle/>
            <a:p>
              <a:r>
                <a:rPr lang="sr-Latn-RS" sz="2200" b="1" noProof="0" dirty="0" err="1">
                  <a:solidFill>
                    <a:srgbClr val="FFFF00"/>
                  </a:solidFill>
                  <a:effectLst>
                    <a:outerShdw blurRad="38100" dist="38100" dir="2700000" algn="tl">
                      <a:srgbClr val="000000"/>
                    </a:outerShdw>
                  </a:effectLst>
                </a:rPr>
                <a:t>Lehej</a:t>
              </a:r>
              <a:endParaRPr lang="sr-Latn-RS" sz="2200" b="1" noProof="0" dirty="0">
                <a:solidFill>
                  <a:srgbClr val="FFFF00"/>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501862" y="5552189"/>
              <a:ext cx="1273999" cy="349193"/>
            </a:xfrm>
            <a:prstGeom prst="rect">
              <a:avLst/>
            </a:prstGeom>
            <a:noFill/>
          </p:spPr>
          <p:txBody>
            <a:bodyPr wrap="square" rtlCol="0">
              <a:spAutoFit/>
            </a:bodyPr>
            <a:lstStyle/>
            <a:p>
              <a:r>
                <a:rPr lang="sr-Latn-RS" sz="2200" b="1" noProof="0" dirty="0" err="1">
                  <a:solidFill>
                    <a:srgbClr val="FFFF00"/>
                  </a:solidFill>
                  <a:effectLst>
                    <a:outerShdw blurRad="38100" dist="38100" dir="2700000" algn="tl">
                      <a:srgbClr val="000000"/>
                    </a:outerShdw>
                  </a:effectLst>
                </a:rPr>
                <a:t>Kenhereja</a:t>
              </a:r>
              <a:endParaRPr lang="sr-Latn-RS" sz="2200" b="1" noProof="0" dirty="0">
                <a:solidFill>
                  <a:srgbClr val="FFFF00"/>
                </a:solidFill>
                <a:effectLst>
                  <a:outerShdw blurRad="38100" dist="38100" dir="2700000" algn="tl">
                    <a:srgbClr val="000000"/>
                  </a:outerShdw>
                </a:effectLst>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450532" y="4495177"/>
            <a:ext cx="4139419" cy="2462213"/>
          </a:xfrm>
          <a:prstGeom prst="rect">
            <a:avLst/>
          </a:prstGeom>
          <a:noFill/>
        </p:spPr>
        <p:txBody>
          <a:bodyPr wrap="square">
            <a:spAutoFit/>
          </a:bodyPr>
          <a:lstStyle/>
          <a:p>
            <a:pPr>
              <a:spcBef>
                <a:spcPts val="600"/>
              </a:spcBef>
            </a:pPr>
            <a:r>
              <a:rPr lang="sr-Latn-RS" sz="2200" b="1" noProof="0" dirty="0"/>
              <a:t>Idolopoklonstvo i seksualni nemoral ispunjavali su grad i prožimali njegovu kulturu. Velik deo Pavlove poruke Korinćanima pokušava da iskoreni te probleme koji su se uvlačili u crkvu.</a:t>
            </a:r>
          </a:p>
        </p:txBody>
      </p:sp>
      <p:sp>
        <p:nvSpPr>
          <p:cNvPr id="7" name="CuadroTexto 6">
            <a:extLst>
              <a:ext uri="{FF2B5EF4-FFF2-40B4-BE49-F238E27FC236}">
                <a16:creationId xmlns:a16="http://schemas.microsoft.com/office/drawing/2014/main" id="{8F9F55CF-00BB-7F5C-9C37-C8331DCACC2D}"/>
              </a:ext>
            </a:extLst>
          </p:cNvPr>
          <p:cNvSpPr txBox="1"/>
          <p:nvPr/>
        </p:nvSpPr>
        <p:spPr>
          <a:xfrm>
            <a:off x="98323" y="3435700"/>
            <a:ext cx="776748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Poslovni poduhvati Korinta omogućili su Pavlu da radi kao izrađivač šatora. Ali </a:t>
            </a:r>
            <a:r>
              <a:rPr kumimoji="0" lang="sr-Latn-RS" sz="2200" b="1" i="0" u="none" strike="noStrike" kern="1200" cap="none" spc="0" normalizeH="0" baseline="0" noProof="0" dirty="0" err="1">
                <a:ln>
                  <a:noFill/>
                </a:ln>
                <a:solidFill>
                  <a:prstClr val="black"/>
                </a:solidFill>
                <a:effectLst/>
                <a:uLnTx/>
                <a:uFillTx/>
                <a:latin typeface="Aptos" panose="02110004020202020204"/>
                <a:ea typeface="+mn-ea"/>
                <a:cs typeface="+mn-cs"/>
              </a:rPr>
              <a:t>Korintsko</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 bogatstvo (koje se moglo </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porediti sa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atinskim) imalo je nekoliko nedostataka.</a:t>
            </a: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26833" y="2433468"/>
            <a:ext cx="77389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Važnost Korinta ležala je u njegovom položaju, na </a:t>
            </a:r>
            <a:r>
              <a:rPr kumimoji="0" lang="sr-Latn-RS" sz="2200" b="1" i="0" u="none" strike="noStrike" kern="1200" cap="none" spc="0" normalizeH="0" baseline="0" noProof="0" dirty="0" err="1">
                <a:ln>
                  <a:noFill/>
                </a:ln>
                <a:solidFill>
                  <a:prstClr val="black"/>
                </a:solidFill>
                <a:effectLst/>
                <a:uLnTx/>
                <a:uFillTx/>
                <a:latin typeface="Aptos" panose="02110004020202020204"/>
                <a:ea typeface="+mn-ea"/>
                <a:cs typeface="+mn-cs"/>
              </a:rPr>
              <a:t>Korintskoj</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 prevlaci, koja je povezivala dve važne trgovačke luke: </a:t>
            </a:r>
            <a:r>
              <a:rPr kumimoji="0" lang="sr-Latn-RS" sz="2200" b="1" i="0" u="none" strike="noStrike" kern="1200" cap="none" spc="0" normalizeH="0" baseline="0" noProof="0" dirty="0" err="1">
                <a:ln>
                  <a:noFill/>
                </a:ln>
                <a:solidFill>
                  <a:prstClr val="black"/>
                </a:solidFill>
                <a:effectLst/>
                <a:uLnTx/>
                <a:uFillTx/>
                <a:latin typeface="Aptos" panose="02110004020202020204"/>
                <a:ea typeface="+mn-ea"/>
                <a:cs typeface="+mn-cs"/>
              </a:rPr>
              <a:t>Lehej</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 u </a:t>
            </a:r>
            <a:r>
              <a:rPr kumimoji="0" lang="sr-Latn-RS" sz="2200" b="1" i="0" u="none" strike="noStrike" kern="1200" cap="none" spc="0" normalizeH="0" baseline="0" noProof="0" dirty="0" err="1">
                <a:ln>
                  <a:noFill/>
                </a:ln>
                <a:solidFill>
                  <a:prstClr val="black"/>
                </a:solidFill>
                <a:effectLst/>
                <a:uLnTx/>
                <a:uFillTx/>
                <a:latin typeface="Aptos" panose="02110004020202020204"/>
                <a:ea typeface="+mn-ea"/>
                <a:cs typeface="+mn-cs"/>
              </a:rPr>
              <a:t>Korintskom</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 zalivu </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i Kenhreju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u </a:t>
            </a:r>
            <a:r>
              <a:rPr kumimoji="0" lang="sr-Latn-RS" sz="2200" b="1" i="0" u="none" strike="noStrike" kern="1200" cap="none" spc="0" normalizeH="0" baseline="0" noProof="0" err="1">
                <a:ln>
                  <a:noFill/>
                </a:ln>
                <a:solidFill>
                  <a:prstClr val="black"/>
                </a:solidFill>
                <a:effectLst/>
                <a:uLnTx/>
                <a:uFillTx/>
                <a:latin typeface="Aptos" panose="02110004020202020204"/>
                <a:ea typeface="+mn-ea"/>
                <a:cs typeface="+mn-cs"/>
              </a:rPr>
              <a:t>Saronskom</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 zalivu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4309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136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728"/>
          <a:stretch>
            <a:fillRect/>
          </a:stretch>
        </p:blipFill>
        <p:spPr>
          <a:xfrm>
            <a:off x="1136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769441"/>
          </a:xfrm>
          <a:prstGeom prst="rect">
            <a:avLst/>
          </a:prstGeom>
          <a:noFill/>
        </p:spPr>
        <p:txBody>
          <a:bodyPr wrap="square">
            <a:spAutoFit/>
          </a:bodyPr>
          <a:lstStyle/>
          <a:p>
            <a:pPr algn="ctr"/>
            <a:r>
              <a:rPr lang="sr-Latn-RS" sz="4400" b="1" spc="600"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KORINĆANI</a:t>
            </a:r>
          </a:p>
        </p:txBody>
      </p:sp>
      <p:sp>
        <p:nvSpPr>
          <p:cNvPr id="5" name="CuadroTexto 4">
            <a:extLst>
              <a:ext uri="{FF2B5EF4-FFF2-40B4-BE49-F238E27FC236}">
                <a16:creationId xmlns:a16="http://schemas.microsoft.com/office/drawing/2014/main" id="{0B93D71E-80F3-9C26-1889-51B927790B3B}"/>
              </a:ext>
            </a:extLst>
          </p:cNvPr>
          <p:cNvSpPr txBox="1"/>
          <p:nvPr/>
        </p:nvSpPr>
        <p:spPr>
          <a:xfrm>
            <a:off x="555523" y="672197"/>
            <a:ext cx="8485239" cy="707886"/>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sr-Latn-RS" sz="2000" b="1" noProof="0">
                <a:solidFill>
                  <a:schemeClr val="accent6">
                    <a:lumMod val="75000"/>
                  </a:schemeClr>
                </a:solidFill>
                <a:latin typeface="Comic Sans MS" panose="030F0702030302020204" pitchFamily="66" charset="0"/>
              </a:rPr>
              <a:t>„</a:t>
            </a:r>
            <a:r>
              <a:rPr lang="sr-Latn-RS" sz="2000" b="1">
                <a:solidFill>
                  <a:schemeClr val="accent6">
                    <a:lumMod val="75000"/>
                  </a:schemeClr>
                </a:solidFill>
                <a:latin typeface="Comic Sans MS" panose="030F0702030302020204" pitchFamily="66" charset="0"/>
              </a:rPr>
              <a:t>Jedne noći</a:t>
            </a:r>
            <a:r>
              <a:rPr lang="sr-Latn-RS" sz="2000" b="1" noProof="0">
                <a:solidFill>
                  <a:schemeClr val="accent6">
                    <a:lumMod val="75000"/>
                  </a:schemeClr>
                </a:solidFill>
                <a:latin typeface="Comic Sans MS" panose="030F0702030302020204" pitchFamily="66" charset="0"/>
              </a:rPr>
              <a:t> </a:t>
            </a:r>
            <a:r>
              <a:rPr lang="sr-Latn-RS" sz="2000" b="1" noProof="0" dirty="0">
                <a:solidFill>
                  <a:schemeClr val="accent6">
                    <a:lumMod val="75000"/>
                  </a:schemeClr>
                </a:solidFill>
                <a:latin typeface="Comic Sans MS" panose="030F0702030302020204" pitchFamily="66" charset="0"/>
              </a:rPr>
              <a:t>Gospod reče Pavlu </a:t>
            </a:r>
            <a:r>
              <a:rPr lang="sr-Latn-RS" sz="2000" b="1" noProof="0">
                <a:solidFill>
                  <a:schemeClr val="accent6">
                    <a:lumMod val="75000"/>
                  </a:schemeClr>
                </a:solidFill>
                <a:latin typeface="Comic Sans MS" panose="030F0702030302020204" pitchFamily="66" charset="0"/>
              </a:rPr>
              <a:t>u viđenju</a:t>
            </a:r>
            <a:r>
              <a:rPr lang="sr-Latn-RS" sz="2000" b="1" noProof="0" dirty="0">
                <a:solidFill>
                  <a:schemeClr val="accent6">
                    <a:lumMod val="75000"/>
                  </a:schemeClr>
                </a:solidFill>
                <a:latin typeface="Comic Sans MS" panose="030F0702030302020204" pitchFamily="66" charset="0"/>
              </a:rPr>
              <a:t>: Ne boj se, nego govori </a:t>
            </a:r>
            <a:r>
              <a:rPr lang="sr-Latn-RS" sz="2000" b="1" noProof="0">
                <a:solidFill>
                  <a:schemeClr val="accent6">
                    <a:lumMod val="75000"/>
                  </a:schemeClr>
                </a:solidFill>
                <a:latin typeface="Comic Sans MS" panose="030F0702030302020204" pitchFamily="66" charset="0"/>
              </a:rPr>
              <a:t>i nemoj da ućutiš!“ </a:t>
            </a:r>
            <a:r>
              <a:rPr lang="sr-Latn-RS" sz="1600" b="1" noProof="0">
                <a:solidFill>
                  <a:schemeClr val="accent6">
                    <a:lumMod val="75000"/>
                  </a:schemeClr>
                </a:solidFill>
                <a:latin typeface="Comic Sans MS" panose="030F0702030302020204" pitchFamily="66" charset="0"/>
              </a:rPr>
              <a:t>(Dela 18,9  NSP)</a:t>
            </a:r>
            <a:endParaRPr lang="sr-Latn-RS" sz="1600" b="1" noProof="0"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6B3D61E3-A951-28E7-0961-9A4D2A3F92AC}"/>
              </a:ext>
            </a:extLst>
          </p:cNvPr>
          <p:cNvSpPr txBox="1"/>
          <p:nvPr/>
        </p:nvSpPr>
        <p:spPr>
          <a:xfrm>
            <a:off x="3155627" y="1364724"/>
            <a:ext cx="6514755" cy="1107996"/>
          </a:xfrm>
          <a:prstGeom prst="rect">
            <a:avLst/>
          </a:prstGeom>
          <a:noFill/>
        </p:spPr>
        <p:txBody>
          <a:bodyPr wrap="square" rtlCol="0">
            <a:spAutoFit/>
          </a:bodyPr>
          <a:lstStyle/>
          <a:p>
            <a:pPr>
              <a:spcBef>
                <a:spcPts val="600"/>
              </a:spcBef>
            </a:pPr>
            <a:r>
              <a:rPr lang="sr-Latn-RS" sz="2200" b="1">
                <a:solidFill>
                  <a:prstClr val="black"/>
                </a:solidFill>
              </a:rPr>
              <a:t>Jevreji</a:t>
            </a:r>
            <a:r>
              <a:rPr lang="sr-Latn-RS" sz="2200" b="1" noProof="0"/>
              <a:t> iz Korinta su odbacili Pavlovu poruku, prisi- lvši ga </a:t>
            </a:r>
            <a:r>
              <a:rPr lang="sr-Latn-RS" sz="2200" b="1" noProof="0" dirty="0"/>
              <a:t>da napusti sinagogu </a:t>
            </a:r>
            <a:r>
              <a:rPr lang="sr-Latn-RS" sz="2200" b="1" noProof="0"/>
              <a:t>i da se sastaje  sa nez- nabošcima </a:t>
            </a:r>
            <a:r>
              <a:rPr lang="sr-Latn-RS" sz="2200" b="1" noProof="0" dirty="0"/>
              <a:t>u kući pored sinagoge (Dela 18,4-7).</a:t>
            </a:r>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38407" y="132060"/>
            <a:ext cx="2439908" cy="3154628"/>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38407" y="3432725"/>
            <a:ext cx="2439908" cy="325321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200568" y="4385280"/>
            <a:ext cx="6416778" cy="1446550"/>
          </a:xfrm>
          <a:prstGeom prst="rect">
            <a:avLst/>
          </a:prstGeom>
          <a:noFill/>
        </p:spPr>
        <p:txBody>
          <a:bodyPr wrap="square">
            <a:spAutoFit/>
          </a:bodyPr>
          <a:lstStyle/>
          <a:p>
            <a:pPr>
              <a:spcBef>
                <a:spcPts val="600"/>
              </a:spcBef>
            </a:pPr>
            <a:r>
              <a:rPr lang="sr-Latn-RS" sz="2200" b="1" noProof="0" dirty="0"/>
              <a:t>U tom trenutku, Isus se pojavio </a:t>
            </a:r>
            <a:r>
              <a:rPr lang="sr-Latn-RS" sz="2200" b="1" noProof="0"/>
              <a:t>u noćnom viđenju </a:t>
            </a:r>
            <a:r>
              <a:rPr lang="sr-Latn-RS" sz="2200" b="1" noProof="0" dirty="0"/>
              <a:t>kako bi ohrabrio Pavla da nastavi svoj rad među Korinćanima, uveravajući ga da će mnogi primiti poruku (</a:t>
            </a:r>
            <a:r>
              <a:rPr lang="sr-Latn-RS" sz="2200" b="1" noProof="0"/>
              <a:t>Dela 18,9.10</a:t>
            </a:r>
            <a:r>
              <a:rPr lang="sr-Latn-RS" sz="2200" b="1" noProof="0" dirty="0"/>
              <a:t>).</a:t>
            </a:r>
          </a:p>
        </p:txBody>
      </p:sp>
      <p:sp>
        <p:nvSpPr>
          <p:cNvPr id="16" name="CuadroTexto 15">
            <a:extLst>
              <a:ext uri="{FF2B5EF4-FFF2-40B4-BE49-F238E27FC236}">
                <a16:creationId xmlns:a16="http://schemas.microsoft.com/office/drawing/2014/main" id="{805CB85D-6674-5547-86C6-C9ACA4FF01A8}"/>
              </a:ext>
            </a:extLst>
          </p:cNvPr>
          <p:cNvSpPr txBox="1"/>
          <p:nvPr/>
        </p:nvSpPr>
        <p:spPr>
          <a:xfrm>
            <a:off x="73474" y="5789555"/>
            <a:ext cx="9522810" cy="1107996"/>
          </a:xfrm>
          <a:prstGeom prst="rect">
            <a:avLst/>
          </a:prstGeom>
          <a:noFill/>
        </p:spPr>
        <p:txBody>
          <a:bodyPr wrap="square">
            <a:spAutoFit/>
          </a:bodyPr>
          <a:lstStyle/>
          <a:p>
            <a:pPr>
              <a:spcBef>
                <a:spcPts val="600"/>
              </a:spcBef>
            </a:pPr>
            <a:r>
              <a:rPr lang="sr-Latn-RS" sz="2200" b="1" noProof="0"/>
              <a:t>Osnažen ovim viđenjem</a:t>
            </a:r>
            <a:r>
              <a:rPr lang="sr-Latn-RS" sz="2200" b="1" noProof="0" dirty="0"/>
              <a:t>, Pavle je ostao u Korintu godinu i po (Dela 18,11). Na kraju</a:t>
            </a:r>
            <a:r>
              <a:rPr lang="sr-Latn-RS" sz="2200" b="1" dirty="0"/>
              <a:t>, Jevreji </a:t>
            </a:r>
            <a:r>
              <a:rPr lang="sr-Latn-RS" sz="2200" b="1" noProof="0"/>
              <a:t>su </a:t>
            </a:r>
            <a:r>
              <a:rPr lang="sr-Latn-RS" sz="2200" b="1"/>
              <a:t>g</a:t>
            </a:r>
            <a:r>
              <a:rPr lang="sr-Latn-RS" sz="2200" b="1" noProof="0"/>
              <a:t>a </a:t>
            </a:r>
            <a:r>
              <a:rPr lang="sr-Latn-RS" sz="2200" b="1" noProof="0" dirty="0"/>
              <a:t>izveli pred sud (</a:t>
            </a:r>
            <a:r>
              <a:rPr lang="sr-Latn-RS" sz="2200" b="1" noProof="0"/>
              <a:t>Dela 18,12.13</a:t>
            </a:r>
            <a:r>
              <a:rPr lang="sr-Latn-RS" sz="2200" b="1" noProof="0" dirty="0"/>
              <a:t>). Do trenutka kada je napustio Korint, već je bila osnovana velika crkva (Dela 18,18).</a:t>
            </a:r>
          </a:p>
        </p:txBody>
      </p:sp>
      <p:sp>
        <p:nvSpPr>
          <p:cNvPr id="18" name="CuadroTexto 17">
            <a:extLst>
              <a:ext uri="{FF2B5EF4-FFF2-40B4-BE49-F238E27FC236}">
                <a16:creationId xmlns:a16="http://schemas.microsoft.com/office/drawing/2014/main" id="{964F610B-E4F3-09E4-B971-BDE142763F3D}"/>
              </a:ext>
            </a:extLst>
          </p:cNvPr>
          <p:cNvSpPr txBox="1"/>
          <p:nvPr/>
        </p:nvSpPr>
        <p:spPr>
          <a:xfrm>
            <a:off x="3179505" y="2536448"/>
            <a:ext cx="6567609" cy="1785104"/>
          </a:xfrm>
          <a:prstGeom prst="rect">
            <a:avLst/>
          </a:prstGeom>
          <a:noFill/>
        </p:spPr>
        <p:txBody>
          <a:bodyPr wrap="square">
            <a:spAutoFit/>
          </a:bodyPr>
          <a:lstStyle/>
          <a:p>
            <a:pPr lvl="0">
              <a:spcBef>
                <a:spcPts val="600"/>
              </a:spcBef>
              <a:defRPr/>
            </a:pP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„Izopačenost kojoj je svedočio </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među </a:t>
            </a:r>
            <a:r>
              <a:rPr lang="sr-Latn-RS" sz="2200" b="1">
                <a:solidFill>
                  <a:prstClr val="black"/>
                </a:solidFill>
                <a:latin typeface="Aptos" panose="02110004020202020204"/>
              </a:rPr>
              <a:t>neznaboš- c</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ima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te prezir i </a:t>
            </a:r>
            <a:r>
              <a:rPr lang="sr-Latn-RS" sz="2200" b="1" dirty="0">
                <a:solidFill>
                  <a:prstClr val="black"/>
                </a:solidFill>
              </a:rPr>
              <a:t>uvrede Jevreja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uzrokovali su mu veliku duhovnu teskobu. Sumnjao je u mudrost pokušaja izgradnje crkve materijalom </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koji je tamo pronašao</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(Elen</a:t>
            </a:r>
            <a:r>
              <a:rPr kumimoji="0" lang="sr-Latn-RS" sz="2200" b="1" i="0" u="none" strike="noStrike" kern="1200" cap="none" spc="0" normalizeH="0" noProof="0">
                <a:ln>
                  <a:noFill/>
                </a:ln>
                <a:solidFill>
                  <a:prstClr val="black"/>
                </a:solidFill>
                <a:effectLst/>
                <a:uLnTx/>
                <a:uFillTx/>
                <a:latin typeface="Aptos" panose="02110004020202020204"/>
                <a:ea typeface="+mn-ea"/>
                <a:cs typeface="+mn-cs"/>
              </a:rPr>
              <a:t> G. Vajt,</a:t>
            </a:r>
            <a:r>
              <a:rPr kumimoji="0" lang="sr-Latn-RS" sz="2200" b="1" i="0" u="none" strike="noStrike" kern="1200" cap="none" spc="0" normalizeH="0" baseline="0" noProof="0">
                <a:ln>
                  <a:noFill/>
                </a:ln>
                <a:solidFill>
                  <a:prstClr val="black"/>
                </a:solidFill>
                <a:effectLst/>
                <a:uLnTx/>
                <a:uFillTx/>
                <a:latin typeface="Aptos" panose="02110004020202020204"/>
                <a:ea typeface="+mn-ea"/>
                <a:cs typeface="+mn-cs"/>
              </a:rPr>
              <a:t> </a:t>
            </a:r>
            <a:r>
              <a:rPr lang="sr-Latn-RS" sz="2200" i="1">
                <a:solidFill>
                  <a:prstClr val="black"/>
                </a:solidFill>
                <a:latin typeface="Aptos" panose="02110004020202020204"/>
              </a:rPr>
              <a:t>Dela a</a:t>
            </a:r>
            <a:r>
              <a:rPr kumimoji="0" lang="sr-Latn-RS" sz="2200" i="1" u="none" strike="noStrike" kern="1200" cap="none" spc="0" normalizeH="0" baseline="0" noProof="0">
                <a:ln>
                  <a:noFill/>
                </a:ln>
                <a:solidFill>
                  <a:prstClr val="black"/>
                </a:solidFill>
                <a:effectLst/>
                <a:uLnTx/>
                <a:uFillTx/>
                <a:latin typeface="Aptos" panose="02110004020202020204"/>
              </a:rPr>
              <a:t>postolska</a:t>
            </a:r>
            <a:r>
              <a:rPr lang="sr-Latn-RS" sz="2200" i="1">
                <a:solidFill>
                  <a:prstClr val="black"/>
                </a:solidFill>
                <a:latin typeface="Aptos" panose="02110004020202020204"/>
              </a:rPr>
              <a:t>,</a:t>
            </a:r>
            <a:r>
              <a:rPr kumimoji="0" lang="sr-Latn-RS" sz="2200" i="1" u="none" strike="noStrike" kern="1200" cap="none" spc="0" normalizeH="0" baseline="0" noProof="0">
                <a:ln>
                  <a:noFill/>
                </a:ln>
                <a:solidFill>
                  <a:prstClr val="black"/>
                </a:solidFill>
                <a:effectLst/>
                <a:uLnTx/>
                <a:uFillTx/>
                <a:latin typeface="Aptos" panose="02110004020202020204"/>
              </a:rPr>
              <a:t> </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str. 203).</a:t>
            </a:r>
          </a:p>
        </p:txBody>
      </p:sp>
    </p:spTree>
    <p:extLst>
      <p:ext uri="{BB962C8B-B14F-4D97-AF65-F5344CB8AC3E}">
        <p14:creationId xmlns:p14="http://schemas.microsoft.com/office/powerpoint/2010/main" val="3339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1036</TotalTime>
  <Words>2240</Words>
  <Application>Microsoft Office PowerPoint</Application>
  <PresentationFormat>Panorámica</PresentationFormat>
  <Paragraphs>113</Paragraphs>
  <Slides>16</Slides>
  <Notes>11</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16</vt:i4>
      </vt:variant>
    </vt:vector>
  </HeadingPairs>
  <TitlesOfParts>
    <vt:vector size="33" baseType="lpstr">
      <vt:lpstr>Bodoni MT Poster Compressed</vt:lpstr>
      <vt:lpstr>Impact</vt:lpstr>
      <vt:lpstr>Times New Roman</vt:lpstr>
      <vt:lpstr>Constantia</vt:lpstr>
      <vt:lpstr>Comic Sans MS</vt:lpstr>
      <vt:lpstr>Gill Sans MT Ext Condensed Bold</vt:lpstr>
      <vt:lpstr>Arial</vt:lpstr>
      <vt:lpstr>Britannic Bold</vt:lpstr>
      <vt:lpstr>Aptos</vt:lpstr>
      <vt:lpstr>Aptos Display</vt:lpstr>
      <vt:lpstr>Arial Narrow</vt:lpstr>
      <vt:lpstr>Calibri</vt:lpstr>
      <vt:lpstr>Tema de Office</vt:lpstr>
      <vt:lpstr>6_Default Design</vt:lpstr>
      <vt:lpstr>3_Default Design</vt:lpstr>
      <vt:lpstr>5_Default Design</vt:lpstr>
      <vt:lpstr>4_Default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58</cp:revision>
  <dcterms:created xsi:type="dcterms:W3CDTF">2026-05-17T15:56:03Z</dcterms:created>
  <dcterms:modified xsi:type="dcterms:W3CDTF">2026-06-26T15:47:19Z</dcterms:modified>
</cp:coreProperties>
</file>