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3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Božja mudrost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Ludost 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krst</a:t>
          </a:r>
          <a:r>
            <a:rPr lang="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Božja moć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Poruka </a:t>
          </a:r>
          <a:r>
            <a:rPr lang="sr-Latn-R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krst</a:t>
          </a:r>
          <a:r>
            <a:rPr lang="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Božja ludost i slabost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„Poruka </a:t>
          </a:r>
          <a:r>
            <a:rPr lang="sr-Latn-RS" sz="2000" b="1" dirty="0"/>
            <a:t>krst</a:t>
          </a:r>
          <a:r>
            <a:rPr lang="hr" sz="2000" b="1" dirty="0"/>
            <a:t>a ludost je onima koji propadaju“ (1. Korinćanima 1,18)</a:t>
          </a:r>
          <a:endParaRPr lang="es-ES" sz="200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20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20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„Bogu se svidelo da ludošću propovedanja spasi one koji veruju“ (1 Kor 1,21)</a:t>
          </a:r>
          <a:endParaRPr lang="es-ES" sz="200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20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20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„Hristos raspeti, … ludost paganima“ (1 Kor 1,23)</a:t>
          </a:r>
          <a:endParaRPr lang="es-ES" sz="200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20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20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„Telesnom čovjeku … ono što je od Duha Božjega … je ludost“ (1 Kor 2,14)</a:t>
          </a:r>
          <a:endParaRPr lang="es-ES" sz="200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20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20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000" b="1" dirty="0"/>
            <a:t>„Jer mudrost ovoga sveta ludost je pred Bogom“ (1. Korinćanima 3,19)</a:t>
          </a:r>
          <a:endParaRPr lang="es-ES" sz="200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20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20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42305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42305" custScaleY="137590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42305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42305" custScaleY="109435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42305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Najgore od čoveka</a:t>
          </a: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2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2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hr" sz="2200" b="1" dirty="0"/>
            <a:t>Ludost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2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2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hr" sz="2200" b="1" dirty="0"/>
            <a:t>Samouništenje</a:t>
          </a: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2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2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Božje najbolje</a:t>
          </a: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2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2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hr" sz="2200" b="1" dirty="0"/>
            <a:t>Sposoban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2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2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hr" sz="2200" b="1" dirty="0"/>
            <a:t>Saosećajan</a:t>
          </a: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2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2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hr" sz="2200" b="1" dirty="0"/>
            <a:t>Propast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2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2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hr" sz="2200" b="1" dirty="0"/>
            <a:t>Spasava</a:t>
          </a: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2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2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hr" sz="2200" b="1" dirty="0"/>
            <a:t>Odbijanje</a:t>
          </a: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2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2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hr" sz="2200" b="1" dirty="0"/>
            <a:t>Prihvata</a:t>
          </a:r>
          <a:endParaRPr lang="es-ES" sz="2200" b="1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2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2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4393882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Božja mudrost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4356414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439388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Ludost 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krst</a:t>
          </a:r>
          <a:r>
            <a:rPr lang="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4356414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4393882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Božja moć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4356414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4393882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Poruka </a:t>
          </a:r>
          <a:r>
            <a:rPr lang="sr-Latn-R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krst</a:t>
          </a:r>
          <a:r>
            <a:rPr lang="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4356414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4393882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Božja ludost i slabost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4356414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298097" y="1007"/>
          <a:ext cx="5255981" cy="54237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17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„Poruka </a:t>
          </a:r>
          <a:r>
            <a:rPr lang="sr-Latn-RS" sz="2000" b="1" kern="1200" dirty="0"/>
            <a:t>krst</a:t>
          </a:r>
          <a:r>
            <a:rPr lang="hr" sz="2000" b="1" kern="1200" dirty="0"/>
            <a:t>a ludost je onima koji propadaju“ (1. Korinćanima 1,18)</a:t>
          </a:r>
          <a:endParaRPr lang="es-ES" sz="2000" kern="1200" dirty="0"/>
        </a:p>
      </dsp:txBody>
      <dsp:txXfrm rot="10800000">
        <a:off x="433691" y="1007"/>
        <a:ext cx="5120387" cy="542376"/>
      </dsp:txXfrm>
    </dsp:sp>
    <dsp:sp modelId="{7942F575-A43E-45B0-9800-AD4DDCBA2EBD}">
      <dsp:nvSpPr>
        <dsp:cNvPr id="0" name=""/>
        <dsp:cNvSpPr/>
      </dsp:nvSpPr>
      <dsp:spPr>
        <a:xfrm>
          <a:off x="56349" y="1007"/>
          <a:ext cx="542376" cy="542376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298097" y="705287"/>
          <a:ext cx="5255981" cy="746256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17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„Bogu se svidelo da ludošću propovedanja spasi one koji veruju“ (1 Kor 1,21)</a:t>
          </a:r>
          <a:endParaRPr lang="es-ES" sz="2000" kern="1200" dirty="0"/>
        </a:p>
      </dsp:txBody>
      <dsp:txXfrm rot="10800000">
        <a:off x="484661" y="705287"/>
        <a:ext cx="5069417" cy="746256"/>
      </dsp:txXfrm>
    </dsp:sp>
    <dsp:sp modelId="{AACB4B34-B920-43F8-A145-6153CD808008}">
      <dsp:nvSpPr>
        <dsp:cNvPr id="0" name=""/>
        <dsp:cNvSpPr/>
      </dsp:nvSpPr>
      <dsp:spPr>
        <a:xfrm>
          <a:off x="56349" y="807227"/>
          <a:ext cx="542376" cy="542376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298097" y="1613447"/>
          <a:ext cx="5255981" cy="542376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17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„Hristos raspeti, … ludost paganima“ (1 Kor 1,23)</a:t>
          </a:r>
          <a:endParaRPr lang="es-ES" sz="2000" kern="1200" dirty="0"/>
        </a:p>
      </dsp:txBody>
      <dsp:txXfrm rot="10800000">
        <a:off x="433691" y="1613447"/>
        <a:ext cx="5120387" cy="542376"/>
      </dsp:txXfrm>
    </dsp:sp>
    <dsp:sp modelId="{39D982C7-D34F-432B-B9F2-59999BDDC9C0}">
      <dsp:nvSpPr>
        <dsp:cNvPr id="0" name=""/>
        <dsp:cNvSpPr/>
      </dsp:nvSpPr>
      <dsp:spPr>
        <a:xfrm>
          <a:off x="56349" y="1613447"/>
          <a:ext cx="542376" cy="542376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298097" y="2317728"/>
          <a:ext cx="5255981" cy="593550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17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„Telesnom čovjeku … ono što je od Duha Božjega … je ludost“ (1 Kor 2,14)</a:t>
          </a:r>
          <a:endParaRPr lang="es-ES" sz="2000" kern="1200" dirty="0"/>
        </a:p>
      </dsp:txBody>
      <dsp:txXfrm rot="10800000">
        <a:off x="446484" y="2317728"/>
        <a:ext cx="5107594" cy="593550"/>
      </dsp:txXfrm>
    </dsp:sp>
    <dsp:sp modelId="{66A9998C-B03C-4000-A764-1A37BBE8B347}">
      <dsp:nvSpPr>
        <dsp:cNvPr id="0" name=""/>
        <dsp:cNvSpPr/>
      </dsp:nvSpPr>
      <dsp:spPr>
        <a:xfrm>
          <a:off x="56349" y="2343314"/>
          <a:ext cx="542376" cy="542376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298097" y="3073181"/>
          <a:ext cx="5255981" cy="542376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17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„Jer mudrost ovoga sveta ludost je pred Bogom“ (1. Korinćanima 3,19)</a:t>
          </a:r>
          <a:endParaRPr lang="es-ES" sz="2000" kern="1200" dirty="0"/>
        </a:p>
      </dsp:txBody>
      <dsp:txXfrm rot="10800000">
        <a:off x="433691" y="3073181"/>
        <a:ext cx="5120387" cy="542376"/>
      </dsp:txXfrm>
    </dsp:sp>
    <dsp:sp modelId="{B7F53545-1615-4EC4-91E7-460EA1C6E685}">
      <dsp:nvSpPr>
        <dsp:cNvPr id="0" name=""/>
        <dsp:cNvSpPr/>
      </dsp:nvSpPr>
      <dsp:spPr>
        <a:xfrm>
          <a:off x="56349" y="3073181"/>
          <a:ext cx="542376" cy="542376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Najgore od čoveka</a:t>
          </a: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Ludost</a:t>
          </a:r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Odbijanje</a:t>
          </a:r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Samouništenje</a:t>
          </a:r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Propast</a:t>
          </a:r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Božje najbolje</a:t>
          </a: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Sposoban</a:t>
          </a: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Prihvata</a:t>
          </a:r>
          <a:endParaRPr lang="es-ES" sz="2200" b="1" kern="120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Saosećajan</a:t>
          </a:r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Spasava</a:t>
          </a:r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476750" y="238125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hr" sz="4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PORUKA KRSTA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1600" b="1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pouka za 11. juli 2026.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hr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„Jer je reč o krstu ludost onima koji ginu, a nama koji se spasavamo </a:t>
            </a:r>
            <a:r>
              <a:rPr lang="hr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je </a:t>
            </a:r>
            <a:r>
              <a:rPr kumimoji="0" lang="hr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sila Božja.“ </a:t>
            </a:r>
            <a:r>
              <a:rPr kumimoji="0" lang="hr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(1. Kor. 1,18)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2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255291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180975" y="105013"/>
            <a:ext cx="732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1. Korinćanima 1,17-31. govori o načinu na koji </a:t>
            </a:r>
            <a:r>
              <a:rPr lang="sr-Latn-RS" sz="2200" b="1" dirty="0"/>
              <a:t>krst</a:t>
            </a:r>
            <a:r>
              <a:rPr lang="hr" sz="2200" b="1" dirty="0"/>
              <a:t> utiče na život ljudi.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180975" y="1813173"/>
            <a:ext cx="73247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Spasen od nekoga ko je umro na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u, a zatim vaskrsnuo? Za ljude je to ludost, bezumlje i slabost. Ali za one od nas koji su otvorili svoje srce pozivu Duha Svetoga,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 „sila Božja, ... mudrost, pravednost, posvećenje i otkupljenje“ (1 Kor 1,18.30).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180975" y="812899"/>
            <a:ext cx="73441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 vernike je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simbol spasenja. Ali za ljude koji su živeli u prvom stoleću,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 predstavljao samo sramotnu smrt zločinca.</a:t>
            </a: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BOŽJA MUDROST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697538"/>
            <a:ext cx="5605245" cy="1015663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„Ali onima koji su pozvani, </a:t>
            </a:r>
            <a:r>
              <a:rPr lang="sr-Latn-RS" sz="2000" b="1" dirty="0">
                <a:solidFill>
                  <a:prstClr val="black"/>
                </a:solidFill>
              </a:rPr>
              <a:t>Jevrejima</a:t>
            </a:r>
            <a:r>
              <a:rPr lang="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i Grcima,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rist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os</a:t>
            </a:r>
            <a:r>
              <a:rPr lang="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je sila Božja i mudrost Božja.“ </a:t>
            </a:r>
            <a:r>
              <a:rPr lang="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(1. Korinćanima 1,24)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U Atini je </a:t>
            </a:r>
            <a:r>
              <a:rPr lang="sr-Latn-RS" sz="2200" b="1" dirty="0"/>
              <a:t>Pavle</a:t>
            </a:r>
            <a:r>
              <a:rPr lang="hr" sz="2200" b="1" dirty="0"/>
              <a:t> koristio ljudsku mudrost kako bi pokušao uveriti filozofe. Od tada je odlučio da koristi samo božansku mudrost.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6" y="4666206"/>
            <a:ext cx="69803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Božja mudrost uništava „mudrost mudrih“, odbacuje „razum mudrih“ (1. Kor 1,19) i „</a:t>
            </a:r>
            <a:r>
              <a:rPr lang="sr-Latn-RS" sz="2200" b="1" dirty="0"/>
              <a:t>mudrost ovoga sveta pretvara u ludost </a:t>
            </a:r>
            <a:r>
              <a:rPr lang="hr" sz="2200" b="1" dirty="0"/>
              <a:t>“ (1. Kor 1,20).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Koju je božansku mudrost propovedao </a:t>
            </a:r>
            <a:r>
              <a:rPr lang="sr-Latn-RS" sz="2200" b="1" dirty="0"/>
              <a:t>Pavle</a:t>
            </a:r>
            <a:r>
              <a:rPr lang="hr" sz="2200" b="1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0660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Suprotno svoj ljudskoj logici, Božja mudrost sastoji se u "spasavanju vernika ludošću propovedanja" (1. Korinćanima 1,21).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790963"/>
            <a:ext cx="56838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 Bog ga je poslao da propoveda Njegovu poruku „bez reči ljudske mudrosti, da se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hr" sz="22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ristov ne bi ispraznio“ (1. Kor 1,17).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" sz="4000" b="1" dirty="0">
                <a:ln/>
                <a:solidFill>
                  <a:schemeClr val="accent3"/>
                </a:solidFill>
              </a:rPr>
              <a:t>LUDOST </a:t>
            </a:r>
            <a:r>
              <a:rPr lang="sr-Latn-RS" sz="4000" b="1" dirty="0">
                <a:ln/>
                <a:solidFill>
                  <a:schemeClr val="accent3"/>
                </a:solidFill>
              </a:rPr>
              <a:t>KRST</a:t>
            </a:r>
            <a:r>
              <a:rPr lang="hr" sz="4000" b="1" dirty="0">
                <a:ln/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494057"/>
            <a:ext cx="65722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„A mi propovijedamo Hrista raspetoga, Jevrejima sablazan, a paganima ludost“ </a:t>
            </a:r>
            <a:r>
              <a:rPr lang="hr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(1. Kor 1,23)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Grčka reč </a:t>
            </a:r>
            <a:r>
              <a:rPr lang="hr" sz="2200" b="1" i="1" dirty="0"/>
              <a:t>mōria </a:t>
            </a:r>
            <a:r>
              <a:rPr lang="hr" sz="2200" b="1" dirty="0"/>
              <a:t>(ludost, bezumnost) koristi se pet puta u 1. Korinćanima: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52338"/>
              </p:ext>
            </p:extLst>
          </p:nvPr>
        </p:nvGraphicFramePr>
        <p:xfrm>
          <a:off x="37095" y="3152417"/>
          <a:ext cx="5554079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Krst</a:t>
            </a:r>
            <a:r>
              <a:rPr lang="hr" sz="2200" b="1" dirty="0"/>
              <a:t> je ludost onima koji su izgubljeni, onima koji ne poznaju Boga (pagani), onima koji razmišljaju samo o ovom svetu (telesni čovek) i onima koji se rukovode samo svojom mudrošću.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 blagoslov za one koji su spaseni, odnosno za one koji su spremni da vide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iz Božje perspektive.</a:t>
            </a: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BOŽJA MOĆ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„Jer je reč o </a:t>
            </a:r>
            <a:r>
              <a:rPr lang="sr-Latn-R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krst</a:t>
            </a:r>
            <a:r>
              <a:rPr lang="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 ludost onima koji propadaju, a nama koji se spasavamo sila je Božja.“ </a:t>
            </a:r>
            <a:r>
              <a:rPr lang="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Kor 1,18)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3" y="1359229"/>
            <a:ext cx="65817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2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ima moć pokazati najgore u čoveku i najbolje u Bogu (1 Kor 1,18).</a:t>
            </a:r>
            <a:endParaRPr lang="es-ES" sz="22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959155"/>
              </p:ext>
            </p:extLst>
          </p:nvPr>
        </p:nvGraphicFramePr>
        <p:xfrm>
          <a:off x="1199148" y="2134849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23151"/>
            <a:ext cx="65817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Oni koji odbacuju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žanju posedice svojih pogrešnih dela i na kraju će ih uništiti Onaj kojeg su odbacili.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2" y="5738814"/>
            <a:ext cx="68484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Božja moć, prikazana na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u, sposobna je da pomiri čoveka s Bogom opraštajući mu sve grehe i podari mu večni život (Kol 1,20; 1 Pt 2,24).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r" sz="44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PORUKA </a:t>
            </a:r>
            <a:r>
              <a:rPr lang="sr-Latn-RS" sz="44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KRST</a:t>
            </a:r>
            <a:r>
              <a:rPr lang="hr" sz="44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873472"/>
            <a:ext cx="74199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„Jer budući da svet svojom mudrošću nije upoznao Boga u mudrosti Božjoj, Bogu se svidelo da ludošću propovedanja spase one koji veruju.“ </a:t>
            </a:r>
            <a:r>
              <a:rPr lang="hr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Kor 1,21)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900832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Zašto je propovedanje poruke </a:t>
            </a:r>
            <a:r>
              <a:rPr lang="sr-Latn-RS" sz="2200" b="1" dirty="0"/>
              <a:t>krst</a:t>
            </a:r>
            <a:r>
              <a:rPr lang="hr" sz="2200" b="1" dirty="0"/>
              <a:t>a ludost (1. Korinćanima 1,21-24)?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699" y="6148149"/>
            <a:ext cx="73532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Poruka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pokazuje koliko je daleko Bog bio spreman da ide kako bi nam podario spasenje.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8" y="4532322"/>
            <a:ext cx="73533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Međutim, za anđele je poruka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bila nešto sasvim drugo. Isus, kojeg su poznavali na Nebu, dopustio je da bude ubijen iz ljubavi prema rasi koja ga je odbacila. To je perspektiva koju je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Pavle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želio da prenese svojim propovedanjem.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608718"/>
            <a:ext cx="735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Jevreji su očekivali Mesiju koji će ih osloboditi rimskog ugnjetavanja. Kad je Isus najavio da će biti razapet, njegovi su se učenici užasnuli. Šta</a:t>
            </a:r>
            <a:r>
              <a:rPr kumimoji="0" lang="hr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više, za Jevreje je čovek obešen na drvetu bio osoba koju je Bog prokleo (Pnz 21,23). Za pagane, koji nisu ni očekivali Otkupitelja, zaključak je bio isti: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 ludost.</a:t>
            </a: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1" y="0"/>
            <a:ext cx="874488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hr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BOŽJA LUDOST I SLABOST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75112"/>
            <a:ext cx="8181473" cy="759084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hr" sz="2000" b="1" dirty="0">
                <a:latin typeface="Comic Sans MS" panose="030F0702030302020204" pitchFamily="66" charset="0"/>
              </a:rPr>
              <a:t>„Jer ludost je Božja mudrija od ljudske mudrosti, a slabost je Božja jača od ljudske snage.“ </a:t>
            </a:r>
            <a:r>
              <a:rPr lang="hr" sz="1600" b="1" dirty="0">
                <a:latin typeface="Comic Sans MS" panose="030F0702030302020204" pitchFamily="66" charset="0"/>
              </a:rPr>
              <a:t>(1 Korinćanima 1,25)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25997"/>
            <a:ext cx="8225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Da li je Bog na bilo koji način lud ili slab (1 Kor 1,25)?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72" y="3134058"/>
            <a:ext cx="6448425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686550" y="2842102"/>
            <a:ext cx="55054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Sva mudrost prikupljena od najmudrijih ljudi nesposobna je da zamisli plan spasenja za čovečanstvo.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686550" y="5453764"/>
            <a:ext cx="41803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Imajte na umu da će samo oni koji </a:t>
            </a:r>
            <a:r>
              <a:rPr lang="hr" sz="2200" b="1" i="1" u="sng" dirty="0"/>
              <a:t>veruju </a:t>
            </a:r>
            <a:r>
              <a:rPr lang="hr" sz="2200" b="1" dirty="0"/>
              <a:t>u Isusa kao odgovor na </a:t>
            </a:r>
            <a:r>
              <a:rPr lang="hr" sz="2200" b="1" i="1" u="sng" dirty="0"/>
              <a:t>poziv </a:t>
            </a:r>
            <a:r>
              <a:rPr lang="hr" sz="2200" b="1" dirty="0"/>
              <a:t>Duha Svetoga biti </a:t>
            </a:r>
            <a:r>
              <a:rPr lang="hr" sz="2200" b="1" i="1" u="sng" dirty="0"/>
              <a:t>spaseni 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276926"/>
            <a:ext cx="1113322" cy="1484429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141872" y="1826107"/>
            <a:ext cx="120501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Naravno da ne, budući da Bog nema nesavršenosti.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Pavle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jednostavno pravi poređenje: Kad bi Bog imao ikakve glupe misli, to bi bilo mudrije od </a:t>
            </a:r>
            <a:r>
              <a:rPr lang="hr" sz="2200" b="1" dirty="0">
                <a:solidFill>
                  <a:prstClr val="black"/>
                </a:solidFill>
              </a:rPr>
              <a:t>misli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najmudrijeg čoveka, ili kad bi u Bogu postojali ikakvi slabi argumenti, bili bi puno jači od najjačih ljudskih argumenata.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686550" y="3814546"/>
            <a:ext cx="55054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Samo je Bog mogao dati otkupljenje, snagom Isusove žrtve prinesene na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krst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u, „onima koji se spasavaju” (1 Kor 1,18), „vernicima</a:t>
            </a:r>
            <a:r>
              <a:rPr lang="hr" sz="2200" b="1" dirty="0">
                <a:solidFill>
                  <a:prstClr val="black"/>
                </a:solidFill>
                <a:latin typeface="Aptos" panose="02110004020202020204"/>
              </a:rPr>
              <a:t>”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Kor 1,21) i „onima koji su pozvani” (1 Kor 1,24).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681427" y="659137"/>
            <a:ext cx="1102479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700" b="1" dirty="0">
                <a:latin typeface="Constantia" panose="02030602050306030303" pitchFamily="18" charset="0"/>
              </a:rPr>
              <a:t>„U mislima mnoštva koje danas živi, </a:t>
            </a:r>
            <a:r>
              <a:rPr lang="sr-Latn-RS" sz="2700" b="1" dirty="0">
                <a:latin typeface="Constantia" panose="02030602050306030303" pitchFamily="18" charset="0"/>
              </a:rPr>
              <a:t>krst</a:t>
            </a:r>
            <a:r>
              <a:rPr lang="hr" sz="2700" b="1" dirty="0">
                <a:latin typeface="Constantia" panose="02030602050306030303" pitchFamily="18" charset="0"/>
              </a:rPr>
              <a:t> Kalvarije okružen je svetim sećanjima. Svete asocijacije povezane su s prizorima raspeća. Ali u Pavlovo vreme, </a:t>
            </a:r>
            <a:r>
              <a:rPr lang="sr-Latn-RS" sz="2700" b="1" dirty="0">
                <a:latin typeface="Constantia" panose="02030602050306030303" pitchFamily="18" charset="0"/>
              </a:rPr>
              <a:t>krst</a:t>
            </a:r>
            <a:r>
              <a:rPr lang="hr" sz="2700" b="1" dirty="0">
                <a:latin typeface="Constantia" panose="02030602050306030303" pitchFamily="18" charset="0"/>
              </a:rPr>
              <a:t> se doživljavao s osećanjem odbojnosti i užasa. Uzdizati kao Spasitelja čovečanstva onoga ko je umro na </a:t>
            </a:r>
            <a:r>
              <a:rPr lang="sr-Latn-RS" sz="2700" b="1" dirty="0">
                <a:latin typeface="Constantia" panose="02030602050306030303" pitchFamily="18" charset="0"/>
              </a:rPr>
              <a:t>krst</a:t>
            </a:r>
            <a:r>
              <a:rPr lang="hr" sz="2700" b="1" dirty="0">
                <a:latin typeface="Constantia" panose="02030602050306030303" pitchFamily="18" charset="0"/>
              </a:rPr>
              <a:t>u prirodno bi izazvalo ismejavanje i protivljenje. </a:t>
            </a:r>
          </a:p>
          <a:p>
            <a:pPr>
              <a:spcBef>
                <a:spcPts val="600"/>
              </a:spcBef>
            </a:pPr>
            <a:r>
              <a:rPr lang="hr" sz="2700" b="1" dirty="0">
                <a:latin typeface="Constantia" panose="02030602050306030303" pitchFamily="18" charset="0"/>
              </a:rPr>
              <a:t>Smatrali bi ga mentalno slabim jer pokušava da pokaže kako </a:t>
            </a:r>
            <a:r>
              <a:rPr lang="sr-Latn-RS" sz="2700" b="1" dirty="0">
                <a:latin typeface="Constantia" panose="02030602050306030303" pitchFamily="18" charset="0"/>
              </a:rPr>
              <a:t>krst</a:t>
            </a:r>
            <a:r>
              <a:rPr lang="hr" sz="2700" b="1" dirty="0">
                <a:latin typeface="Constantia" panose="02030602050306030303" pitchFamily="18" charset="0"/>
              </a:rPr>
              <a:t> može imati ikakve veze s uzdizanjem ljudske rase ili spasenjem čovečanstva.</a:t>
            </a:r>
          </a:p>
          <a:p>
            <a:pPr>
              <a:spcBef>
                <a:spcPts val="600"/>
              </a:spcBef>
            </a:pPr>
            <a:r>
              <a:rPr lang="hr" sz="2700" b="1" dirty="0">
                <a:latin typeface="Constantia" panose="02030602050306030303" pitchFamily="18" charset="0"/>
              </a:rPr>
              <a:t>Ali za Pavla, </a:t>
            </a:r>
            <a:r>
              <a:rPr lang="sr-Latn-RS" sz="2700" b="1" dirty="0">
                <a:latin typeface="Constantia" panose="02030602050306030303" pitchFamily="18" charset="0"/>
              </a:rPr>
              <a:t>krst</a:t>
            </a:r>
            <a:r>
              <a:rPr lang="hr" sz="2700" b="1" dirty="0">
                <a:latin typeface="Constantia" panose="02030602050306030303" pitchFamily="18" charset="0"/>
              </a:rPr>
              <a:t> je bio jedini predmet najvišeg interesa. … Iz ličnog iskustva je znao da kada grešnik jednom ugleda Očevu ljubav kakva se vidi u žrtvi njegova Sina i prepusti se božanskom uticaju, događa se promena srca i Hristos je nakon toga sve u svemu.“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8214040" y="6122030"/>
            <a:ext cx="3077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" sz="1600" b="1" dirty="0"/>
              <a:t>EGW (Dela apostolska, str. 199)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1072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Comic Sans MS</vt:lpstr>
      <vt:lpstr>Arial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53</cp:revision>
  <dcterms:created xsi:type="dcterms:W3CDTF">2026-05-30T13:56:14Z</dcterms:created>
  <dcterms:modified xsi:type="dcterms:W3CDTF">2026-06-07T05:12:19Z</dcterms:modified>
</cp:coreProperties>
</file>