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4" r:id="rId3"/>
    <p:sldMasterId id="2147483688" r:id="rId4"/>
  </p:sldMasterIdLst>
  <p:notesMasterIdLst>
    <p:notesMasterId r:id="rId23"/>
  </p:notesMasterIdLst>
  <p:sldIdLst>
    <p:sldId id="398" r:id="rId5"/>
    <p:sldId id="400" r:id="rId6"/>
    <p:sldId id="490" r:id="rId7"/>
    <p:sldId id="265" r:id="rId8"/>
    <p:sldId id="258" r:id="rId9"/>
    <p:sldId id="259" r:id="rId10"/>
    <p:sldId id="260" r:id="rId11"/>
    <p:sldId id="270" r:id="rId12"/>
    <p:sldId id="262" r:id="rId13"/>
    <p:sldId id="271" r:id="rId14"/>
    <p:sldId id="264" r:id="rId15"/>
    <p:sldId id="266" r:id="rId16"/>
    <p:sldId id="268" r:id="rId17"/>
    <p:sldId id="492" r:id="rId18"/>
    <p:sldId id="484" r:id="rId19"/>
    <p:sldId id="483" r:id="rId20"/>
    <p:sldId id="486" r:id="rId21"/>
    <p:sldId id="491" r:id="rId22"/>
  </p:sldIdLst>
  <p:sldSz cx="12192000" cy="6858000"/>
  <p:notesSz cx="6858000" cy="9144000"/>
  <p:embeddedFontLst>
    <p:embeddedFont>
      <p:font typeface="Arial Narrow" panose="020B0606020202030204" pitchFamily="34" charset="0"/>
      <p:regular r:id="rId24"/>
      <p:bold r:id="rId25"/>
      <p:italic r:id="rId26"/>
      <p:boldItalic r:id="rId27"/>
    </p:embeddedFont>
    <p:embeddedFont>
      <p:font typeface="Bodoni MT Poster Compressed" panose="02070706080601050204" pitchFamily="18" charset="0"/>
      <p:regular r:id="rId28"/>
    </p:embeddedFont>
    <p:embeddedFont>
      <p:font typeface="Britannic Bold" panose="020B0903060703020204" pitchFamily="34" charset="0"/>
      <p:regular r:id="rId29"/>
    </p:embeddedFont>
    <p:embeddedFont>
      <p:font typeface="Comic Sans MS" panose="030F0702030302020204" pitchFamily="66" charset="0"/>
      <p:regular r:id="rId30"/>
      <p:bold r:id="rId31"/>
      <p:italic r:id="rId32"/>
      <p:boldItalic r:id="rId33"/>
    </p:embeddedFont>
    <p:embeddedFont>
      <p:font typeface="Constantia" panose="02030602050306030303" pitchFamily="18" charset="0"/>
      <p:regular r:id="rId34"/>
      <p:bold r:id="rId35"/>
      <p:italic r:id="rId36"/>
      <p:boldItalic r:id="rId37"/>
    </p:embeddedFont>
    <p:embeddedFont>
      <p:font typeface="Gill Sans MT Ext Condensed Bold" panose="020B0902020104020203" pitchFamily="34" charset="0"/>
      <p:regular r:id="rId38"/>
    </p:embeddedFont>
    <p:embeddedFont>
      <p:font typeface="Impact" panose="020B0806030902050204" pitchFamily="34" charset="0"/>
      <p:regular r:id="rId39"/>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146"/>
    <a:srgbClr val="E9E900"/>
    <a:srgbClr val="66FFFF"/>
    <a:srgbClr val="C8DBFD"/>
    <a:srgbClr val="66FFCC"/>
    <a:srgbClr val="FFFF66"/>
    <a:srgbClr val="FFFF99"/>
    <a:srgbClr val="913823"/>
    <a:srgbClr val="C34B2F"/>
    <a:srgbClr val="DF8D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varScale="1">
        <p:scale>
          <a:sx n="101" d="100"/>
          <a:sy n="101" d="100"/>
        </p:scale>
        <p:origin x="348"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 Id="rId4" Type="http://schemas.openxmlformats.org/officeDocument/2006/relationships/image" Target="../media/image32.jpeg"/></Relationships>
</file>

<file path=ppt/diagrams/_rels/data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 Id="rId4" Type="http://schemas.openxmlformats.org/officeDocument/2006/relationships/image" Target="../media/image3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sr-Latn-RS" b="1" noProof="0" dirty="0">
              <a:solidFill>
                <a:schemeClr val="bg1"/>
              </a:solidFill>
              <a:effectLst>
                <a:outerShdw blurRad="50800" dist="50800" dir="5400000" algn="ctr" rotWithShape="0">
                  <a:schemeClr val="tx1"/>
                </a:outerShdw>
              </a:effectLst>
            </a:rPr>
            <a:t>Nezreli</a:t>
          </a: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solidFill>
                <a:schemeClr val="bg1"/>
              </a:solidFill>
              <a:effectLst>
                <a:outerShdw blurRad="50800" dist="50800" dir="5400000" algn="ctr" rotWithShape="0">
                  <a:schemeClr val="tx1"/>
                </a:outerShdw>
              </a:effectLst>
            </a:rPr>
            <a:t>Oni su kao deca (1. Kor. </a:t>
          </a:r>
          <a:r>
            <a:rPr lang="sr-Latn-RS" sz="2000" b="1" noProof="0">
              <a:solidFill>
                <a:schemeClr val="bg1"/>
              </a:solidFill>
              <a:effectLst>
                <a:outerShdw blurRad="50800" dist="50800" dir="5400000" algn="ctr" rotWithShape="0">
                  <a:schemeClr val="tx1"/>
                </a:outerShdw>
              </a:effectLst>
            </a:rPr>
            <a:t>3,1).</a:t>
          </a:r>
          <a:endParaRPr lang="sr-Latn-RS" sz="2000" b="1" noProof="0" dirty="0">
            <a:solidFill>
              <a:schemeClr val="bg1"/>
            </a:solidFill>
            <a:effectLst>
              <a:outerShdw blurRad="50800" dist="50800" dir="5400000" algn="ctr" rotWithShape="0">
                <a:schemeClr val="tx1"/>
              </a:outerShdw>
            </a:effectLst>
          </a:endParaRP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effectLst>
                <a:outerShdw blurRad="50800" dist="50800" dir="5400000" algn="ctr" rotWithShape="0">
                  <a:schemeClr val="tx1"/>
                </a:outerShdw>
              </a:effectLst>
            </a:rPr>
            <a:t>Hrane se mlekom (1. Kor. </a:t>
          </a:r>
          <a:r>
            <a:rPr lang="sr-Latn-RS" sz="2000" b="1" noProof="0">
              <a:effectLst>
                <a:outerShdw blurRad="50800" dist="50800" dir="5400000" algn="ctr" rotWithShape="0">
                  <a:schemeClr val="tx1"/>
                </a:outerShdw>
              </a:effectLst>
            </a:rPr>
            <a:t>3,2).</a:t>
          </a:r>
          <a:endParaRPr lang="sr-Latn-RS" sz="2000" b="1" noProof="0" dirty="0">
            <a:effectLst>
              <a:outerShdw blurRad="50800" dist="50800" dir="5400000" algn="ctr" rotWithShape="0">
                <a:schemeClr val="tx1"/>
              </a:outerShdw>
            </a:effectLst>
          </a:endParaRP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effectLst>
                <a:outerShdw blurRad="50800" dist="50800" dir="5400000" algn="ctr" rotWithShape="0">
                  <a:schemeClr val="tx1"/>
                </a:outerShdw>
              </a:effectLst>
            </a:rPr>
            <a:t>Oni su telesni (1. Kor. </a:t>
          </a:r>
          <a:r>
            <a:rPr lang="sr-Latn-RS" sz="2000" b="1" noProof="0">
              <a:effectLst>
                <a:outerShdw blurRad="50800" dist="50800" dir="5400000" algn="ctr" rotWithShape="0">
                  <a:schemeClr val="tx1"/>
                </a:outerShdw>
              </a:effectLst>
            </a:rPr>
            <a:t>3,3).</a:t>
          </a:r>
          <a:endParaRPr lang="sr-Latn-RS" sz="2000" b="1" noProof="0" dirty="0">
            <a:effectLst>
              <a:outerShdw blurRad="50800" dist="50800" dir="5400000" algn="ctr" rotWithShape="0">
                <a:schemeClr val="tx1"/>
              </a:outerShdw>
            </a:effectLst>
          </a:endParaRP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effectLst>
                <a:outerShdw blurRad="50800" dist="50800" dir="5400000" algn="ctr" rotWithShape="0">
                  <a:schemeClr val="tx1"/>
                </a:outerShdw>
              </a:effectLst>
            </a:rPr>
            <a:t>Utiču na njih mišljenja drugih (1. Kor. </a:t>
          </a:r>
          <a:r>
            <a:rPr lang="sr-Latn-RS" sz="2000" b="1" noProof="0">
              <a:effectLst>
                <a:outerShdw blurRad="50800" dist="50800" dir="5400000" algn="ctr" rotWithShape="0">
                  <a:schemeClr val="tx1"/>
                </a:outerShdw>
              </a:effectLst>
            </a:rPr>
            <a:t>3,4).</a:t>
          </a:r>
          <a:endParaRPr lang="sr-Latn-RS" sz="2000" b="1" noProof="0" dirty="0">
            <a:effectLst>
              <a:outerShdw blurRad="50800" dist="50800" dir="5400000" algn="ctr" rotWithShape="0">
                <a:schemeClr val="tx1"/>
              </a:outerShdw>
            </a:effectLst>
          </a:endParaRP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sr-Latn-RS" b="1" noProof="0" dirty="0">
              <a:solidFill>
                <a:schemeClr val="bg1"/>
              </a:solidFill>
              <a:effectLst>
                <a:outerShdw blurRad="50800" dist="50800" dir="5400000" algn="ctr" rotWithShape="0">
                  <a:schemeClr val="tx1"/>
                </a:outerShdw>
              </a:effectLst>
            </a:rPr>
            <a:t>Zreli</a:t>
          </a: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solidFill>
                <a:schemeClr val="tx1"/>
              </a:solidFill>
            </a:rPr>
            <a:t>Oni su odrasli </a:t>
          </a:r>
          <a:br>
            <a:rPr lang="sr-Latn-RS" sz="2000" b="1" noProof="0" dirty="0">
              <a:solidFill>
                <a:schemeClr val="tx1"/>
              </a:solidFill>
            </a:rPr>
          </a:br>
          <a:r>
            <a:rPr lang="sr-Latn-RS" sz="2000" b="1" noProof="0" dirty="0">
              <a:solidFill>
                <a:schemeClr val="tx1"/>
              </a:solidFill>
            </a:rPr>
            <a:t>(1. Kor. </a:t>
          </a:r>
          <a:r>
            <a:rPr lang="sr-Latn-RS" sz="2000" b="1" noProof="0">
              <a:solidFill>
                <a:schemeClr val="tx1"/>
              </a:solidFill>
            </a:rPr>
            <a:t>14,20).</a:t>
          </a:r>
          <a:endParaRPr lang="sr-Latn-RS" sz="2000" b="1" noProof="0" dirty="0">
            <a:solidFill>
              <a:schemeClr val="tx1"/>
            </a:solidFill>
          </a:endParaRP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solidFill>
                <a:schemeClr val="tx1"/>
              </a:solidFill>
            </a:rPr>
            <a:t>Jedu čvrstu hranu (Jev </a:t>
          </a:r>
          <a:r>
            <a:rPr lang="sr-Latn-RS" sz="2000" b="1" noProof="0">
              <a:solidFill>
                <a:schemeClr val="tx1"/>
              </a:solidFill>
            </a:rPr>
            <a:t>5,14).</a:t>
          </a:r>
          <a:endParaRPr lang="sr-Latn-RS" sz="2000" b="1" noProof="0" dirty="0">
            <a:solidFill>
              <a:schemeClr val="tx1"/>
            </a:solidFill>
          </a:endParaRP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solidFill>
                <a:schemeClr val="tx1"/>
              </a:solidFill>
            </a:rPr>
            <a:t>Oni su duhovni (1. Kor. </a:t>
          </a:r>
          <a:r>
            <a:rPr lang="sr-Latn-RS" sz="2000" b="1" noProof="0">
              <a:solidFill>
                <a:schemeClr val="tx1"/>
              </a:solidFill>
            </a:rPr>
            <a:t>2,13).</a:t>
          </a:r>
          <a:endParaRPr lang="sr-Latn-RS" sz="2000" b="1" noProof="0" dirty="0">
            <a:solidFill>
              <a:schemeClr val="tx1"/>
            </a:solidFill>
          </a:endParaRP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sr-Latn-RS" sz="2000" b="1" noProof="0" dirty="0">
              <a:solidFill>
                <a:schemeClr val="tx1"/>
              </a:solidFill>
            </a:rPr>
            <a:t>Imaju duhovnu razboritost (1. Kor. </a:t>
          </a:r>
          <a:r>
            <a:rPr lang="sr-Latn-RS" sz="2000" b="1" noProof="0">
              <a:solidFill>
                <a:schemeClr val="tx1"/>
              </a:solidFill>
            </a:rPr>
            <a:t>2,14).</a:t>
          </a:r>
          <a:endParaRPr lang="sr-Latn-RS" sz="2000" b="1" noProof="0" dirty="0">
            <a:solidFill>
              <a:schemeClr val="tx1"/>
            </a:solidFill>
          </a:endParaRP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sr-Latn-RS" sz="5300" b="1" kern="1200" noProof="0" dirty="0">
              <a:solidFill>
                <a:schemeClr val="bg1"/>
              </a:solidFill>
              <a:effectLst>
                <a:outerShdw blurRad="50800" dist="50800" dir="5400000" algn="ctr" rotWithShape="0">
                  <a:schemeClr val="tx1"/>
                </a:outerShdw>
              </a:effectLst>
            </a:rPr>
            <a:t>Nezreli</a:t>
          </a: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bg1"/>
              </a:solidFill>
              <a:effectLst>
                <a:outerShdw blurRad="50800" dist="50800" dir="5400000" algn="ctr" rotWithShape="0">
                  <a:schemeClr val="tx1"/>
                </a:outerShdw>
              </a:effectLst>
            </a:rPr>
            <a:t>Oni su kao deca (1. Kor. </a:t>
          </a:r>
          <a:r>
            <a:rPr lang="sr-Latn-RS" sz="2000" b="1" kern="1200" noProof="0">
              <a:solidFill>
                <a:schemeClr val="bg1"/>
              </a:solidFill>
              <a:effectLst>
                <a:outerShdw blurRad="50800" dist="50800" dir="5400000" algn="ctr" rotWithShape="0">
                  <a:schemeClr val="tx1"/>
                </a:outerShdw>
              </a:effectLst>
            </a:rPr>
            <a:t>3,1).</a:t>
          </a:r>
          <a:endParaRPr lang="sr-Latn-RS" sz="2000" b="1" kern="1200" noProof="0" dirty="0">
            <a:solidFill>
              <a:schemeClr val="bg1"/>
            </a:solidFill>
            <a:effectLst>
              <a:outerShdw blurRad="50800" dist="50800" dir="5400000" algn="ctr" rotWithShape="0">
                <a:schemeClr val="tx1"/>
              </a:outerShdw>
            </a:effectLst>
          </a:endParaRP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50800" dist="50800" dir="5400000" algn="ctr" rotWithShape="0">
                  <a:schemeClr val="tx1"/>
                </a:outerShdw>
              </a:effectLst>
            </a:rPr>
            <a:t>Hrane se mlekom (1. Kor. </a:t>
          </a:r>
          <a:r>
            <a:rPr lang="sr-Latn-RS" sz="2000" b="1" kern="1200" noProof="0">
              <a:effectLst>
                <a:outerShdw blurRad="50800" dist="50800" dir="5400000" algn="ctr" rotWithShape="0">
                  <a:schemeClr val="tx1"/>
                </a:outerShdw>
              </a:effectLst>
            </a:rPr>
            <a:t>3,2).</a:t>
          </a:r>
          <a:endParaRPr lang="sr-Latn-RS" sz="2000" b="1" kern="1200" noProof="0" dirty="0">
            <a:effectLst>
              <a:outerShdw blurRad="50800" dist="50800" dir="5400000" algn="ctr" rotWithShape="0">
                <a:schemeClr val="tx1"/>
              </a:outerShdw>
            </a:effectLst>
          </a:endParaRP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50800" dist="50800" dir="5400000" algn="ctr" rotWithShape="0">
                  <a:schemeClr val="tx1"/>
                </a:outerShdw>
              </a:effectLst>
            </a:rPr>
            <a:t>Oni su telesni (1. Kor. </a:t>
          </a:r>
          <a:r>
            <a:rPr lang="sr-Latn-RS" sz="2000" b="1" kern="1200" noProof="0">
              <a:effectLst>
                <a:outerShdw blurRad="50800" dist="50800" dir="5400000" algn="ctr" rotWithShape="0">
                  <a:schemeClr val="tx1"/>
                </a:outerShdw>
              </a:effectLst>
            </a:rPr>
            <a:t>3,3).</a:t>
          </a:r>
          <a:endParaRPr lang="sr-Latn-RS" sz="2000" b="1" kern="1200" noProof="0" dirty="0">
            <a:effectLst>
              <a:outerShdw blurRad="50800" dist="50800" dir="5400000" algn="ctr" rotWithShape="0">
                <a:schemeClr val="tx1"/>
              </a:outerShdw>
            </a:effectLst>
          </a:endParaRP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50800" dist="50800" dir="5400000" algn="ctr" rotWithShape="0">
                  <a:schemeClr val="tx1"/>
                </a:outerShdw>
              </a:effectLst>
            </a:rPr>
            <a:t>Utiču na njih mišljenja drugih (1. Kor. </a:t>
          </a:r>
          <a:r>
            <a:rPr lang="sr-Latn-RS" sz="2000" b="1" kern="1200" noProof="0">
              <a:effectLst>
                <a:outerShdw blurRad="50800" dist="50800" dir="5400000" algn="ctr" rotWithShape="0">
                  <a:schemeClr val="tx1"/>
                </a:outerShdw>
              </a:effectLst>
            </a:rPr>
            <a:t>3,4).</a:t>
          </a:r>
          <a:endParaRPr lang="sr-Latn-RS" sz="2000" b="1" kern="1200" noProof="0" dirty="0">
            <a:effectLst>
              <a:outerShdw blurRad="50800" dist="50800" dir="5400000" algn="ctr" rotWithShape="0">
                <a:schemeClr val="tx1"/>
              </a:outerShdw>
            </a:effectLst>
          </a:endParaRP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sr-Latn-RS" sz="5300" b="1" kern="1200" noProof="0" dirty="0">
              <a:solidFill>
                <a:schemeClr val="bg1"/>
              </a:solidFill>
              <a:effectLst>
                <a:outerShdw blurRad="50800" dist="50800" dir="5400000" algn="ctr" rotWithShape="0">
                  <a:schemeClr val="tx1"/>
                </a:outerShdw>
              </a:effectLst>
            </a:rPr>
            <a:t>Zreli</a:t>
          </a: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Oni su odrasli </a:t>
          </a:r>
          <a:br>
            <a:rPr lang="sr-Latn-RS" sz="2000" b="1" kern="1200" noProof="0" dirty="0">
              <a:solidFill>
                <a:schemeClr val="tx1"/>
              </a:solidFill>
            </a:rPr>
          </a:br>
          <a:r>
            <a:rPr lang="sr-Latn-RS" sz="2000" b="1" kern="1200" noProof="0" dirty="0">
              <a:solidFill>
                <a:schemeClr val="tx1"/>
              </a:solidFill>
            </a:rPr>
            <a:t>(1. Kor. </a:t>
          </a:r>
          <a:r>
            <a:rPr lang="sr-Latn-RS" sz="2000" b="1" kern="1200" noProof="0">
              <a:solidFill>
                <a:schemeClr val="tx1"/>
              </a:solidFill>
            </a:rPr>
            <a:t>14,20).</a:t>
          </a:r>
          <a:endParaRPr lang="sr-Latn-RS" sz="2000" b="1" kern="1200" noProof="0" dirty="0">
            <a:solidFill>
              <a:schemeClr val="tx1"/>
            </a:solidFill>
          </a:endParaRP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Jedu čvrstu hranu (Jev </a:t>
          </a:r>
          <a:r>
            <a:rPr lang="sr-Latn-RS" sz="2000" b="1" kern="1200" noProof="0">
              <a:solidFill>
                <a:schemeClr val="tx1"/>
              </a:solidFill>
            </a:rPr>
            <a:t>5,14).</a:t>
          </a:r>
          <a:endParaRPr lang="sr-Latn-RS" sz="2000" b="1" kern="1200" noProof="0" dirty="0">
            <a:solidFill>
              <a:schemeClr val="tx1"/>
            </a:solidFill>
          </a:endParaRP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Oni su duhovni (1. Kor. </a:t>
          </a:r>
          <a:r>
            <a:rPr lang="sr-Latn-RS" sz="2000" b="1" kern="1200" noProof="0">
              <a:solidFill>
                <a:schemeClr val="tx1"/>
              </a:solidFill>
            </a:rPr>
            <a:t>2,13).</a:t>
          </a:r>
          <a:endParaRPr lang="sr-Latn-RS" sz="2000" b="1" kern="1200" noProof="0" dirty="0">
            <a:solidFill>
              <a:schemeClr val="tx1"/>
            </a:solidFill>
          </a:endParaRP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Imaju duhovnu razboritost (1. Kor. </a:t>
          </a:r>
          <a:r>
            <a:rPr lang="sr-Latn-RS" sz="2000" b="1" kern="1200" noProof="0">
              <a:solidFill>
                <a:schemeClr val="tx1"/>
              </a:solidFill>
            </a:rPr>
            <a:t>2,14).</a:t>
          </a:r>
          <a:endParaRPr lang="sr-Latn-RS" sz="2000" b="1" kern="1200" noProof="0" dirty="0">
            <a:solidFill>
              <a:schemeClr val="tx1"/>
            </a:solidFill>
          </a:endParaRP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26/06/2026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BAEF6-E745-CC32-C0B6-79474846D64E}"/>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A2E9018-06DC-42E1-10BF-34BB89ADBD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12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7070-CEA5-8628-B450-FEBCBBA39CB0}"/>
            </a:ext>
          </a:extLst>
        </p:cNvPr>
        <p:cNvGrpSpPr/>
        <p:nvPr/>
      </p:nvGrpSpPr>
      <p:grpSpPr>
        <a:xfrm>
          <a:off x="0" y="0"/>
          <a:ext cx="0" cy="0"/>
          <a:chOff x="0" y="0"/>
          <a:chExt cx="0" cy="0"/>
        </a:xfrm>
      </p:grpSpPr>
      <p:sp>
        <p:nvSpPr>
          <p:cNvPr id="33794" name="Rectangle 7">
            <a:extLst>
              <a:ext uri="{FF2B5EF4-FFF2-40B4-BE49-F238E27FC236}">
                <a16:creationId xmlns:a16="http://schemas.microsoft.com/office/drawing/2014/main" id="{733E290D-5B27-9DF1-15C8-3DC34AE037F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a:extLst>
              <a:ext uri="{FF2B5EF4-FFF2-40B4-BE49-F238E27FC236}">
                <a16:creationId xmlns:a16="http://schemas.microsoft.com/office/drawing/2014/main" id="{E16B7624-8158-4715-D79F-692B8A7BE430}"/>
              </a:ext>
            </a:extLst>
          </p:cNvPr>
          <p:cNvSpPr>
            <a:spLocks noGrp="1" noRot="1" noChangeAspect="1" noChangeArrowheads="1" noTextEdit="1"/>
          </p:cNvSpPr>
          <p:nvPr>
            <p:ph type="sldImg"/>
          </p:nvPr>
        </p:nvSpPr>
        <p:spPr>
          <a:ln/>
        </p:spPr>
        <p:txBody>
          <a:bodyPr/>
          <a:lstStyle/>
          <a:p>
            <a:endParaRPr lang="en-US"/>
          </a:p>
        </p:txBody>
      </p:sp>
      <p:sp>
        <p:nvSpPr>
          <p:cNvPr id="32772" name="Rectangle 3">
            <a:extLst>
              <a:ext uri="{FF2B5EF4-FFF2-40B4-BE49-F238E27FC236}">
                <a16:creationId xmlns:a16="http://schemas.microsoft.com/office/drawing/2014/main" id="{EDBB2C9F-DA24-F01B-B1F0-77A374AEF3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115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96DF-36A2-D24B-0EAD-F994CAD82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0782B-A1EC-47D0-2B35-4DA45BDF1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4DB1B-A818-BB06-1488-A03E617716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F0F0D3-14B4-C567-65D6-EC1EAE4F1F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0F7FA-8030-4EC2-BE41-E9347173BA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721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C553-4E0B-6299-678E-4BAFFD8CC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DF492-28C9-C17E-1F0D-3C8ED39880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12D85C-AE5F-1F19-1A79-14A870851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5665B-2C7D-4CD1-A2BB-D8783E4BDE16}"/>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97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6AC7434B-99D2-463D-BB41-1BE5A1D0D585}" type="slidenum">
              <a:rPr lang="es-ES" smtClean="0"/>
              <a:t>12</a:t>
            </a:fld>
            <a:endParaRPr lang="es-ES"/>
          </a:p>
        </p:txBody>
      </p:sp>
    </p:spTree>
    <p:extLst>
      <p:ext uri="{BB962C8B-B14F-4D97-AF65-F5344CB8AC3E}">
        <p14:creationId xmlns:p14="http://schemas.microsoft.com/office/powerpoint/2010/main" val="264209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6AC7434B-99D2-463D-BB41-1BE5A1D0D585}" type="slidenum">
              <a:rPr lang="es-ES" smtClean="0"/>
              <a:t>13</a:t>
            </a:fld>
            <a:endParaRPr lang="es-ES"/>
          </a:p>
        </p:txBody>
      </p:sp>
    </p:spTree>
    <p:extLst>
      <p:ext uri="{BB962C8B-B14F-4D97-AF65-F5344CB8AC3E}">
        <p14:creationId xmlns:p14="http://schemas.microsoft.com/office/powerpoint/2010/main" val="73962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9876-4484-60FA-18AB-F80C5C059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A71AD-2615-6850-ADED-5A75BB77E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537C9-845B-4CC3-936F-6715C55420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2AC57E-E8A2-5544-67D3-7EC4E1AE53E1}"/>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74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F29C-919C-592B-D3A9-51F7D164CF9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0B7A85C7-50B5-D3DC-F3F6-A15ACFFCF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03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7EFD4-C381-C66C-2897-F7FDA42580B7}"/>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B5373F54-BA32-F83F-8059-4461B34D80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12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93032025"/>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81178897"/>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52671062"/>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52712235"/>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48803816"/>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25916952"/>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19553490"/>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60976069"/>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66557391"/>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26811468"/>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70503755"/>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59213216"/>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40354508"/>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03497086"/>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56852978"/>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78954347"/>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17821916"/>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09532881"/>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47494533"/>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0239050"/>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26387582"/>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68754817"/>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81581337"/>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72962541"/>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38967985"/>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58748574"/>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90401779"/>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8353888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0170701"/>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13783296"/>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95788600"/>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23006234"/>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8293595"/>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27942395"/>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92396958"/>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18725598"/>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98958536"/>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1803488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38780991"/>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81632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8096355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17888444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F498-7797-2B11-04A6-546B50325007}"/>
            </a:ext>
          </a:extLst>
        </p:cNvPr>
        <p:cNvGrpSpPr/>
        <p:nvPr/>
      </p:nvGrpSpPr>
      <p:grpSpPr>
        <a:xfrm>
          <a:off x="0" y="0"/>
          <a:ext cx="0" cy="0"/>
          <a:chOff x="0" y="0"/>
          <a:chExt cx="0" cy="0"/>
        </a:xfrm>
      </p:grpSpPr>
      <p:sp>
        <p:nvSpPr>
          <p:cNvPr id="3074" name="Text Box 4">
            <a:extLst>
              <a:ext uri="{FF2B5EF4-FFF2-40B4-BE49-F238E27FC236}">
                <a16:creationId xmlns:a16="http://schemas.microsoft.com/office/drawing/2014/main" id="{35C4B9AA-7D3A-E34D-931F-76B32A99300D}"/>
              </a:ext>
            </a:extLst>
          </p:cNvPr>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a:t>
            </a:r>
            <a:r>
              <a:rPr kumimoji="0" lang="sr-Latn-RS" sz="66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a:t>
            </a:r>
            <a:r>
              <a:rPr kumimoji="0" lang="en-US" sz="66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a:t>
            </a:r>
            <a:r>
              <a:rPr kumimoji="0" lang="en-US" sz="66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hr-HR" sz="66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PRVA I DRUGA POSLANICA KORINĆANIMA</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a:extLst>
              <a:ext uri="{FF2B5EF4-FFF2-40B4-BE49-F238E27FC236}">
                <a16:creationId xmlns:a16="http://schemas.microsoft.com/office/drawing/2014/main" id="{904C1301-BBEF-AB2C-67F7-B32409812D36}"/>
              </a:ext>
            </a:extLst>
          </p:cNvPr>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a:extLst>
              <a:ext uri="{FF2B5EF4-FFF2-40B4-BE49-F238E27FC236}">
                <a16:creationId xmlns:a16="http://schemas.microsoft.com/office/drawing/2014/main" id="{859882A5-99FC-9E8B-8502-70CA4F943B99}"/>
              </a:ext>
            </a:extLst>
          </p:cNvPr>
          <p:cNvSpPr txBox="1">
            <a:spLocks noChangeArrowheads="1"/>
          </p:cNvSpPr>
          <p:nvPr/>
        </p:nvSpPr>
        <p:spPr bwMode="auto">
          <a:xfrm>
            <a:off x="515566" y="6366933"/>
            <a:ext cx="110992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3</a:t>
            </a:r>
            <a:r>
              <a:rPr kumimoji="0" lang="hr-HR" sz="2000" b="1" i="0" u="none" strike="noStrike" kern="1200" cap="none" spc="0" normalizeH="0" baseline="0" noProof="0">
                <a:ln>
                  <a:noFill/>
                </a:ln>
                <a:solidFill>
                  <a:srgbClr val="DDDDDD"/>
                </a:solidFill>
                <a:effectLst/>
                <a:uLnTx/>
                <a:uFillTx/>
                <a:latin typeface="Arial Narrow" panose="020B0606020202030204" pitchFamily="34" charset="0"/>
                <a:ea typeface="+mn-ea"/>
                <a:cs typeface="Arial" charset="0"/>
              </a:rPr>
              <a:t>. tromesečje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hr-HR" sz="2000" b="1" i="0" u="none" strike="noStrike" kern="1200" cap="none" spc="0" normalizeH="0" baseline="0" noProof="0">
                <a:ln>
                  <a:noFill/>
                </a:ln>
                <a:solidFill>
                  <a:srgbClr val="DDDDDD"/>
                </a:solidFill>
                <a:effectLst/>
                <a:uLnTx/>
                <a:uFillTx/>
                <a:latin typeface="Arial Narrow" panose="020B0606020202030204" pitchFamily="34" charset="0"/>
                <a:ea typeface="+mn-ea"/>
                <a:cs typeface="Arial" charset="0"/>
              </a:rPr>
              <a:t>.</a:t>
            </a:r>
            <a:r>
              <a:rPr kumimoji="0" lang="en-US" sz="2000" b="1" i="0" u="none" strike="noStrike" kern="1200" cap="none" spc="0" normalizeH="0" baseline="0" noProof="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a:t>
            </a:r>
            <a:r>
              <a:rPr kumimoji="0" lang="hr-HR"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pouke                             </a:t>
            </a:r>
            <a:r>
              <a:rPr kumimoji="0" lang="sr-Latn-R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18. </a:t>
            </a:r>
            <a:r>
              <a:rPr kumimoji="0" lang="hr-HR"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jul</a:t>
            </a:r>
            <a:r>
              <a:rPr kumimoji="0" lang="en-U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a:extLst>
              <a:ext uri="{FF2B5EF4-FFF2-40B4-BE49-F238E27FC236}">
                <a16:creationId xmlns:a16="http://schemas.microsoft.com/office/drawing/2014/main" id="{2AEF997D-FFF2-20D9-AAA7-53FE7716D732}"/>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a:extLst>
              <a:ext uri="{FF2B5EF4-FFF2-40B4-BE49-F238E27FC236}">
                <a16:creationId xmlns:a16="http://schemas.microsoft.com/office/drawing/2014/main" id="{CEF5D79D-DD08-BF6D-CDFB-B57E4719294E}"/>
              </a:ext>
            </a:extLst>
          </p:cNvPr>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6" name="Picture 5">
            <a:extLst>
              <a:ext uri="{FF2B5EF4-FFF2-40B4-BE49-F238E27FC236}">
                <a16:creationId xmlns:a16="http://schemas.microsoft.com/office/drawing/2014/main" id="{7727C29D-4DBD-8791-CD92-B1C297D4CEB7}"/>
              </a:ext>
            </a:extLst>
          </p:cNvPr>
          <p:cNvPicPr>
            <a:picLocks noChangeAspect="1"/>
          </p:cNvPicPr>
          <p:nvPr/>
        </p:nvPicPr>
        <p:blipFill>
          <a:blip r:embed="rId3"/>
          <a:stretch>
            <a:fillRect/>
          </a:stretch>
        </p:blipFill>
        <p:spPr>
          <a:xfrm>
            <a:off x="0" y="836579"/>
            <a:ext cx="12286033" cy="5466944"/>
          </a:xfrm>
          <a:prstGeom prst="rect">
            <a:avLst/>
          </a:prstGeom>
        </p:spPr>
      </p:pic>
    </p:spTree>
    <p:extLst>
      <p:ext uri="{BB962C8B-B14F-4D97-AF65-F5344CB8AC3E}">
        <p14:creationId xmlns:p14="http://schemas.microsoft.com/office/powerpoint/2010/main" val="1319525456"/>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spc="600" noProof="0" dirty="0">
                <a:ln/>
                <a:solidFill>
                  <a:srgbClr val="864300"/>
                </a:solidFill>
                <a:effectLst>
                  <a:outerShdw blurRad="60007" dist="200025" dir="15000000" sy="30000" kx="-1800000" algn="bl" rotWithShape="0">
                    <a:prstClr val="black">
                      <a:alpha val="32000"/>
                    </a:prstClr>
                  </a:outerShdw>
                </a:effectLst>
              </a:rPr>
              <a:t>MUDROST I ZRELOST</a:t>
            </a: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3">
                    <a:lumMod val="75000"/>
                  </a:schemeClr>
                </a:solidFill>
                <a:latin typeface="Comic Sans MS" panose="030F0702030302020204" pitchFamily="66" charset="0"/>
              </a:rPr>
              <a:t>„I ja, braćo, ne mogoh s vama govoriti kao s duhovnim ljudima, nego samo kao s običnim ljudima, kao s decom u Hristu.“ </a:t>
            </a:r>
            <a:r>
              <a:rPr lang="sr-Latn-RS" sz="1600" b="1" noProof="0" dirty="0">
                <a:solidFill>
                  <a:schemeClr val="accent3">
                    <a:lumMod val="75000"/>
                  </a:schemeClr>
                </a:solidFill>
                <a:latin typeface="Comic Sans MS" panose="030F0702030302020204" pitchFamily="66" charset="0"/>
              </a:rPr>
              <a:t>(1. Kor. 3,1)</a:t>
            </a:r>
            <a:endParaRPr lang="sr-Latn-RS" sz="2000"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167523" cy="2123658"/>
          </a:xfrm>
          <a:prstGeom prst="rect">
            <a:avLst/>
          </a:prstGeom>
          <a:noFill/>
        </p:spPr>
        <p:txBody>
          <a:bodyPr wrap="square" rtlCol="0">
            <a:spAutoFit/>
          </a:bodyPr>
          <a:lstStyle/>
          <a:p>
            <a:pPr>
              <a:spcBef>
                <a:spcPts val="600"/>
              </a:spcBef>
            </a:pPr>
            <a:r>
              <a:rPr lang="sr-Latn-RS" sz="2200" b="1" noProof="0" dirty="0"/>
              <a:t>Pavle nezrele </a:t>
            </a:r>
            <a:r>
              <a:rPr lang="sr-Latn-RS" sz="2200" b="1" noProof="0" dirty="0" err="1"/>
              <a:t>kršćane</a:t>
            </a:r>
            <a:r>
              <a:rPr lang="sr-Latn-RS" sz="2200" b="1" noProof="0" dirty="0"/>
              <a:t> naziva „decom u Hristu“, „telesnima“ (1. Kor. 3,1). Ove vrste hrišćana više se okreću ljudima nego Isusu.</a:t>
            </a: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3373074877"/>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2355940156"/>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1" y="3326897"/>
            <a:ext cx="3167523"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Kada se nekim vođama pridaje prevelika važnost na štetu drugih, stvaraju se grupe koje dele crkvu. To je posledica nezrelosti. Zato nas Pavle poziva da postignemo zrelost u Hristu (1. Kor. 2,6).</a:t>
            </a: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55"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CC805A5F-E0A3-498A-BE8A-4478F8482781}"/>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60"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C05C37D8-282B-4B47-8E92-AB3C4AF2656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67"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544E29A7-1583-4A92-AD88-E60A4EEAC632}"/>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72"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E82BFC15-9864-4E4A-A62D-828FE8496F17}"/>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79"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80"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81" dur="500"/>
                                        <p:tgtEl>
                                          <p:spTgt spid="7">
                                            <p:graphicEl>
                                              <a:dgm id="{410E2F05-E06F-4707-8316-DA974A0D1AF9}"/>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84"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85"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86" dur="500"/>
                                        <p:tgtEl>
                                          <p:spTgt spid="7">
                                            <p:graphicEl>
                                              <a:dgm id="{FA8E0FB4-A277-4A92-81BD-BD9A3E41C82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91"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92"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93" dur="500"/>
                                        <p:tgtEl>
                                          <p:spTgt spid="4">
                                            <p:graphicEl>
                                              <a:dgm id="{4AFB3FCF-D3AF-47CC-9C64-79E7D6E5B9C4}"/>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96"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97"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98" dur="500"/>
                                        <p:tgtEl>
                                          <p:spTgt spid="4">
                                            <p:graphicEl>
                                              <a:dgm id="{7DC70FBC-0A1D-4094-9303-7522C2FA25DB}"/>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103"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76C86819-371B-4EE7-A4A8-69934EF8EED2}"/>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108"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14D5DE0B-838A-4655-B6A5-58C027ACB164}"/>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15"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16"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17" dur="500"/>
                                        <p:tgtEl>
                                          <p:spTgt spid="4">
                                            <p:graphicEl>
                                              <a:dgm id="{3C7A11C8-C8DC-4CA4-BE55-2851ADBDAA1E}"/>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20"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77470709-A4BF-49FC-8D92-CE27CC9DD2EE}"/>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sr-Latn-RS"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rPr>
              <a:t>SLUŽENJE I PONIZNOST</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sr-Latn-RS" sz="2000" b="1" noProof="0" dirty="0">
                <a:solidFill>
                  <a:srgbClr val="FFFF66"/>
                </a:solidFill>
                <a:effectLst>
                  <a:glow rad="127000">
                    <a:srgbClr val="913823"/>
                  </a:glow>
                </a:effectLst>
                <a:latin typeface="Comic Sans MS" panose="030F0702030302020204" pitchFamily="66" charset="0"/>
              </a:rPr>
              <a:t>„Tako da nas drže ljudi za sluge Hristove i upravitelje tajna Božjih.“</a:t>
            </a:r>
            <a:br>
              <a:rPr lang="sr-Latn-RS" sz="2000" b="1" noProof="0" dirty="0">
                <a:solidFill>
                  <a:srgbClr val="FFFF66"/>
                </a:solidFill>
                <a:effectLst>
                  <a:glow rad="127000">
                    <a:srgbClr val="913823"/>
                  </a:glow>
                </a:effectLst>
                <a:latin typeface="Comic Sans MS" panose="030F0702030302020204" pitchFamily="66" charset="0"/>
              </a:rPr>
            </a:br>
            <a:r>
              <a:rPr lang="sr-Latn-RS" sz="1600" b="1" noProof="0" dirty="0">
                <a:solidFill>
                  <a:srgbClr val="FFFF66"/>
                </a:solidFill>
                <a:effectLst>
                  <a:glow rad="127000">
                    <a:srgbClr val="913823"/>
                  </a:glow>
                </a:effectLst>
                <a:latin typeface="Comic Sans MS" panose="030F0702030302020204" pitchFamily="66" charset="0"/>
              </a:rPr>
              <a:t>(1. Kor. 4,1)</a:t>
            </a:r>
            <a:endParaRPr lang="sr-Latn-RS" sz="2000"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1" y="1338130"/>
            <a:ext cx="6715125" cy="1446550"/>
          </a:xfrm>
          <a:prstGeom prst="rect">
            <a:avLst/>
          </a:prstGeom>
          <a:noFill/>
        </p:spPr>
        <p:txBody>
          <a:bodyPr wrap="square" rtlCol="0">
            <a:spAutoFit/>
          </a:bodyPr>
          <a:lstStyle/>
          <a:p>
            <a:pPr>
              <a:spcBef>
                <a:spcPts val="600"/>
              </a:spcBef>
            </a:pPr>
            <a:r>
              <a:rPr lang="sr-Latn-RS" sz="2200" b="1" noProof="0" dirty="0"/>
              <a:t>Baš kao i danas, u prvom veku ljudi su bili podeljeni političkim, filozofskim, verskim i drugim uverenjima. Kako možemo sprečiti da se ovaj način razmišljanja infiltrira u crkvu i stvori podele?</a:t>
            </a: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729732"/>
            <a:ext cx="6391276" cy="1446550"/>
          </a:xfrm>
          <a:prstGeom prst="rect">
            <a:avLst/>
          </a:prstGeom>
          <a:noFill/>
        </p:spPr>
        <p:txBody>
          <a:bodyPr wrap="square">
            <a:spAutoFit/>
          </a:bodyPr>
          <a:lstStyle/>
          <a:p>
            <a:pPr>
              <a:spcBef>
                <a:spcPts val="600"/>
              </a:spcBef>
            </a:pPr>
            <a:r>
              <a:rPr lang="sr-Latn-RS" sz="2200" b="1" noProof="0" dirty="0"/>
              <a:t>Stav vođe igra značajnu ulogu. Crkvene vođe moraju biti jasni u vezi svoje uloge upravitelja. Oni nisu vlasnici crkve; oni njome jednostavno upravljaju za </a:t>
            </a:r>
            <a:r>
              <a:rPr lang="sr-Latn-RS" sz="2200" b="1" dirty="0"/>
              <a:t>H</a:t>
            </a:r>
            <a:r>
              <a:rPr lang="sr-Latn-RS" sz="2200" b="1" noProof="0" dirty="0" err="1"/>
              <a:t>rista</a:t>
            </a:r>
            <a:r>
              <a:rPr lang="sr-Latn-RS" sz="2200" b="1" noProof="0" dirty="0"/>
              <a:t>.</a:t>
            </a: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779830"/>
            <a:ext cx="6391276"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Kakvo bi jedinstvo bilo u crkvi kad bi svi – ne samo vođe, već svaki pojedini član – delovali na ovaj način?</a:t>
            </a: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9209" y="4750431"/>
            <a:ext cx="6391276"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Sluga koji upravlja mora se ponašati kao što se ponaša njegov Gospod: uvek spreman ponizno se predati u službu drugima (Fil 2,3-8).</a:t>
            </a: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9" y="4028808"/>
            <a:ext cx="639127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Vođa crkve je Isus, svi ostali je vode kao „sluge Hristove“ (1. Kor. 4,1).</a:t>
            </a: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8490" y="894675"/>
            <a:ext cx="2071536" cy="1991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sr-Latn-RS" sz="4400" b="1" spc="600" noProof="0" dirty="0">
                <a:ln w="22225">
                  <a:noFill/>
                  <a:prstDash val="solid"/>
                </a:ln>
                <a:solidFill>
                  <a:srgbClr val="FFFF00"/>
                </a:solidFill>
                <a:effectLst>
                  <a:outerShdw blurRad="50800" dist="50800" dir="5400000" algn="ctr" rotWithShape="0">
                    <a:schemeClr val="tx1"/>
                  </a:outerShdw>
                </a:effectLst>
              </a:rPr>
              <a:t>POŠTOVANJE VOĐA</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400110"/>
          </a:xfrm>
          <a:prstGeom prst="rect">
            <a:avLst/>
          </a:prstGeom>
          <a:noFill/>
        </p:spPr>
        <p:txBody>
          <a:bodyPr wrap="square">
            <a:spAutoFit/>
          </a:bodyPr>
          <a:lstStyle/>
          <a:p>
            <a:pPr algn="ctr"/>
            <a:r>
              <a:rPr lang="sr-Latn-RS" sz="2000" b="1" noProof="0" dirty="0">
                <a:solidFill>
                  <a:srgbClr val="66FFFF"/>
                </a:solidFill>
                <a:effectLst>
                  <a:outerShdw blurRad="38100" dist="38100" dir="2700000" algn="tl">
                    <a:srgbClr val="000000"/>
                  </a:outerShdw>
                </a:effectLst>
                <a:latin typeface="Comic Sans MS" panose="030F0702030302020204" pitchFamily="66" charset="0"/>
              </a:rPr>
              <a:t>„Od upravitelja se traži da se </a:t>
            </a:r>
            <a:r>
              <a:rPr lang="sr-Latn-RS" sz="2000" b="1" noProof="0" dirty="0" err="1">
                <a:solidFill>
                  <a:srgbClr val="66FFFF"/>
                </a:solidFill>
                <a:effectLst>
                  <a:outerShdw blurRad="38100" dist="38100" dir="2700000" algn="tl">
                    <a:srgbClr val="000000"/>
                  </a:outerShdw>
                </a:effectLst>
                <a:latin typeface="Comic Sans MS" panose="030F0702030302020204" pitchFamily="66" charset="0"/>
              </a:rPr>
              <a:t>nađ</a:t>
            </a:r>
            <a:r>
              <a:rPr lang="en-US" sz="2000" b="1" noProof="0" dirty="0">
                <a:solidFill>
                  <a:srgbClr val="66FFFF"/>
                </a:solidFill>
                <a:effectLst>
                  <a:outerShdw blurRad="38100" dist="38100" dir="2700000" algn="tl">
                    <a:srgbClr val="000000"/>
                  </a:outerShdw>
                </a:effectLst>
                <a:latin typeface="Comic Sans MS" panose="030F0702030302020204" pitchFamily="66" charset="0"/>
              </a:rPr>
              <a:t>e</a:t>
            </a:r>
            <a:r>
              <a:rPr lang="sr-Latn-RS" sz="2000" b="1" noProof="0" dirty="0">
                <a:solidFill>
                  <a:srgbClr val="66FFFF"/>
                </a:solidFill>
                <a:effectLst>
                  <a:outerShdw blurRad="38100" dist="38100" dir="2700000" algn="tl">
                    <a:srgbClr val="000000"/>
                  </a:outerShdw>
                </a:effectLst>
                <a:latin typeface="Comic Sans MS" panose="030F0702030302020204" pitchFamily="66" charset="0"/>
              </a:rPr>
              <a:t> veran.“ </a:t>
            </a:r>
            <a:r>
              <a:rPr lang="sr-Latn-RS" sz="1600" b="1" noProof="0" dirty="0">
                <a:solidFill>
                  <a:srgbClr val="66FFFF"/>
                </a:solidFill>
                <a:effectLst>
                  <a:outerShdw blurRad="38100" dist="38100" dir="2700000" algn="tl">
                    <a:srgbClr val="000000"/>
                  </a:outerShdw>
                </a:effectLst>
                <a:latin typeface="Comic Sans MS" panose="030F0702030302020204" pitchFamily="66" charset="0"/>
              </a:rPr>
              <a:t>(1. Kor. 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242179"/>
            <a:ext cx="7115021" cy="1446550"/>
          </a:xfrm>
          <a:prstGeom prst="rect">
            <a:avLst/>
          </a:prstGeom>
          <a:noFill/>
        </p:spPr>
        <p:txBody>
          <a:bodyPr wrap="square" rtlCol="0">
            <a:spAutoFit/>
          </a:bodyPr>
          <a:lstStyle/>
          <a:p>
            <a:pPr>
              <a:spcBef>
                <a:spcPts val="600"/>
              </a:spcBef>
            </a:pPr>
            <a:r>
              <a:rPr lang="sr-Latn-RS" sz="2200" b="1" noProof="0" dirty="0"/>
              <a:t>Postojanje rivalstava i frakcija koje okružuju vođe ne znači da ih trebamo odbaciti. Naprotiv, Pavle je podržavao i branio Apolonovu službu i njegov rad u Korintu (1. Kor. 3,5-6; 4,6; 16,12).</a:t>
            </a:r>
          </a:p>
        </p:txBody>
      </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80281" y="1242179"/>
            <a:ext cx="2666411" cy="2357669"/>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719104"/>
            <a:ext cx="4959317" cy="1785104"/>
          </a:xfrm>
          <a:prstGeom prst="rect">
            <a:avLst/>
          </a:prstGeom>
          <a:noFill/>
        </p:spPr>
        <p:txBody>
          <a:bodyPr wrap="square">
            <a:spAutoFit/>
          </a:bodyPr>
          <a:lstStyle/>
          <a:p>
            <a:pPr>
              <a:spcBef>
                <a:spcPts val="600"/>
              </a:spcBef>
            </a:pPr>
            <a:r>
              <a:rPr lang="sr-Latn-RS" sz="2200" b="1" dirty="0"/>
              <a:t>H</a:t>
            </a:r>
            <a:r>
              <a:rPr lang="sr-Latn-RS" sz="2200" b="1" noProof="0" dirty="0" err="1"/>
              <a:t>rišćanske</a:t>
            </a:r>
            <a:r>
              <a:rPr lang="sr-Latn-RS" sz="2200" b="1" noProof="0" dirty="0"/>
              <a:t> vođe slede Isusove stope spremni su da pate za svoju braću i sestre, pa čak i, ako je potrebno, da  umru za svoju službu (1. Kor. 4,11-13; 2 Kor 11,23-28).</a:t>
            </a:r>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8" y="2570797"/>
            <a:ext cx="735322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Kad vođe deluju verno, dostojni su časti (1. Kor. 4,2; 1 Tim 5,17). Ali čak i kad ne prime tu čast, ostaju verni jer znaju da im treba suditi sam Bog, a ne ljudi (1. Kor. 4,3-4).</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417696"/>
            <a:ext cx="5076825"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Ni vođe ni članovi nisu pozvani da se međusobno svađaju ili prepiru, već da se ujedine u hvaljenju Isusa i propovedanju poruke krsta.</a:t>
            </a:r>
          </a:p>
        </p:txBody>
      </p:sp>
      <p:grpSp>
        <p:nvGrpSpPr>
          <p:cNvPr id="13" name="Group 12">
            <a:extLst>
              <a:ext uri="{FF2B5EF4-FFF2-40B4-BE49-F238E27FC236}">
                <a16:creationId xmlns:a16="http://schemas.microsoft.com/office/drawing/2014/main" id="{28A76DE5-FF3F-8F03-9D67-F8EAA4638168}"/>
              </a:ext>
            </a:extLst>
          </p:cNvPr>
          <p:cNvGrpSpPr/>
          <p:nvPr/>
        </p:nvGrpSpPr>
        <p:grpSpPr>
          <a:xfrm>
            <a:off x="48490" y="3177846"/>
            <a:ext cx="2897747" cy="3563303"/>
            <a:chOff x="38387" y="3370351"/>
            <a:chExt cx="2897747" cy="3563303"/>
          </a:xfrm>
        </p:grpSpPr>
        <p:sp>
          <p:nvSpPr>
            <p:cNvPr id="10" name="CuadroTexto 9">
              <a:extLst>
                <a:ext uri="{FF2B5EF4-FFF2-40B4-BE49-F238E27FC236}">
                  <a16:creationId xmlns:a16="http://schemas.microsoft.com/office/drawing/2014/main" id="{01425ED6-8F92-0F38-4A58-CF03CB6F00C2}"/>
                </a:ext>
              </a:extLst>
            </p:cNvPr>
            <p:cNvSpPr txBox="1"/>
            <p:nvPr/>
          </p:nvSpPr>
          <p:spPr>
            <a:xfrm>
              <a:off x="38387" y="5456326"/>
              <a:ext cx="2897747" cy="1477328"/>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sr-Latn-RS" b="1" noProof="0" dirty="0"/>
                <a:t>Dolazi 1898. godine u Vojvodinu. Osnovao je prve </a:t>
              </a:r>
              <a:r>
                <a:rPr lang="sr-Latn-RS" b="1" noProof="0" dirty="0" err="1"/>
                <a:t>subotne</a:t>
              </a:r>
              <a:r>
                <a:rPr lang="sr-Latn-RS" b="1" noProof="0" dirty="0"/>
                <a:t> škole i organizovao prvu mesnu crkvu 1905. u </a:t>
              </a:r>
              <a:r>
                <a:rPr lang="sr-Latn-RS" b="1" noProof="0" dirty="0" err="1"/>
                <a:t>Kumanu</a:t>
              </a:r>
              <a:r>
                <a:rPr lang="sr-Latn-RS" b="1" noProof="0" dirty="0"/>
                <a:t>.</a:t>
              </a:r>
            </a:p>
          </p:txBody>
        </p:sp>
        <p:pic>
          <p:nvPicPr>
            <p:cNvPr id="9" name="Picture 8">
              <a:extLst>
                <a:ext uri="{FF2B5EF4-FFF2-40B4-BE49-F238E27FC236}">
                  <a16:creationId xmlns:a16="http://schemas.microsoft.com/office/drawing/2014/main" id="{D3AE2701-3D43-71CE-9503-33C0322630BE}"/>
                </a:ext>
              </a:extLst>
            </p:cNvPr>
            <p:cNvPicPr>
              <a:picLocks noChangeAspect="1"/>
            </p:cNvPicPr>
            <p:nvPr/>
          </p:nvPicPr>
          <p:blipFill>
            <a:blip r:embed="rId7"/>
            <a:stretch>
              <a:fillRect/>
            </a:stretch>
          </p:blipFill>
          <p:spPr>
            <a:xfrm>
              <a:off x="338779" y="3370351"/>
              <a:ext cx="1428750" cy="2085975"/>
            </a:xfrm>
            <a:prstGeom prst="rect">
              <a:avLst/>
            </a:prstGeom>
          </p:spPr>
        </p:pic>
      </p:gr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28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strVal val="4/3*#ppt_w"/>
                                          </p:val>
                                        </p:tav>
                                        <p:tav tm="100000">
                                          <p:val>
                                            <p:strVal val="#ppt_w"/>
                                          </p:val>
                                        </p:tav>
                                      </p:tavLst>
                                    </p:anim>
                                    <p:anim calcmode="lin" valueType="num">
                                      <p:cBhvr>
                                        <p:cTn id="71" dur="500" fill="hold"/>
                                        <p:tgtEl>
                                          <p:spTgt spid="17"/>
                                        </p:tgtEl>
                                        <p:attrNameLst>
                                          <p:attrName>ppt_h</p:attrName>
                                        </p:attrNameLst>
                                      </p:cBhvr>
                                      <p:tavLst>
                                        <p:tav tm="0">
                                          <p:val>
                                            <p:strVal val="4/3*#ppt_h"/>
                                          </p:val>
                                        </p:tav>
                                        <p:tav tm="100000">
                                          <p:val>
                                            <p:strVal val="#ppt_h"/>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207394" y="241494"/>
            <a:ext cx="7777212" cy="6124754"/>
          </a:xfrm>
          <a:prstGeom prst="rect">
            <a:avLst/>
          </a:prstGeom>
          <a:noFill/>
        </p:spPr>
        <p:txBody>
          <a:bodyPr wrap="square">
            <a:spAutoFit/>
          </a:bodyPr>
          <a:lstStyle/>
          <a:p>
            <a:pPr algn="just">
              <a:spcBef>
                <a:spcPts val="600"/>
              </a:spcBef>
            </a:pPr>
            <a:r>
              <a:rPr lang="sr-Latn-RS" sz="2800" b="1" noProof="0" dirty="0">
                <a:latin typeface="Constantia" panose="02030602050306030303" pitchFamily="18" charset="0"/>
              </a:rPr>
              <a:t>„Ništa ne može usavršiti savršeno jedinstvo u crkvi osim duha Hristove strpljivosti. Sotona može da seje razdor; samo Hristos može da </a:t>
            </a:r>
            <a:r>
              <a:rPr lang="sr-Latn-RS" sz="2800" b="1" noProof="0">
                <a:latin typeface="Constantia" panose="02030602050306030303" pitchFamily="18" charset="0"/>
              </a:rPr>
              <a:t>uskladi neusklađene </a:t>
            </a:r>
            <a:r>
              <a:rPr lang="sr-Latn-RS" sz="2800" b="1" noProof="0" dirty="0">
                <a:latin typeface="Constantia" panose="02030602050306030303" pitchFamily="18" charset="0"/>
              </a:rPr>
              <a:t>elemente... Kada, kao pojedinačni crkveni radnici, volimo Boga iznad svega i svog bližnjega kao sebe samog, tada neće biti mukotrpnih napora za ujedinjenje; biće jedinstvo u </a:t>
            </a:r>
            <a:r>
              <a:rPr lang="sr-Latn-RS" sz="2800" b="1" dirty="0">
                <a:latin typeface="Constantia" panose="02030602050306030303" pitchFamily="18" charset="0"/>
              </a:rPr>
              <a:t>H</a:t>
            </a:r>
            <a:r>
              <a:rPr lang="sr-Latn-RS" sz="2800" b="1" noProof="0" dirty="0" err="1">
                <a:latin typeface="Constantia" panose="02030602050306030303" pitchFamily="18" charset="0"/>
              </a:rPr>
              <a:t>ristu</a:t>
            </a:r>
            <a:r>
              <a:rPr lang="sr-Latn-RS" sz="2800" b="1" noProof="0" dirty="0">
                <a:latin typeface="Constantia" panose="02030602050306030303" pitchFamily="18" charset="0"/>
              </a:rPr>
              <a:t>, uši će biti zatvorene za ogovaranje i niko neće uputiti prekor na svog bližnjega. Članovi Crkve negovaće ljubav i jedinstvo i biće poput jedne velike porodice. Tada ćemo pred svetom nositi </a:t>
            </a:r>
            <a:r>
              <a:rPr lang="en-US" sz="2800" b="1" noProof="0" dirty="0" err="1">
                <a:latin typeface="Constantia" panose="02030602050306030303" pitchFamily="18" charset="0"/>
              </a:rPr>
              <a:t>doka</a:t>
            </a:r>
            <a:r>
              <a:rPr lang="sr-Latn-RS" sz="2800" b="1" noProof="0" dirty="0">
                <a:latin typeface="Constantia" panose="02030602050306030303" pitchFamily="18" charset="0"/>
              </a:rPr>
              <a:t>z</a:t>
            </a:r>
            <a:r>
              <a:rPr lang="en-US" sz="2800" b="1" noProof="0" dirty="0">
                <a:latin typeface="Constantia" panose="02030602050306030303" pitchFamily="18" charset="0"/>
              </a:rPr>
              <a:t>e</a:t>
            </a:r>
            <a:r>
              <a:rPr lang="sr-Latn-RS" sz="2800" b="1" noProof="0" dirty="0">
                <a:latin typeface="Constantia" panose="02030602050306030303" pitchFamily="18" charset="0"/>
              </a:rPr>
              <a:t> koje svedoče da je Bog poslao svog Sina u svet.“</a:t>
            </a:r>
          </a:p>
        </p:txBody>
      </p:sp>
      <p:sp>
        <p:nvSpPr>
          <p:cNvPr id="4" name="CuadroTexto 3">
            <a:extLst>
              <a:ext uri="{FF2B5EF4-FFF2-40B4-BE49-F238E27FC236}">
                <a16:creationId xmlns:a16="http://schemas.microsoft.com/office/drawing/2014/main" id="{BDE34210-AE8D-5F78-8C77-08295CAE3C58}"/>
              </a:ext>
            </a:extLst>
          </p:cNvPr>
          <p:cNvSpPr txBox="1"/>
          <p:nvPr/>
        </p:nvSpPr>
        <p:spPr>
          <a:xfrm>
            <a:off x="6042164" y="6519446"/>
            <a:ext cx="3919984" cy="338554"/>
          </a:xfrm>
          <a:prstGeom prst="rect">
            <a:avLst/>
          </a:prstGeom>
          <a:noFill/>
        </p:spPr>
        <p:txBody>
          <a:bodyPr wrap="none" rtlCol="0">
            <a:spAutoFit/>
          </a:bodyPr>
          <a:lstStyle/>
          <a:p>
            <a:pPr algn="r"/>
            <a:r>
              <a:rPr lang="sr-Latn-RS" sz="1600" b="1" noProof="0">
                <a:solidFill>
                  <a:schemeClr val="bg1"/>
                </a:solidFill>
                <a:effectLst>
                  <a:glow rad="63500">
                    <a:srgbClr val="4B2146"/>
                  </a:glow>
                </a:effectLst>
              </a:rPr>
              <a:t>Elen G. Vajt, </a:t>
            </a:r>
            <a:r>
              <a:rPr lang="sr-Latn-RS" sz="1600" i="1" noProof="0">
                <a:solidFill>
                  <a:schemeClr val="bg1"/>
                </a:solidFill>
                <a:effectLst>
                  <a:glow rad="63500">
                    <a:srgbClr val="4B2146"/>
                  </a:glow>
                </a:effectLst>
              </a:rPr>
              <a:t>Razmišljajući </a:t>
            </a:r>
            <a:r>
              <a:rPr lang="sr-Latn-RS" sz="1600" i="1" noProof="0" dirty="0">
                <a:solidFill>
                  <a:schemeClr val="bg1"/>
                </a:solidFill>
                <a:effectLst>
                  <a:glow rad="63500">
                    <a:srgbClr val="4B2146"/>
                  </a:glow>
                </a:effectLst>
              </a:rPr>
              <a:t>o Isusu</a:t>
            </a:r>
            <a:r>
              <a:rPr lang="sr-Latn-RS" sz="1600" b="1" noProof="0" dirty="0">
                <a:solidFill>
                  <a:schemeClr val="bg1"/>
                </a:solidFill>
                <a:effectLst>
                  <a:glow rad="63500">
                    <a:srgbClr val="4B2146"/>
                  </a:glow>
                </a:effectLst>
              </a:rPr>
              <a:t>, 5</a:t>
            </a:r>
            <a:r>
              <a:rPr lang="sr-Latn-RS" sz="1600" b="1" noProof="0">
                <a:solidFill>
                  <a:schemeClr val="bg1"/>
                </a:solidFill>
                <a:effectLst>
                  <a:glow rad="63500">
                    <a:srgbClr val="4B2146"/>
                  </a:glow>
                </a:effectLst>
              </a:rPr>
              <a:t>. jul)</a:t>
            </a:r>
            <a:endParaRPr lang="sr-Latn-RS" sz="1600" b="1" noProof="0" dirty="0">
              <a:solidFill>
                <a:schemeClr val="bg1"/>
              </a:solidFill>
              <a:effectLst>
                <a:glow rad="63500">
                  <a:srgbClr val="4B2146"/>
                </a:glow>
              </a:effectLst>
            </a:endParaRP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B2DB-CF06-D366-9040-8461F59C0BA3}"/>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EEEC3C-3937-0B70-0C60-65A8CD0E928F}"/>
              </a:ext>
            </a:extLst>
          </p:cNvPr>
          <p:cNvSpPr>
            <a:spLocks noChangeArrowheads="1"/>
          </p:cNvSpPr>
          <p:nvPr/>
        </p:nvSpPr>
        <p:spPr bwMode="auto">
          <a:xfrm>
            <a:off x="193040" y="3810000"/>
            <a:ext cx="11900066" cy="283421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a:extLst>
              <a:ext uri="{FF2B5EF4-FFF2-40B4-BE49-F238E27FC236}">
                <a16:creationId xmlns:a16="http://schemas.microsoft.com/office/drawing/2014/main" id="{ADA855D1-6E2D-0D12-C722-282D1E337A91}"/>
              </a:ext>
            </a:extLst>
          </p:cNvPr>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800A3C2-5944-7DDA-86E7-09733928F544}"/>
              </a:ext>
            </a:extLst>
          </p:cNvPr>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DFF19521-A0EC-5AB3-243E-23E7CCB3953C}"/>
              </a:ext>
            </a:extLst>
          </p:cNvPr>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9E4B1E55-8224-D91E-349E-99348044F967}"/>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AD1EA645-6BEB-5801-F140-2963B2231E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F04630A8-D598-E2DD-46E2-58BEA3E4034A}"/>
              </a:ext>
            </a:extLst>
          </p:cNvPr>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5F8F6AD2-C07C-0026-7D43-6D89491D1B0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4B037949-3C1D-6BA5-5E22-F0C27FDE341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9BD24A0-E91E-ED74-B265-AD53C8E2B753}"/>
              </a:ext>
            </a:extLst>
          </p:cNvPr>
          <p:cNvSpPr txBox="1"/>
          <p:nvPr/>
        </p:nvSpPr>
        <p:spPr>
          <a:xfrm>
            <a:off x="-91440" y="3393440"/>
            <a:ext cx="12283440" cy="3477875"/>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sr-Latn-RS" sz="2400" b="1" i="0" u="none" strike="noStrike" kern="1200" cap="none" spc="0" normalizeH="0" baseline="0" noProof="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mn-ea"/>
                <a:cs typeface="Arial" charset="0"/>
              </a:rPr>
              <a:t>Isus je postao doulos, sluga ili rob. On se "ispraznio" (Fil</a:t>
            </a:r>
            <a:r>
              <a:rPr kumimoji="0" lang="sr-Latn-RS" sz="2800" b="1" i="0" u="none" strike="noStrike" kern="1200" cap="none" spc="0" normalizeH="0" baseline="0" noProof="0">
                <a:ln>
                  <a:noFill/>
                </a:ln>
                <a:solidFill>
                  <a:srgbClr val="FFFFFF"/>
                </a:solidFill>
                <a:effectLst/>
                <a:uLnTx/>
                <a:uFillTx/>
                <a:latin typeface="Arial"/>
                <a:ea typeface="+mn-ea"/>
                <a:cs typeface="Arial" charset="0"/>
              </a:rPr>
              <a:t>ib</a:t>
            </a:r>
            <a:r>
              <a:rPr kumimoji="0" lang="en-US" sz="2800" b="1" i="0" u="none" strike="noStrike" kern="1200" cap="none" spc="0" normalizeH="0" baseline="0" noProof="0">
                <a:ln>
                  <a:noFill/>
                </a:ln>
                <a:solidFill>
                  <a:srgbClr val="FFFFFF"/>
                </a:solidFill>
                <a:effectLst/>
                <a:uLnTx/>
                <a:uFillTx/>
                <a:latin typeface="Arial"/>
                <a:ea typeface="+mn-ea"/>
                <a:cs typeface="Arial" charset="0"/>
              </a:rPr>
              <a:t>. 2</a:t>
            </a:r>
            <a:r>
              <a:rPr kumimoji="0" lang="sr-Latn-RS" sz="2800" b="1" i="0" u="none" strike="noStrike" kern="1200" cap="none" spc="0" normalizeH="0" baseline="0" noProof="0">
                <a:ln>
                  <a:noFill/>
                </a:ln>
                <a:solidFill>
                  <a:srgbClr val="FFFFFF"/>
                </a:solidFill>
                <a:effectLst/>
                <a:uLnTx/>
                <a:uFillTx/>
                <a:latin typeface="Arial"/>
                <a:ea typeface="+mn-ea"/>
                <a:cs typeface="Arial" charset="0"/>
              </a:rPr>
              <a:t>,</a:t>
            </a:r>
            <a:r>
              <a:rPr kumimoji="0" lang="en-US" sz="2800" b="1" i="0" u="none" strike="noStrike" kern="1200" cap="none" spc="0" normalizeH="0" baseline="0" noProof="0">
                <a:ln>
                  <a:noFill/>
                </a:ln>
                <a:solidFill>
                  <a:srgbClr val="FFFFFF"/>
                </a:solidFill>
                <a:effectLst/>
                <a:uLnTx/>
                <a:uFillTx/>
                <a:latin typeface="Arial"/>
                <a:ea typeface="+mn-ea"/>
                <a:cs typeface="Arial" charset="0"/>
              </a:rPr>
              <a:t>7) ili "učinio se bez reputacije" (NKJV). Dobrovoljno je odlučio </a:t>
            </a:r>
            <a:r>
              <a:rPr kumimoji="0" lang="sr-Latn-RS" sz="2800" b="1" i="0" u="none" strike="noStrike" kern="1200" cap="none" spc="0" normalizeH="0" baseline="0" noProof="0">
                <a:ln>
                  <a:noFill/>
                </a:ln>
                <a:solidFill>
                  <a:srgbClr val="FFFFFF"/>
                </a:solidFill>
                <a:effectLst/>
                <a:uLnTx/>
                <a:uFillTx/>
                <a:latin typeface="Arial"/>
                <a:ea typeface="+mn-ea"/>
                <a:cs typeface="Arial" charset="0"/>
              </a:rPr>
              <a:t>da </a:t>
            </a:r>
            <a:r>
              <a:rPr kumimoji="0" lang="en-US" sz="2800" b="1" i="0" u="none" strike="noStrike" kern="1200" cap="none" spc="0" normalizeH="0" baseline="0" noProof="0">
                <a:ln>
                  <a:noFill/>
                </a:ln>
                <a:solidFill>
                  <a:srgbClr val="FFFFFF"/>
                </a:solidFill>
                <a:effectLst/>
                <a:uLnTx/>
                <a:uFillTx/>
                <a:latin typeface="Arial"/>
                <a:ea typeface="+mn-ea"/>
                <a:cs typeface="Arial" charset="0"/>
              </a:rPr>
              <a:t>ne koristi svoju moć i božanske osobine kako bi mogao biti "sluga Božji" i spasiti ov</a:t>
            </a:r>
            <a:r>
              <a:rPr kumimoji="0" lang="sr-Latn-RS" sz="2800" b="1" i="0" u="none" strike="noStrike" kern="1200" cap="none" spc="0" normalizeH="0" baseline="0" noProof="0">
                <a:ln>
                  <a:noFill/>
                </a:ln>
                <a:solidFill>
                  <a:srgbClr val="FFFFFF"/>
                </a:solidFill>
                <a:effectLst/>
                <a:uLnTx/>
                <a:uFillTx/>
                <a:latin typeface="Arial"/>
                <a:ea typeface="+mn-ea"/>
                <a:cs typeface="Arial" charset="0"/>
              </a:rPr>
              <a:t>u</a:t>
            </a:r>
            <a:r>
              <a:rPr kumimoji="0" lang="en-US" sz="2800" b="1" i="0" u="none" strike="noStrike" kern="1200" cap="none" spc="0" normalizeH="0" baseline="0" noProof="0">
                <a:ln>
                  <a:noFill/>
                </a:ln>
                <a:solidFill>
                  <a:srgbClr val="FFFFFF"/>
                </a:solidFill>
                <a:effectLst/>
                <a:uLnTx/>
                <a:uFillTx/>
                <a:latin typeface="Arial"/>
                <a:ea typeface="+mn-ea"/>
                <a:cs typeface="Arial" charset="0"/>
              </a:rPr>
              <a:t> planet</a:t>
            </a:r>
            <a:r>
              <a:rPr kumimoji="0" lang="sr-Latn-RS" sz="2800" b="1" i="0" u="none" strike="noStrike" kern="1200" cap="none" spc="0" normalizeH="0" baseline="0" noProof="0">
                <a:ln>
                  <a:noFill/>
                </a:ln>
                <a:solidFill>
                  <a:srgbClr val="FFFFFF"/>
                </a:solidFill>
                <a:effectLst/>
                <a:uLnTx/>
                <a:uFillTx/>
                <a:latin typeface="Arial"/>
                <a:ea typeface="+mn-ea"/>
                <a:cs typeface="Arial" charset="0"/>
              </a:rPr>
              <a:t>u</a:t>
            </a:r>
            <a:r>
              <a:rPr kumimoji="0" lang="en-US" sz="2800" b="1" i="0" u="none" strike="noStrike" kern="1200" cap="none" spc="0" normalizeH="0" baseline="0" noProof="0">
                <a:ln>
                  <a:noFill/>
                </a:ln>
                <a:solidFill>
                  <a:srgbClr val="FFFFFF"/>
                </a:solidFill>
                <a:effectLst/>
                <a:uLnTx/>
                <a:uFillTx/>
                <a:latin typeface="Arial"/>
                <a:ea typeface="+mn-ea"/>
                <a:cs typeface="Arial" charset="0"/>
              </a:rPr>
              <a:t> u pobuni. "Neka u vama bude ovaj um koji je bio i u </a:t>
            </a:r>
            <a:r>
              <a:rPr kumimoji="0" lang="sr-Latn-RS" sz="2800" b="1" i="0" u="none" strike="noStrike" kern="1200" cap="none" spc="0" normalizeH="0" baseline="0" noProof="0">
                <a:ln>
                  <a:noFill/>
                </a:ln>
                <a:solidFill>
                  <a:srgbClr val="FFFFFF"/>
                </a:solidFill>
                <a:effectLst/>
                <a:uLnTx/>
                <a:uFillTx/>
                <a:latin typeface="Arial"/>
                <a:ea typeface="+mn-ea"/>
                <a:cs typeface="Arial" charset="0"/>
              </a:rPr>
              <a:t>H</a:t>
            </a:r>
            <a:r>
              <a:rPr kumimoji="0" lang="en-US" sz="2800" b="1" i="0" u="none" strike="noStrike" kern="1200" cap="none" spc="0" normalizeH="0" baseline="0" noProof="0">
                <a:ln>
                  <a:noFill/>
                </a:ln>
                <a:solidFill>
                  <a:srgbClr val="FFFFFF"/>
                </a:solidFill>
                <a:effectLst/>
                <a:uLnTx/>
                <a:uFillTx/>
                <a:latin typeface="Arial"/>
                <a:ea typeface="+mn-ea"/>
                <a:cs typeface="Arial" charset="0"/>
              </a:rPr>
              <a:t>ristu Isusu" (Fil</a:t>
            </a:r>
            <a:r>
              <a:rPr kumimoji="0" lang="sr-Latn-RS" sz="2800" b="1" i="0" u="none" strike="noStrike" kern="1200" cap="none" spc="0" normalizeH="0" baseline="0" noProof="0">
                <a:ln>
                  <a:noFill/>
                </a:ln>
                <a:solidFill>
                  <a:srgbClr val="FFFFFF"/>
                </a:solidFill>
                <a:effectLst/>
                <a:uLnTx/>
                <a:uFillTx/>
                <a:latin typeface="Arial"/>
                <a:ea typeface="+mn-ea"/>
                <a:cs typeface="Arial" charset="0"/>
              </a:rPr>
              <a:t>ib</a:t>
            </a:r>
            <a:r>
              <a:rPr kumimoji="0" lang="en-US" sz="2800" b="1" i="0" u="none" strike="noStrike" kern="1200" cap="none" spc="0" normalizeH="0" baseline="0" noProof="0">
                <a:ln>
                  <a:noFill/>
                </a:ln>
                <a:solidFill>
                  <a:srgbClr val="FFFFFF"/>
                </a:solidFill>
                <a:effectLst/>
                <a:uLnTx/>
                <a:uFillTx/>
                <a:latin typeface="Arial"/>
                <a:ea typeface="+mn-ea"/>
                <a:cs typeface="Arial" charset="0"/>
              </a:rPr>
              <a:t>. 2</a:t>
            </a:r>
            <a:r>
              <a:rPr kumimoji="0" lang="sr-Latn-RS" sz="2800" b="1" i="0" u="none" strike="noStrike" kern="1200" cap="none" spc="0" normalizeH="0" baseline="0" noProof="0">
                <a:ln>
                  <a:noFill/>
                </a:ln>
                <a:solidFill>
                  <a:srgbClr val="FFFFFF"/>
                </a:solidFill>
                <a:effectLst/>
                <a:uLnTx/>
                <a:uFillTx/>
                <a:latin typeface="Arial"/>
                <a:ea typeface="+mn-ea"/>
                <a:cs typeface="Arial" charset="0"/>
              </a:rPr>
              <a:t>,</a:t>
            </a:r>
            <a:r>
              <a:rPr kumimoji="0" lang="en-US" sz="2800" b="1" i="0" u="none" strike="noStrike" kern="1200" cap="none" spc="0" normalizeH="0" baseline="0" noProof="0">
                <a:ln>
                  <a:noFill/>
                </a:ln>
                <a:solidFill>
                  <a:srgbClr val="FFFFFF"/>
                </a:solidFill>
                <a:effectLst/>
                <a:uLnTx/>
                <a:uFillTx/>
                <a:latin typeface="Arial"/>
                <a:ea typeface="+mn-ea"/>
                <a:cs typeface="Arial" charset="0"/>
              </a:rPr>
              <a:t>5, NKJV) je Pavlov podsetnik da i mi trebamo oponašati Njegovu ljubav—iako nesavršenu u osobi krhkih i grešnih ljudi—u odnosu prema našoj verskoj zajednici.</a:t>
            </a: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494847544"/>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RS" sz="2800" dirty="0">
                <a:solidFill>
                  <a:srgbClr val="FFFF99"/>
                </a:solidFill>
              </a:rPr>
              <a:t>Jedinstvo u Hristu</a:t>
            </a:r>
            <a:r>
              <a:rPr lang="hr-HR" sz="2800" dirty="0">
                <a:solidFill>
                  <a:srgbClr val="FFFF99"/>
                </a:solidFill>
              </a:rPr>
              <a:t>”, može pomoći danas</a:t>
            </a:r>
            <a:r>
              <a:rPr lang="en-US" sz="2800" dirty="0">
                <a:solidFill>
                  <a:srgbClr val="FFFF99"/>
                </a:solidFill>
              </a:rPr>
              <a:t>?</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361298609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3A6A-E534-9296-89AF-3AB7F7F934BA}"/>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6DB38FE1-C77C-0A66-B8F4-B5F3E9A08C67}"/>
              </a:ext>
            </a:extLst>
          </p:cNvPr>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a:extLst>
              <a:ext uri="{FF2B5EF4-FFF2-40B4-BE49-F238E27FC236}">
                <a16:creationId xmlns:a16="http://schemas.microsoft.com/office/drawing/2014/main" id="{78BDA0CB-D6A9-D6D4-ED0B-696FE4864950}"/>
              </a:ext>
            </a:extLst>
          </p:cNvPr>
          <p:cNvSpPr>
            <a:spLocks noGrp="1" noChangeArrowheads="1"/>
          </p:cNvSpPr>
          <p:nvPr>
            <p:ph type="body" idx="1"/>
          </p:nvPr>
        </p:nvSpPr>
        <p:spPr>
          <a:xfrm>
            <a:off x="3276600" y="1676400"/>
            <a:ext cx="5892114" cy="1143000"/>
          </a:xfrm>
        </p:spPr>
        <p:txBody>
          <a:bodyPr/>
          <a:lstStyle/>
          <a:p>
            <a:pPr eaLnBrk="1" hangingPunct="1">
              <a:buFontTx/>
              <a:buNone/>
            </a:pPr>
            <a:r>
              <a:rPr lang="en-US" sz="2800" dirty="0">
                <a:solidFill>
                  <a:srgbClr val="FFFF99"/>
                </a:solidFill>
              </a:rPr>
              <a:t>   </a:t>
            </a:r>
            <a:r>
              <a:rPr lang="hr-HR" dirty="0">
                <a:solidFill>
                  <a:srgbClr val="FFFF99"/>
                </a:solidFill>
              </a:rPr>
              <a:t>Koje  promene  treba da ostvarimo u svom životu</a:t>
            </a:r>
            <a:r>
              <a:rPr lang="en-US" dirty="0">
                <a:solidFill>
                  <a:srgbClr val="FFFF99"/>
                </a:solidFill>
              </a:rPr>
              <a:t>?</a:t>
            </a:r>
          </a:p>
        </p:txBody>
      </p:sp>
      <p:sp>
        <p:nvSpPr>
          <p:cNvPr id="24580" name="Rectangle 4">
            <a:extLst>
              <a:ext uri="{FF2B5EF4-FFF2-40B4-BE49-F238E27FC236}">
                <a16:creationId xmlns:a16="http://schemas.microsoft.com/office/drawing/2014/main" id="{866D0B0E-D7E3-9EBE-9961-7F3125BE8F76}"/>
              </a:ext>
            </a:extLst>
          </p:cNvPr>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primenimo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a:extLst>
              <a:ext uri="{FF2B5EF4-FFF2-40B4-BE49-F238E27FC236}">
                <a16:creationId xmlns:a16="http://schemas.microsoft.com/office/drawing/2014/main" id="{F3190724-CD9C-3DCE-2B1E-106D403C9303}"/>
              </a:ext>
            </a:extLst>
          </p:cNvPr>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29427623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72AB-E7B7-67A8-5FA2-6159B82725BB}"/>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D91DC28-B1D9-71B4-99D4-95C980B3B5B4}"/>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4E6660ED-B38A-4756-B099-93CBA07E05BF}"/>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Jedinstvo u Kristu</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D12229A2-E114-2194-EE25-A3BF0688E90F}"/>
              </a:ext>
            </a:extLst>
          </p:cNvPr>
          <p:cNvSpPr>
            <a:spLocks noChangeArrowheads="1"/>
          </p:cNvSpPr>
          <p:nvPr/>
        </p:nvSpPr>
        <p:spPr bwMode="auto">
          <a:xfrm>
            <a:off x="1377245" y="2714289"/>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grup</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 Kor. 1,12-17.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ovaj </a:t>
            </a:r>
            <a:r>
              <a:rPr lang="hr-HR" sz="1400" b="1" dirty="0">
                <a:solidFill>
                  <a:srgbClr val="FFFFFF"/>
                </a:solidFill>
                <a:latin typeface="Arial"/>
                <a:cs typeface="Arial" charset="0"/>
              </a:rPr>
              <a:t>tekst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pomaže da razum. apsurd stvaranja stranaka oko lokalnih vođe? Pavlovo rešenje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Rim.</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1,29; 13,13; 1. Kor. 3,3; 2. Kor. 12,20; Gal. 5,20;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 se još gresi navode uz prepiranje i razdor? Koliko je sve loše?</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Koe..1,12-27.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vaša mesna crkva može da učini da izbjegne taj problem?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Kor.. 1,10.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je Pavle želeo da </a:t>
            </a:r>
            <a:r>
              <a:rPr lang="hr-HR" sz="1400" b="1" dirty="0">
                <a:solidFill>
                  <a:srgbClr val="FFFFFF"/>
                </a:solidFill>
                <a:latin typeface="Arial"/>
                <a:cs typeface="Arial" charset="0"/>
              </a:rPr>
              <a:t>kaže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da u mišljenju i u namjerama svi budu jedno (SSP)?</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Kor.. 3,1-4.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Pavle tu opisuje duhovnu nezrelost Korinćana?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Kor. 3,2..</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Kakvom hranom se hrane mudri i zreli </a:t>
            </a:r>
            <a:r>
              <a:rPr lang="hr-HR" sz="1400" b="1" dirty="0">
                <a:solidFill>
                  <a:srgbClr val="FFFFFF"/>
                </a:solidFill>
                <a:latin typeface="Arial"/>
                <a:cs typeface="Arial" charset="0"/>
              </a:rPr>
              <a:t>hri</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šćani?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1. Kor. 4,1.2.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Koji ispravni stav moramo imati prema ljudskim vođama?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Filip. 2,5-8.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 nam taj tekst pomaže da razumemo izraz “Hristova misao“ (vidi: 1. Kor. 2,16)?</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2. Kor.  11,23-28; Kol. 1,24.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Čemu nas ovi </a:t>
            </a:r>
            <a:r>
              <a:rPr lang="sr-Latn-RS" sz="1400" b="1" dirty="0">
                <a:solidFill>
                  <a:srgbClr val="FFFFFF"/>
                </a:solidFill>
                <a:latin typeface="Arial"/>
                <a:cs typeface="Arial" charset="0"/>
              </a:rPr>
              <a:t>stihov</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i uče o tome šta znači stradati za Hrista?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A151EE14-E045-C9E7-94CC-05FC793C61E2}"/>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94540791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ED743-34BE-A6AC-65E1-4502CD0ED801}"/>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7C12B0F6-30A0-D754-C647-08AD45A5DB5F}"/>
              </a:ext>
            </a:extLst>
          </p:cNvPr>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a:extLst>
              <a:ext uri="{FF2B5EF4-FFF2-40B4-BE49-F238E27FC236}">
                <a16:creationId xmlns:a16="http://schemas.microsoft.com/office/drawing/2014/main" id="{2338F220-296B-77B8-3891-9B2254160E97}"/>
              </a:ext>
            </a:extLst>
          </p:cNvPr>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a:solidFill>
                  <a:srgbClr val="FFFF99"/>
                </a:solidFill>
              </a:rPr>
              <a:t>Koje  promene  treba  da izvršimo</a:t>
            </a:r>
            <a:r>
              <a:rPr lang="en-US">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a:extLst>
              <a:ext uri="{FF2B5EF4-FFF2-40B4-BE49-F238E27FC236}">
                <a16:creationId xmlns:a16="http://schemas.microsoft.com/office/drawing/2014/main" id="{3E4E20FE-4A60-1A48-A87D-81CFA556A2A4}"/>
              </a:ext>
            </a:extLst>
          </p:cNvPr>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a:extLst>
              <a:ext uri="{FF2B5EF4-FFF2-40B4-BE49-F238E27FC236}">
                <a16:creationId xmlns:a16="http://schemas.microsoft.com/office/drawing/2014/main" id="{F84BC942-20F4-A518-6CA8-D16DF01B6E0D}"/>
              </a:ext>
            </a:extLst>
          </p:cNvPr>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a:extLst>
              <a:ext uri="{FF2B5EF4-FFF2-40B4-BE49-F238E27FC236}">
                <a16:creationId xmlns:a16="http://schemas.microsoft.com/office/drawing/2014/main" id="{389086B1-DAD3-DB9F-E05D-1CA747362EF5}"/>
              </a:ext>
            </a:extLst>
          </p:cNvPr>
          <p:cNvGrpSpPr>
            <a:grpSpLocks/>
          </p:cNvGrpSpPr>
          <p:nvPr/>
        </p:nvGrpSpPr>
        <p:grpSpPr bwMode="auto">
          <a:xfrm>
            <a:off x="562332" y="3438780"/>
            <a:ext cx="3176028" cy="3034427"/>
            <a:chOff x="285" y="2227"/>
            <a:chExt cx="947" cy="1786"/>
          </a:xfrm>
        </p:grpSpPr>
        <p:sp>
          <p:nvSpPr>
            <p:cNvPr id="19484" name="Rectangle 5">
              <a:extLst>
                <a:ext uri="{FF2B5EF4-FFF2-40B4-BE49-F238E27FC236}">
                  <a16:creationId xmlns:a16="http://schemas.microsoft.com/office/drawing/2014/main" id="{D43C66C0-C9BA-0981-69E1-FAA91A2C22FF}"/>
                </a:ext>
              </a:extLst>
            </p:cNvPr>
            <p:cNvSpPr>
              <a:spLocks noChangeArrowheads="1"/>
            </p:cNvSpPr>
            <p:nvPr/>
          </p:nvSpPr>
          <p:spPr bwMode="auto">
            <a:xfrm>
              <a:off x="285" y="2227"/>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a:extLst>
                <a:ext uri="{FF2B5EF4-FFF2-40B4-BE49-F238E27FC236}">
                  <a16:creationId xmlns:a16="http://schemas.microsoft.com/office/drawing/2014/main" id="{1E202D48-A19A-2864-004D-4029FDF5F424}"/>
                </a:ext>
              </a:extLst>
            </p:cNvPr>
            <p:cNvSpPr txBox="1">
              <a:spLocks noChangeArrowheads="1"/>
            </p:cNvSpPr>
            <p:nvPr/>
          </p:nvSpPr>
          <p:spPr bwMode="auto">
            <a:xfrm>
              <a:off x="315" y="2546"/>
              <a:ext cx="901" cy="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a:ln>
                    <a:noFill/>
                  </a:ln>
                  <a:solidFill>
                    <a:srgbClr val="000000"/>
                  </a:solidFill>
                  <a:effectLst/>
                  <a:uLnTx/>
                  <a:uFillTx/>
                  <a:latin typeface="Arial" charset="0"/>
                  <a:ea typeface="+mn-ea"/>
                  <a:cs typeface="Arial" charset="0"/>
                </a:rPr>
                <a:t>Pisanje pisama drevni je običaj koji ni dan danas još uvek nije zastareo. Ono što je danas drugačije je način na koji pišemo svoja pisma. Istina, umesto papira sada su tu društveni mediji. Po-što nije uvek mogao da bide s ljudima a želio im je nešto reći, Pavle je odlu- čio da im piše. Potičući vernike da preispitaju sebe, svoje ponašanje i okolnu kulturu u svetlu Evanđelja o Isusu Hristu , Pavle piše poruku o krstu. Obe Poslanice Korinćanima nas uče da se čvrsto držimo poruke krsta.</a:t>
              </a:r>
              <a:endParaRPr kumimoji="0" lang="hr-HR" sz="12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a:extLst>
              <a:ext uri="{FF2B5EF4-FFF2-40B4-BE49-F238E27FC236}">
                <a16:creationId xmlns:a16="http://schemas.microsoft.com/office/drawing/2014/main" id="{EAB1F5C4-42B7-5496-5BD5-389BC8136C62}"/>
              </a:ext>
            </a:extLst>
          </p:cNvPr>
          <p:cNvGrpSpPr>
            <a:grpSpLocks/>
          </p:cNvGrpSpPr>
          <p:nvPr/>
        </p:nvGrpSpPr>
        <p:grpSpPr bwMode="auto">
          <a:xfrm>
            <a:off x="5853505" y="3953103"/>
            <a:ext cx="1840386" cy="2530824"/>
            <a:chOff x="2639" y="2348"/>
            <a:chExt cx="966" cy="1684"/>
          </a:xfrm>
        </p:grpSpPr>
        <p:sp>
          <p:nvSpPr>
            <p:cNvPr id="19482" name="Rectangle 8">
              <a:extLst>
                <a:ext uri="{FF2B5EF4-FFF2-40B4-BE49-F238E27FC236}">
                  <a16:creationId xmlns:a16="http://schemas.microsoft.com/office/drawing/2014/main" id="{D9650F44-4461-698A-4126-41D7AC11AE9C}"/>
                </a:ext>
              </a:extLst>
            </p:cNvPr>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a:extLst>
                <a:ext uri="{FF2B5EF4-FFF2-40B4-BE49-F238E27FC236}">
                  <a16:creationId xmlns:a16="http://schemas.microsoft.com/office/drawing/2014/main" id="{F6218E9C-F718-98FA-7329-F42043CD12BA}"/>
                </a:ext>
              </a:extLst>
            </p:cNvPr>
            <p:cNvSpPr txBox="1">
              <a:spLocks noChangeArrowheads="1"/>
            </p:cNvSpPr>
            <p:nvPr/>
          </p:nvSpPr>
          <p:spPr bwMode="auto">
            <a:xfrm>
              <a:off x="2713" y="2348"/>
              <a:ext cx="892" cy="167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a:ln>
                    <a:noFill/>
                  </a:ln>
                  <a:solidFill>
                    <a:srgbClr val="000000"/>
                  </a:solidFill>
                  <a:effectLst/>
                  <a:uLnTx/>
                  <a:uFillTx/>
                  <a:latin typeface="Arial" charset="0"/>
                  <a:ea typeface="+mn-ea"/>
                  <a:cs typeface="Arial" charset="0"/>
                </a:rPr>
                <a:t>Koliko god problemi u Korintu bili uznemiru- jući, Poslanice Korin-ćanima privlaće našu pažnju, ne radi njihvih-problema, već radi izvanrednog naćina na koji im Pavle prilazi. Potičući vernike da preispitaju sebe i svoje ponašanje i okolnu kulturu u svetlu primljenog Evanđelja, Pavle kaže: širi li drugo neka je “prokleto“!?</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a:extLst>
              <a:ext uri="{FF2B5EF4-FFF2-40B4-BE49-F238E27FC236}">
                <a16:creationId xmlns:a16="http://schemas.microsoft.com/office/drawing/2014/main" id="{299F7CE3-BB48-DE34-E1EE-3E9FBE66913D}"/>
              </a:ext>
            </a:extLst>
          </p:cNvPr>
          <p:cNvGrpSpPr>
            <a:grpSpLocks/>
          </p:cNvGrpSpPr>
          <p:nvPr/>
        </p:nvGrpSpPr>
        <p:grpSpPr bwMode="auto">
          <a:xfrm>
            <a:off x="3618983" y="3576636"/>
            <a:ext cx="2400818" cy="2874082"/>
            <a:chOff x="1248" y="2437"/>
            <a:chExt cx="1392" cy="1538"/>
          </a:xfrm>
        </p:grpSpPr>
        <p:sp>
          <p:nvSpPr>
            <p:cNvPr id="19480" name="Rectangle 11">
              <a:extLst>
                <a:ext uri="{FF2B5EF4-FFF2-40B4-BE49-F238E27FC236}">
                  <a16:creationId xmlns:a16="http://schemas.microsoft.com/office/drawing/2014/main" id="{2A470950-15ED-7F4B-12DC-813744B7FADC}"/>
                </a:ext>
              </a:extLst>
            </p:cNvPr>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a:extLst>
                <a:ext uri="{FF2B5EF4-FFF2-40B4-BE49-F238E27FC236}">
                  <a16:creationId xmlns:a16="http://schemas.microsoft.com/office/drawing/2014/main" id="{F63CED44-3AB6-5B7B-B529-F7A0570EC08F}"/>
                </a:ext>
              </a:extLst>
            </p:cNvPr>
            <p:cNvSpPr txBox="1">
              <a:spLocks noChangeArrowheads="1"/>
            </p:cNvSpPr>
            <p:nvPr/>
          </p:nvSpPr>
          <p:spPr bwMode="auto">
            <a:xfrm>
              <a:off x="1253" y="2657"/>
              <a:ext cx="1381" cy="131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a:t>
              </a:r>
              <a:r>
                <a:rPr kumimoji="0" lang="hr-HR" sz="1100" b="1" i="0" u="none" strike="noStrike" kern="1200" cap="none" spc="0" normalizeH="0" baseline="0" noProof="0">
                  <a:ln>
                    <a:noFill/>
                  </a:ln>
                  <a:solidFill>
                    <a:srgbClr val="000000"/>
                  </a:solidFill>
                  <a:effectLst/>
                  <a:uLnTx/>
                  <a:uFillTx/>
                  <a:latin typeface="Arial" charset="0"/>
                  <a:ea typeface="+mn-ea"/>
                  <a:cs typeface="Arial" charset="0"/>
                </a:rPr>
                <a:t>. U ovom tromesečju proučava- ćemo Pavlove poslanice Korin- ćanima..U njima nam Pavle pri-kazuje evanđeosku poruku kao bit hrišćanskog života i svjedo- čenja da sve kroz to gledamo.</a:t>
              </a:r>
              <a:endParaRPr kumimoji="0" lang="hr-HR" sz="11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a:t>
              </a:r>
              <a:r>
                <a:rPr kumimoji="0" lang="hr-HR" sz="1100" b="1" i="0" u="none" strike="noStrike" kern="1200" cap="none" spc="0" normalizeH="0" baseline="0" noProof="0">
                  <a:ln>
                    <a:noFill/>
                  </a:ln>
                  <a:solidFill>
                    <a:srgbClr val="000000"/>
                  </a:solidFill>
                  <a:effectLst/>
                  <a:uLnTx/>
                  <a:uFillTx/>
                  <a:latin typeface="Arial" charset="0"/>
                  <a:ea typeface="+mn-ea"/>
                  <a:cs typeface="Arial" charset="0"/>
                </a:rPr>
                <a:t>. Idolopoklonstvo Korinta iden-tično je prilikama u kojima živi naš svet danas. Bez obzira na izazove s kojima se suočavamo na putu za Nebo, naš odgovor onima koji nas zapitaju isti je kao onaj koji je vredio za Korinćane: ”Isus Hrist i to razapeti!”</a:t>
              </a:r>
              <a:endParaRPr kumimoji="0" lang="hr-HR" sz="11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5" name="Group 13">
            <a:extLst>
              <a:ext uri="{FF2B5EF4-FFF2-40B4-BE49-F238E27FC236}">
                <a16:creationId xmlns:a16="http://schemas.microsoft.com/office/drawing/2014/main" id="{7DDF3567-BD52-AB38-99DF-B313F65ADCFD}"/>
              </a:ext>
            </a:extLst>
          </p:cNvPr>
          <p:cNvGrpSpPr>
            <a:grpSpLocks/>
          </p:cNvGrpSpPr>
          <p:nvPr/>
        </p:nvGrpSpPr>
        <p:grpSpPr bwMode="auto">
          <a:xfrm>
            <a:off x="7693890" y="3782201"/>
            <a:ext cx="3213873" cy="2696420"/>
            <a:chOff x="3595" y="2256"/>
            <a:chExt cx="1733" cy="14876"/>
          </a:xfrm>
        </p:grpSpPr>
        <p:sp>
          <p:nvSpPr>
            <p:cNvPr id="19478" name="Rectangle 14">
              <a:extLst>
                <a:ext uri="{FF2B5EF4-FFF2-40B4-BE49-F238E27FC236}">
                  <a16:creationId xmlns:a16="http://schemas.microsoft.com/office/drawing/2014/main" id="{070AD7B9-09DF-11D2-06EE-24BBBA0FCFC0}"/>
                </a:ext>
              </a:extLst>
            </p:cNvPr>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a:extLst>
                <a:ext uri="{FF2B5EF4-FFF2-40B4-BE49-F238E27FC236}">
                  <a16:creationId xmlns:a16="http://schemas.microsoft.com/office/drawing/2014/main" id="{1D1EF66E-B647-0A0F-012C-CC2E6C2338FF}"/>
                </a:ext>
              </a:extLst>
            </p:cNvPr>
            <p:cNvSpPr txBox="1">
              <a:spLocks noChangeArrowheads="1"/>
            </p:cNvSpPr>
            <p:nvPr/>
          </p:nvSpPr>
          <p:spPr bwMode="auto">
            <a:xfrm>
              <a:off x="3609" y="3012"/>
              <a:ext cx="1719" cy="1412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 </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Bogom menja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sve </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i ovde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 </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u večnosti</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ta promena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može biti dobra ili loša</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 zavisno o kvaliteti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 vrsti odnosa. Bog želi </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potpuno predan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a:t>
              </a:r>
              <a:r>
                <a:rPr kumimoji="0" lang="hr-HR" sz="1200" b="1" i="0" u="none" strike="noStrike" kern="1200" cap="none" spc="0" normalizeH="0" baseline="0" noProof="0">
                  <a:ln>
                    <a:noFill/>
                  </a:ln>
                  <a:solidFill>
                    <a:srgbClr val="000000"/>
                  </a:solidFill>
                  <a:effectLst/>
                  <a:uLnTx/>
                  <a:uFillTx/>
                  <a:latin typeface="Arial" charset="0"/>
                  <a:ea typeface="+mn-ea"/>
                  <a:cs typeface="Arial" charset="0"/>
                </a:rPr>
                <a:t>Ali imaj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na umu Bog nije prosjak </a:t>
              </a:r>
              <a:r>
                <a:rPr kumimoji="0" lang="hr-HR" sz="1200" b="1" i="0" u="none" strike="noStrike" kern="1200" cap="none" spc="0" normalizeH="0" baseline="0" noProof="0">
                  <a:ln>
                    <a:noFill/>
                  </a:ln>
                  <a:solidFill>
                    <a:srgbClr val="000000"/>
                  </a:solidFill>
                  <a:effectLst/>
                  <a:uLnTx/>
                  <a:uFillTx/>
                  <a:latin typeface="Arial" charset="0"/>
                  <a:ea typeface="+mn-ea"/>
                  <a:cs typeface="Arial" charset="0"/>
                </a:rPr>
                <a:t>sa plastićnom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kanticom. On će prihvatiti samo predan odnos sa svojim narodom, Jer sve manje od </a:t>
              </a:r>
              <a:r>
                <a:rPr kumimoji="0" lang="hr-HR" sz="1200" b="1" i="0" u="none" strike="noStrike" kern="1200" cap="none" spc="0" normalizeH="0" baseline="0" noProof="0">
                  <a:ln>
                    <a:noFill/>
                  </a:ln>
                  <a:solidFill>
                    <a:srgbClr val="000000"/>
                  </a:solidFill>
                  <a:effectLst/>
                  <a:uLnTx/>
                  <a:uFillTx/>
                  <a:latin typeface="Arial" charset="0"/>
                  <a:ea typeface="+mn-ea"/>
                  <a:cs typeface="Arial" charset="0"/>
                </a:rPr>
                <a:t>toga rezultiraće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našim uništenjem.  Božanski poziv se upućuje i </a:t>
              </a:r>
              <a:r>
                <a:rPr kumimoji="0" lang="hr-HR" sz="1200" b="1" i="0" u="none" strike="noStrike" kern="1200" cap="none" spc="0" normalizeH="0" baseline="0" noProof="0">
                  <a:ln>
                    <a:noFill/>
                  </a:ln>
                  <a:solidFill>
                    <a:srgbClr val="000000"/>
                  </a:solidFill>
                  <a:effectLst/>
                  <a:uLnTx/>
                  <a:uFillTx/>
                  <a:latin typeface="Arial" charset="0"/>
                  <a:ea typeface="+mn-ea"/>
                  <a:cs typeface="Arial" charset="0"/>
                </a:rPr>
                <a:t>tebi danas: Drži se čvrsto i budi vjeran poruci krsta! Šta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a:extLst>
              <a:ext uri="{FF2B5EF4-FFF2-40B4-BE49-F238E27FC236}">
                <a16:creationId xmlns:a16="http://schemas.microsoft.com/office/drawing/2014/main" id="{23CBA308-AA71-A618-BB67-4FC17B28F772}"/>
              </a:ext>
            </a:extLst>
          </p:cNvPr>
          <p:cNvGrpSpPr>
            <a:grpSpLocks/>
          </p:cNvGrpSpPr>
          <p:nvPr/>
        </p:nvGrpSpPr>
        <p:grpSpPr bwMode="auto">
          <a:xfrm>
            <a:off x="422031" y="3505200"/>
            <a:ext cx="3500213" cy="478424"/>
            <a:chOff x="206" y="1824"/>
            <a:chExt cx="1042" cy="336"/>
          </a:xfrm>
        </p:grpSpPr>
        <p:sp>
          <p:nvSpPr>
            <p:cNvPr id="19476" name="Rectangle 17">
              <a:extLst>
                <a:ext uri="{FF2B5EF4-FFF2-40B4-BE49-F238E27FC236}">
                  <a16:creationId xmlns:a16="http://schemas.microsoft.com/office/drawing/2014/main" id="{DC5B3247-4591-12ED-E9BE-5D0DE3BA0A89}"/>
                </a:ext>
              </a:extLst>
            </p:cNvPr>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a:extLst>
                <a:ext uri="{FF2B5EF4-FFF2-40B4-BE49-F238E27FC236}">
                  <a16:creationId xmlns:a16="http://schemas.microsoft.com/office/drawing/2014/main" id="{CBACED68-1F9F-734B-9FE1-EEC49C21D99C}"/>
                </a:ext>
              </a:extLst>
            </p:cNvPr>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a:extLst>
              <a:ext uri="{FF2B5EF4-FFF2-40B4-BE49-F238E27FC236}">
                <a16:creationId xmlns:a16="http://schemas.microsoft.com/office/drawing/2014/main" id="{126EF2BE-DA2B-8AEA-DAD6-C43FDBEFADDE}"/>
              </a:ext>
            </a:extLst>
          </p:cNvPr>
          <p:cNvGrpSpPr>
            <a:grpSpLocks/>
          </p:cNvGrpSpPr>
          <p:nvPr/>
        </p:nvGrpSpPr>
        <p:grpSpPr bwMode="auto">
          <a:xfrm>
            <a:off x="3627607" y="3505200"/>
            <a:ext cx="2392194" cy="478424"/>
            <a:chOff x="1109" y="1824"/>
            <a:chExt cx="1483" cy="336"/>
          </a:xfrm>
        </p:grpSpPr>
        <p:sp>
          <p:nvSpPr>
            <p:cNvPr id="19474" name="Rectangle 20">
              <a:extLst>
                <a:ext uri="{FF2B5EF4-FFF2-40B4-BE49-F238E27FC236}">
                  <a16:creationId xmlns:a16="http://schemas.microsoft.com/office/drawing/2014/main" id="{BCB26697-831D-FE49-AAB0-708706FC021A}"/>
                </a:ext>
              </a:extLst>
            </p:cNvPr>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a:extLst>
                <a:ext uri="{FF2B5EF4-FFF2-40B4-BE49-F238E27FC236}">
                  <a16:creationId xmlns:a16="http://schemas.microsoft.com/office/drawing/2014/main" id="{73C9976F-7F09-9225-E856-348276F55E38}"/>
                </a:ext>
              </a:extLst>
            </p:cNvPr>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a:extLst>
              <a:ext uri="{FF2B5EF4-FFF2-40B4-BE49-F238E27FC236}">
                <a16:creationId xmlns:a16="http://schemas.microsoft.com/office/drawing/2014/main" id="{FA287F98-15A4-ECA4-32EA-617F5F9DD2C8}"/>
              </a:ext>
            </a:extLst>
          </p:cNvPr>
          <p:cNvGrpSpPr>
            <a:grpSpLocks/>
          </p:cNvGrpSpPr>
          <p:nvPr/>
        </p:nvGrpSpPr>
        <p:grpSpPr bwMode="auto">
          <a:xfrm>
            <a:off x="6019800" y="3505200"/>
            <a:ext cx="1638300" cy="471092"/>
            <a:chOff x="2592" y="1824"/>
            <a:chExt cx="1008" cy="336"/>
          </a:xfrm>
        </p:grpSpPr>
        <p:sp>
          <p:nvSpPr>
            <p:cNvPr id="19472" name="Rectangle 23">
              <a:extLst>
                <a:ext uri="{FF2B5EF4-FFF2-40B4-BE49-F238E27FC236}">
                  <a16:creationId xmlns:a16="http://schemas.microsoft.com/office/drawing/2014/main" id="{F36D5D8E-7010-F880-6E02-90EAE88FBBBE}"/>
                </a:ext>
              </a:extLst>
            </p:cNvPr>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a:extLst>
                <a:ext uri="{FF2B5EF4-FFF2-40B4-BE49-F238E27FC236}">
                  <a16:creationId xmlns:a16="http://schemas.microsoft.com/office/drawing/2014/main" id="{34230F86-CDD6-6C6E-A0AE-5E40738909C1}"/>
                </a:ext>
              </a:extLst>
            </p:cNvPr>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a:extLst>
              <a:ext uri="{FF2B5EF4-FFF2-40B4-BE49-F238E27FC236}">
                <a16:creationId xmlns:a16="http://schemas.microsoft.com/office/drawing/2014/main" id="{39160B9D-63C6-85F4-CB1A-52EC300BBFC0}"/>
              </a:ext>
            </a:extLst>
          </p:cNvPr>
          <p:cNvGrpSpPr>
            <a:grpSpLocks/>
          </p:cNvGrpSpPr>
          <p:nvPr/>
        </p:nvGrpSpPr>
        <p:grpSpPr bwMode="auto">
          <a:xfrm>
            <a:off x="7651420" y="3505200"/>
            <a:ext cx="3256344" cy="478424"/>
            <a:chOff x="3600" y="1824"/>
            <a:chExt cx="1536" cy="336"/>
          </a:xfrm>
        </p:grpSpPr>
        <p:sp>
          <p:nvSpPr>
            <p:cNvPr id="19470" name="Rectangle 26">
              <a:extLst>
                <a:ext uri="{FF2B5EF4-FFF2-40B4-BE49-F238E27FC236}">
                  <a16:creationId xmlns:a16="http://schemas.microsoft.com/office/drawing/2014/main" id="{678B0FFF-33BE-EE96-5EE2-53CDD8D94215}"/>
                </a:ext>
              </a:extLst>
            </p:cNvPr>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a:extLst>
                <a:ext uri="{FF2B5EF4-FFF2-40B4-BE49-F238E27FC236}">
                  <a16:creationId xmlns:a16="http://schemas.microsoft.com/office/drawing/2014/main" id="{9AE99398-3B8D-675F-70C7-4D450177685C}"/>
                </a:ext>
              </a:extLst>
            </p:cNvPr>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a:extLst>
              <a:ext uri="{FF2B5EF4-FFF2-40B4-BE49-F238E27FC236}">
                <a16:creationId xmlns:a16="http://schemas.microsoft.com/office/drawing/2014/main" id="{1CCD0C7C-A2A3-CCE7-9012-5513784757BF}"/>
              </a:ext>
            </a:extLst>
          </p:cNvPr>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a:extLst>
              <a:ext uri="{FF2B5EF4-FFF2-40B4-BE49-F238E27FC236}">
                <a16:creationId xmlns:a16="http://schemas.microsoft.com/office/drawing/2014/main" id="{84B0C5DE-EAE5-D63C-12B1-B950B1C5054A}"/>
              </a:ext>
            </a:extLst>
          </p:cNvPr>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256668485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D956161-67E8-69DD-8F82-DF03095811AE}"/>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8547E91-41B1-72FD-552A-C2248B8B4FDF}"/>
              </a:ext>
            </a:extLst>
          </p:cNvPr>
          <p:cNvSpPr>
            <a:spLocks noGrp="1" noChangeArrowheads="1"/>
          </p:cNvSpPr>
          <p:nvPr>
            <p:ph type="title"/>
          </p:nvPr>
        </p:nvSpPr>
        <p:spPr>
          <a:xfrm>
            <a:off x="3733801" y="129695"/>
            <a:ext cx="4292601" cy="1143000"/>
          </a:xfrm>
        </p:spPr>
        <p:txBody>
          <a:bodyPr/>
          <a:lstStyle/>
          <a:p>
            <a:pPr eaLnBrk="1" hangingPunct="1"/>
            <a:r>
              <a:rPr lang="hr-HR">
                <a:solidFill>
                  <a:srgbClr val="FFCC66"/>
                </a:solidFill>
              </a:rPr>
              <a:t>Upamtite stih </a:t>
            </a:r>
            <a:endParaRPr lang="en-US" dirty="0">
              <a:solidFill>
                <a:srgbClr val="FFCC66"/>
              </a:solidFill>
            </a:endParaRPr>
          </a:p>
        </p:txBody>
      </p:sp>
      <p:sp>
        <p:nvSpPr>
          <p:cNvPr id="8195" name="Text Box 3">
            <a:extLst>
              <a:ext uri="{FF2B5EF4-FFF2-40B4-BE49-F238E27FC236}">
                <a16:creationId xmlns:a16="http://schemas.microsoft.com/office/drawing/2014/main" id="{C6580B87-78D6-2BCC-FE8C-644582E87F00}"/>
              </a:ext>
            </a:extLst>
          </p:cNvPr>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1. </a:t>
            </a:r>
            <a:r>
              <a:rPr lang="hr-HR" sz="4800">
                <a:solidFill>
                  <a:srgbClr val="FFFF99"/>
                </a:solidFill>
                <a:latin typeface="Impact" pitchFamily="34" charset="0"/>
              </a:rPr>
              <a:t>Korinćanima</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 </a:t>
            </a:r>
            <a:r>
              <a:rPr lang="sr-Latn-RS" sz="4800">
                <a:solidFill>
                  <a:srgbClr val="FFFF99"/>
                </a:solidFill>
                <a:latin typeface="Impact" pitchFamily="34" charset="0"/>
              </a:rPr>
              <a:t>1</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,10:</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a:extLst>
              <a:ext uri="{FF2B5EF4-FFF2-40B4-BE49-F238E27FC236}">
                <a16:creationId xmlns:a16="http://schemas.microsoft.com/office/drawing/2014/main" id="{9C285ED4-C681-5C57-E482-C114088B0DAF}"/>
              </a:ext>
            </a:extLst>
          </p:cNvPr>
          <p:cNvSpPr>
            <a:spLocks noGrp="1" noChangeArrowheads="1"/>
          </p:cNvSpPr>
          <p:nvPr>
            <p:ph type="body" idx="1"/>
          </p:nvPr>
        </p:nvSpPr>
        <p:spPr>
          <a:xfrm>
            <a:off x="1485751" y="2807017"/>
            <a:ext cx="7055134" cy="1243965"/>
          </a:xfrm>
        </p:spPr>
        <p:txBody>
          <a:bodyPr/>
          <a:lstStyle/>
          <a:p>
            <a:pPr marL="0" indent="0">
              <a:buNone/>
            </a:pPr>
            <a:r>
              <a:rPr lang="en-US"/>
              <a:t>“</a:t>
            </a:r>
            <a:r>
              <a:rPr lang="sr-Latn-RS"/>
              <a:t>Molim vas, pak, braćo, </a:t>
            </a:r>
            <a:r>
              <a:rPr lang="hr-HR"/>
              <a:t>imenom Gospoda našega Isusa Hrista da svi jedno govorite,</a:t>
            </a:r>
            <a:r>
              <a:rPr lang="en-US"/>
              <a:t> </a:t>
            </a:r>
            <a:r>
              <a:rPr lang="sr-Latn-RS"/>
              <a:t>i da ne budu </a:t>
            </a:r>
            <a:r>
              <a:rPr lang="hr-HR"/>
              <a:t>među</a:t>
            </a:r>
            <a:r>
              <a:rPr lang="sr-Latn-RS"/>
              <a:t> vama raspre, nego da budete utvrđeni</a:t>
            </a:r>
            <a:r>
              <a:rPr lang="en-US"/>
              <a:t> </a:t>
            </a:r>
            <a:r>
              <a:rPr lang="sr-Latn-RS"/>
              <a:t>u</a:t>
            </a:r>
            <a:r>
              <a:rPr lang="en-US"/>
              <a:t> </a:t>
            </a:r>
            <a:r>
              <a:rPr lang="sr-Latn-RS"/>
              <a:t>jednom razumu</a:t>
            </a:r>
            <a:r>
              <a:rPr lang="en-US"/>
              <a:t> </a:t>
            </a:r>
            <a:r>
              <a:rPr lang="hr-HR"/>
              <a:t>i u jednoj misli </a:t>
            </a:r>
            <a:r>
              <a:rPr lang="sr-Latn-RS"/>
              <a:t>.</a:t>
            </a:r>
            <a:r>
              <a:rPr lang="hr-HR" dirty="0"/>
              <a:t>” </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68A8084E-E2DD-74B8-1DAE-56A868110BCD}"/>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E186E370-F131-693E-4511-904067C3A997}"/>
              </a:ext>
            </a:extLst>
          </p:cNvPr>
          <p:cNvPicPr>
            <a:picLocks noChangeAspect="1"/>
          </p:cNvPicPr>
          <p:nvPr/>
        </p:nvPicPr>
        <p:blipFill>
          <a:blip r:embed="rId4"/>
          <a:stretch>
            <a:fillRect/>
          </a:stretch>
        </p:blipFill>
        <p:spPr>
          <a:xfrm>
            <a:off x="7714035" y="254000"/>
            <a:ext cx="4477964" cy="6797039"/>
          </a:xfrm>
          <a:prstGeom prst="rect">
            <a:avLst/>
          </a:prstGeom>
        </p:spPr>
      </p:pic>
    </p:spTree>
    <p:extLst>
      <p:ext uri="{BB962C8B-B14F-4D97-AF65-F5344CB8AC3E}">
        <p14:creationId xmlns:p14="http://schemas.microsoft.com/office/powerpoint/2010/main" val="2361122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9B6D-CE97-863A-25E4-2D40A3B05BBD}"/>
            </a:ext>
          </a:extLst>
        </p:cNvPr>
        <p:cNvGrpSpPr/>
        <p:nvPr/>
      </p:nvGrpSpPr>
      <p:grpSpPr>
        <a:xfrm>
          <a:off x="0" y="0"/>
          <a:ext cx="0" cy="0"/>
          <a:chOff x="0" y="0"/>
          <a:chExt cx="0" cy="0"/>
        </a:xfrm>
      </p:grpSpPr>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BC74E639-241E-8548-3AFF-06990D82AD0D}"/>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23B8613D-4434-23D0-1688-D0B216EF90CA}"/>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45A1DC3C-B7CD-38F7-A97F-772FDF1CF032}"/>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209D4F92-6142-4F47-295D-57ED40BB05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1E61206C-0F5D-AB6F-30ED-79C46E287170}"/>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4B342A47-AF1E-250A-A030-D080DC035AA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1F0A7F51-E0AC-28DD-5189-9D18EF6B3D2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0F0D1D-B064-3BAA-9942-CD32345BA207}"/>
              </a:ext>
            </a:extLst>
          </p:cNvPr>
          <p:cNvSpPr txBox="1"/>
          <p:nvPr/>
        </p:nvSpPr>
        <p:spPr>
          <a:xfrm>
            <a:off x="129209" y="3776870"/>
            <a:ext cx="12062790" cy="3785652"/>
          </a:xfrm>
          <a:prstGeom prst="rect">
            <a:avLst/>
          </a:prstGeom>
          <a:noFill/>
        </p:spPr>
        <p:txBody>
          <a:bodyPr wrap="square" rtlCol="0">
            <a:spAutoFit/>
          </a:bodyPr>
          <a:lstStyle/>
          <a:p>
            <a:pPr lvl="0" algn="ctr" defTabSz="914354" fontAlgn="base">
              <a:spcBef>
                <a:spcPct val="0"/>
              </a:spcBef>
              <a:spcAft>
                <a:spcPct val="0"/>
              </a:spcAft>
              <a:defRPr/>
            </a:pPr>
            <a:r>
              <a:rPr lang="en-US" sz="2400" b="1">
                <a:solidFill>
                  <a:srgbClr val="FFFFFF"/>
                </a:solidFill>
                <a:cs typeface="Arial" charset="0"/>
              </a:rPr>
              <a:t>Ipak, moramo priznati veliki, iako frustrirajući, paradoks u središtu naše čežnje za Bogom: što se više razvija naš odnos s</a:t>
            </a:r>
            <a:r>
              <a:rPr lang="sr-Latn-RS" sz="2400" b="1">
                <a:solidFill>
                  <a:srgbClr val="FFFFFF"/>
                </a:solidFill>
                <a:cs typeface="Arial" charset="0"/>
              </a:rPr>
              <a:t>a</a:t>
            </a:r>
            <a:r>
              <a:rPr lang="en-US" sz="2400" b="1">
                <a:solidFill>
                  <a:srgbClr val="FFFFFF"/>
                </a:solidFill>
                <a:cs typeface="Arial" charset="0"/>
              </a:rPr>
              <a:t> Bogom, to je naša čežnja za Njim jača. Ponekad možemo osetiti ovu frustraciju zbog odgađanja ispunjenja naše želje da Ga vidimo licem u lice. </a:t>
            </a:r>
            <a:r>
              <a:rPr lang="sr-Latn-RS" sz="2400" b="1">
                <a:solidFill>
                  <a:srgbClr val="FFFFFF"/>
                </a:solidFill>
                <a:cs typeface="Arial" charset="0"/>
              </a:rPr>
              <a:t>Za kraj ove pouke</a:t>
            </a:r>
            <a:r>
              <a:rPr lang="en-US" sz="2400" b="1">
                <a:solidFill>
                  <a:srgbClr val="FFFFFF"/>
                </a:solidFill>
                <a:cs typeface="Arial" charset="0"/>
              </a:rPr>
              <a:t> prigrlićemo i našu čežnju za </a:t>
            </a:r>
            <a:r>
              <a:rPr lang="sr-Latn-RS" sz="2400" b="1">
                <a:solidFill>
                  <a:srgbClr val="FFFFFF"/>
                </a:solidFill>
                <a:cs typeface="Arial" charset="0"/>
              </a:rPr>
              <a:t>lič</a:t>
            </a:r>
            <a:r>
              <a:rPr lang="en-US" sz="2400" b="1">
                <a:solidFill>
                  <a:srgbClr val="FFFFFF"/>
                </a:solidFill>
                <a:cs typeface="Arial" charset="0"/>
              </a:rPr>
              <a:t>nijim razumevanjem Boga i našu čežnju za dubljom bliskošću s</a:t>
            </a:r>
            <a:r>
              <a:rPr lang="sr-Latn-RS" sz="2400" b="1">
                <a:solidFill>
                  <a:srgbClr val="FFFFFF"/>
                </a:solidFill>
                <a:cs typeface="Arial" charset="0"/>
              </a:rPr>
              <a:t>a</a:t>
            </a:r>
            <a:r>
              <a:rPr lang="en-US" sz="2400" b="1">
                <a:solidFill>
                  <a:srgbClr val="FFFFFF"/>
                </a:solidFill>
                <a:cs typeface="Arial" charset="0"/>
              </a:rPr>
              <a:t> Njim. Konkretno, nastojaćemo razumeti, kao što je to činio Jakov, št</a:t>
            </a:r>
            <a:r>
              <a:rPr lang="sr-Latn-RS" sz="2400" b="1">
                <a:solidFill>
                  <a:srgbClr val="FFFFFF"/>
                </a:solidFill>
                <a:cs typeface="Arial" charset="0"/>
              </a:rPr>
              <a:t>a</a:t>
            </a:r>
            <a:r>
              <a:rPr lang="en-US" sz="2400" b="1">
                <a:solidFill>
                  <a:srgbClr val="FFFFFF"/>
                </a:solidFill>
                <a:cs typeface="Arial" charset="0"/>
              </a:rPr>
              <a:t> znači videti Božje lice. Takođe ćemo </a:t>
            </a:r>
            <a:r>
              <a:rPr lang="sr-Latn-RS" sz="2400" b="1">
                <a:solidFill>
                  <a:srgbClr val="FFFFFF"/>
                </a:solidFill>
                <a:cs typeface="Arial" charset="0"/>
              </a:rPr>
              <a:t>se </a:t>
            </a:r>
            <a:r>
              <a:rPr lang="en-US" sz="2400" b="1">
                <a:solidFill>
                  <a:srgbClr val="FFFFFF"/>
                </a:solidFill>
                <a:cs typeface="Arial" charset="0"/>
              </a:rPr>
              <a:t>moliti s</a:t>
            </a:r>
            <a:r>
              <a:rPr lang="sr-Latn-RS" sz="2400" b="1">
                <a:solidFill>
                  <a:srgbClr val="FFFFFF"/>
                </a:solidFill>
                <a:cs typeface="Arial" charset="0"/>
              </a:rPr>
              <a:t>a</a:t>
            </a:r>
            <a:r>
              <a:rPr lang="en-US" sz="2400" b="1">
                <a:solidFill>
                  <a:srgbClr val="FFFFFF"/>
                </a:solidFill>
                <a:cs typeface="Arial" charset="0"/>
              </a:rPr>
              <a:t> levitskim A</a:t>
            </a:r>
            <a:r>
              <a:rPr lang="sr-Latn-RS" sz="2400" b="1">
                <a:solidFill>
                  <a:srgbClr val="FFFFFF"/>
                </a:solidFill>
                <a:cs typeface="Arial" charset="0"/>
              </a:rPr>
              <a:t>z</a:t>
            </a:r>
            <a:r>
              <a:rPr lang="en-US" sz="2400" b="1">
                <a:solidFill>
                  <a:srgbClr val="FFFFFF"/>
                </a:solidFill>
                <a:cs typeface="Arial" charset="0"/>
              </a:rPr>
              <a:t>afom, kroz Psalam 80, iz ove čežnje da vidimo Boga licem u lice.</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A3F30B36-B286-34C8-64D0-1F09B6BAFFB8}"/>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1404781"/>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216233"/>
            <a:ext cx="12192000" cy="1446550"/>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„Zaklinjem vas, braćo, imenom našeg Gospoda Isusa Hrista da svi jedno govorite i da među vama ne bude razdora, nego da budete savršeno</a:t>
            </a:r>
            <a:br>
              <a:rPr kumimoji="0" lang="sr-Latn-R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br>
            <a:r>
              <a:rPr kumimoji="0" lang="sr-Latn-R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sjedinjeni u jednom umu i u jednoj misli</a:t>
            </a:r>
            <a:r>
              <a:rPr kumimoji="0" lang="en-U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r>
              <a:rPr kumimoji="0" lang="sr-Latn-R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endParaRPr kumimoji="0" lang="en-US"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(1. Kor</a:t>
            </a:r>
            <a:r>
              <a:rPr kumimoji="0" lang="sr-Latn-RS" sz="1600"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 1,10 SSP)</a:t>
            </a:r>
            <a:endParaRPr kumimoji="0" lang="sr-Latn-R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0291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3541"/>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t>Problemi koji stvaraju podelu:</a:t>
            </a:r>
          </a:p>
          <a:p>
            <a:pPr lvl="1">
              <a:lnSpc>
                <a:spcPts val="2400"/>
              </a:lnSpc>
              <a:spcBef>
                <a:spcPts val="600"/>
              </a:spcBef>
            </a:pPr>
            <a:r>
              <a:rPr lang="sr-Latn-RS" sz="2200" b="1" noProof="0" dirty="0">
                <a:solidFill>
                  <a:srgbClr val="C53544"/>
                </a:solidFill>
              </a:rPr>
              <a:t>Podele i sporovi.</a:t>
            </a:r>
          </a:p>
          <a:p>
            <a:pPr>
              <a:lnSpc>
                <a:spcPts val="2400"/>
              </a:lnSpc>
              <a:spcBef>
                <a:spcPts val="1800"/>
              </a:spcBef>
            </a:pPr>
            <a:r>
              <a:rPr lang="sr-Latn-RS" sz="2200" b="1" noProof="0" dirty="0"/>
              <a:t>Kako održati jedinstvo:</a:t>
            </a:r>
          </a:p>
          <a:p>
            <a:pPr lvl="1">
              <a:lnSpc>
                <a:spcPts val="2400"/>
              </a:lnSpc>
              <a:spcBef>
                <a:spcPts val="600"/>
              </a:spcBef>
            </a:pPr>
            <a:r>
              <a:rPr lang="sr-Latn-RS" sz="2200" b="1" noProof="0" dirty="0">
                <a:solidFill>
                  <a:srgbClr val="55A14E"/>
                </a:solidFill>
              </a:rPr>
              <a:t>Jedinstvo u Isusu.</a:t>
            </a:r>
          </a:p>
          <a:p>
            <a:pPr lvl="1">
              <a:lnSpc>
                <a:spcPts val="2400"/>
              </a:lnSpc>
              <a:spcBef>
                <a:spcPts val="600"/>
              </a:spcBef>
            </a:pPr>
            <a:r>
              <a:rPr lang="sr-Latn-RS" sz="2200" b="1" noProof="0" dirty="0">
                <a:solidFill>
                  <a:srgbClr val="3080B9"/>
                </a:solidFill>
              </a:rPr>
              <a:t>Mudrost i zrelost.</a:t>
            </a:r>
          </a:p>
          <a:p>
            <a:pPr lvl="1">
              <a:lnSpc>
                <a:spcPts val="2400"/>
              </a:lnSpc>
              <a:spcBef>
                <a:spcPts val="600"/>
              </a:spcBef>
            </a:pPr>
            <a:r>
              <a:rPr lang="sr-Latn-RS" sz="2200" b="1" noProof="0" dirty="0">
                <a:solidFill>
                  <a:srgbClr val="C57035"/>
                </a:solidFill>
              </a:rPr>
              <a:t>Služenje i poniznost.</a:t>
            </a:r>
          </a:p>
          <a:p>
            <a:pPr lvl="1">
              <a:lnSpc>
                <a:spcPts val="2400"/>
              </a:lnSpc>
              <a:spcBef>
                <a:spcPts val="600"/>
              </a:spcBef>
            </a:pPr>
            <a:r>
              <a:rPr lang="sr-Latn-RS" sz="2200" b="1" noProof="0" dirty="0">
                <a:solidFill>
                  <a:srgbClr val="BD2DB8"/>
                </a:solidFill>
              </a:rPr>
              <a:t>Poštovanje vođa.</a:t>
            </a: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107996"/>
          </a:xfrm>
          <a:prstGeom prst="rect">
            <a:avLst/>
          </a:prstGeom>
          <a:noFill/>
        </p:spPr>
        <p:txBody>
          <a:bodyPr wrap="square" rtlCol="0">
            <a:spAutoFit/>
          </a:bodyPr>
          <a:lstStyle/>
          <a:p>
            <a:pPr>
              <a:spcBef>
                <a:spcPts val="600"/>
              </a:spcBef>
            </a:pPr>
            <a:r>
              <a:rPr lang="sr-Latn-RS" sz="2200" b="1" noProof="0" dirty="0"/>
              <a:t>Nakon što je pozdravio </a:t>
            </a:r>
            <a:r>
              <a:rPr lang="sr-Latn-RS" sz="2200" b="1" noProof="0" dirty="0" err="1"/>
              <a:t>Korinćane</a:t>
            </a:r>
            <a:r>
              <a:rPr lang="sr-Latn-RS" sz="2200" b="1" noProof="0" dirty="0"/>
              <a:t> i pohvalio ih za njihov duhovni rast, Pavle nastavlja s osvrtom na prvi problem koji pogađa tu crkvu: nedostatak jedinstva.</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781808"/>
            <a:ext cx="5364793" cy="2939864"/>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1" y="2276383"/>
            <a:ext cx="7019924" cy="1446550"/>
          </a:xfrm>
          <a:prstGeom prst="rect">
            <a:avLst/>
          </a:prstGeom>
          <a:noFill/>
        </p:spPr>
        <p:txBody>
          <a:bodyPr wrap="square">
            <a:spAutoFit/>
          </a:bodyPr>
          <a:lstStyle/>
          <a:p>
            <a:pPr lvl="0">
              <a:spcBef>
                <a:spcPts val="600"/>
              </a:spcBef>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Jedna je stvar jasna od samog početka: jedinstvo u crkvi ne može se postići ljudskim naporima. Jedinstvo možemo postići samo kada svi stavimo </a:t>
            </a:r>
            <a:r>
              <a:rPr lang="sr-Latn-RS" sz="2200" b="1" noProof="0" dirty="0">
                <a:solidFill>
                  <a:prstClr val="black"/>
                </a:solidFill>
              </a:rPr>
              <a:t>Isusa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na prvo mesto.</a:t>
            </a: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229256"/>
            <a:ext cx="7019925"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Kroz poslanice Korinćanima i druge koje je Pavle napisao, vidimo kako nam daje smernice za rešavanje ovog problema, koji može uticati i na crkve danas.</a:t>
            </a: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sr-Latn-RS"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PROBLEMI KOJI STVARAJU PODELU</a:t>
            </a: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sr-Latn-RS" sz="4400" b="1" noProof="0" dirty="0">
                <a:ln/>
                <a:solidFill>
                  <a:srgbClr val="FF0000"/>
                </a:solidFill>
              </a:rPr>
              <a:t>PODELE I SPOROVI</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1999" cy="954107"/>
          </a:xfrm>
          <a:prstGeom prst="rect">
            <a:avLst/>
          </a:prstGeom>
          <a:noFill/>
        </p:spPr>
        <p:txBody>
          <a:bodyPr wrap="square">
            <a:spAutoFit/>
          </a:bodyPr>
          <a:lstStyle/>
          <a:p>
            <a:pPr algn="ctr"/>
            <a:r>
              <a:rPr lang="sr-Latn-RS" sz="2000" b="1" noProof="0" dirty="0">
                <a:solidFill>
                  <a:srgbClr val="002060"/>
                </a:solidFill>
                <a:latin typeface="Comic Sans MS" panose="030F0702030302020204" pitchFamily="66" charset="0"/>
              </a:rPr>
              <a:t>„</a:t>
            </a:r>
            <a:r>
              <a:rPr lang="sr-Latn-RS" sz="2000" b="1" dirty="0">
                <a:solidFill>
                  <a:srgbClr val="002060"/>
                </a:solidFill>
                <a:latin typeface="Comic Sans MS" panose="030F0702030302020204" pitchFamily="66" charset="0"/>
              </a:rPr>
              <a:t>Zaklinjem vas, braćo, imenom našeg Gospoda Isusa Hrista da svi jedno govorite i da među vama ne bude razdora, nego da budete savršeno sjedinjeni u jednom umu i u jednoj misli</a:t>
            </a:r>
            <a:r>
              <a:rPr lang="en-US" sz="2000" b="1" dirty="0">
                <a:solidFill>
                  <a:srgbClr val="002060"/>
                </a:solidFill>
                <a:latin typeface="Comic Sans MS" panose="030F0702030302020204" pitchFamily="66" charset="0"/>
              </a:rPr>
              <a:t>.</a:t>
            </a:r>
            <a:r>
              <a:rPr lang="sr-Latn-RS" sz="2000" b="1" noProof="0" dirty="0">
                <a:solidFill>
                  <a:srgbClr val="002060"/>
                </a:solidFill>
                <a:latin typeface="Comic Sans MS" panose="030F0702030302020204" pitchFamily="66" charset="0"/>
              </a:rPr>
              <a:t>“ </a:t>
            </a:r>
            <a:br>
              <a:rPr lang="es-ES" sz="2000" b="1" noProof="0" dirty="0">
                <a:solidFill>
                  <a:srgbClr val="002060"/>
                </a:solidFill>
                <a:latin typeface="Comic Sans MS" panose="030F0702030302020204" pitchFamily="66" charset="0"/>
              </a:rPr>
            </a:br>
            <a:r>
              <a:rPr lang="sr-Latn-RS" sz="1600" b="1" noProof="0" dirty="0">
                <a:solidFill>
                  <a:srgbClr val="002060"/>
                </a:solidFill>
                <a:latin typeface="Comic Sans MS" panose="030F0702030302020204" pitchFamily="66" charset="0"/>
              </a:rPr>
              <a:t>(1. Kor 1,10)</a:t>
            </a:r>
            <a:endParaRPr lang="sr-Latn-RS" sz="2000"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46027"/>
            <a:ext cx="5181600" cy="1785104"/>
          </a:xfrm>
          <a:prstGeom prst="rect">
            <a:avLst/>
          </a:prstGeom>
          <a:noFill/>
        </p:spPr>
        <p:txBody>
          <a:bodyPr wrap="square" rtlCol="0">
            <a:spAutoFit/>
          </a:bodyPr>
          <a:lstStyle/>
          <a:p>
            <a:pPr>
              <a:spcBef>
                <a:spcPts val="600"/>
              </a:spcBef>
            </a:pPr>
            <a:r>
              <a:rPr lang="sr-Latn-RS" sz="2200" b="1" noProof="0" dirty="0"/>
              <a:t>Razne vođe su prošle kroz Korint, a svaki </a:t>
            </a:r>
            <a:r>
              <a:rPr lang="sr-Latn-RS" sz="2200" b="1" dirty="0"/>
              <a:t>vernik </a:t>
            </a:r>
            <a:r>
              <a:rPr lang="sr-Latn-RS" sz="2200" b="1" noProof="0" dirty="0"/>
              <a:t>je imao svog omiljenog propovednika (Pavle, Apolon, Petar…). To je dovelo do tačke izazivanja sporova među njima (1. Kor. 1,11).</a:t>
            </a: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3708" y="4891229"/>
            <a:ext cx="3193352" cy="1785104"/>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195909" y="5045117"/>
            <a:ext cx="5782104" cy="1785104"/>
          </a:xfrm>
          <a:prstGeom prst="rect">
            <a:avLst/>
          </a:prstGeom>
          <a:noFill/>
        </p:spPr>
        <p:txBody>
          <a:bodyPr wrap="square">
            <a:spAutoFit/>
          </a:bodyPr>
          <a:lstStyle/>
          <a:p>
            <a:pPr>
              <a:spcBef>
                <a:spcPts val="600"/>
              </a:spcBef>
            </a:pPr>
            <a:r>
              <a:rPr lang="sr-Latn-RS" sz="2200" b="1" dirty="0"/>
              <a:t>To je p</a:t>
            </a:r>
            <a:r>
              <a:rPr lang="sr-Latn-RS" sz="2200" b="1" noProof="0" dirty="0"/>
              <a:t>olako uticalo na život crkve (1. Kor 3,3). Nedostatak jedinstva iskrivio je službu Gospodnje večere (1. Kor. 11,33), pa su čak otišli toliko daleko da su se međusobno tužili na sudu (1. Kor. 6,1).</a:t>
            </a: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30887"/>
          </a:xfrm>
          <a:prstGeom prst="rect">
            <a:avLst/>
          </a:prstGeom>
          <a:noFill/>
        </p:spPr>
        <p:txBody>
          <a:bodyPr wrap="square">
            <a:spAutoFit/>
          </a:bodyPr>
          <a:lstStyle/>
          <a:p>
            <a:pPr>
              <a:spcBef>
                <a:spcPts val="600"/>
              </a:spcBef>
            </a:pPr>
            <a:r>
              <a:rPr lang="sr-Latn-RS" sz="2200" b="1" noProof="0" dirty="0"/>
              <a:t>Koje su podele postojale u </a:t>
            </a:r>
            <a:r>
              <a:rPr lang="sr-Latn-RS" sz="2200" b="1" noProof="0" dirty="0" err="1"/>
              <a:t>korintskoj</a:t>
            </a:r>
            <a:r>
              <a:rPr lang="sr-Latn-RS" sz="2200" b="1" noProof="0" dirty="0"/>
              <a:t> crkvi (1. Kor. 1,12)?</a:t>
            </a: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819823"/>
            <a:ext cx="518160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Ne shvatajući da svi propovedaju zajedničku poruku, stavili su naglasak na ono što je nebitno (1. Kor 3,5-8).</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2149544"/>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sr-Latn-RS"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KAKO ODRŽATI JEDINSTVO</a:t>
            </a: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sr-Latn-RS" sz="4400" b="1" noProof="0" dirty="0">
                <a:ln/>
                <a:solidFill>
                  <a:schemeClr val="accent3"/>
                </a:solidFill>
              </a:rPr>
              <a:t>JEDINSTVO U ISUSU</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707886"/>
          </a:xfrm>
          <a:prstGeom prst="rect">
            <a:avLst/>
          </a:prstGeom>
          <a:noFill/>
        </p:spPr>
        <p:txBody>
          <a:bodyPr wrap="square">
            <a:spAutoFit/>
          </a:bodyPr>
          <a:lstStyle/>
          <a:p>
            <a:pPr algn="ctr"/>
            <a:r>
              <a:rPr lang="sr-Latn-RS" sz="2000" b="1" noProof="0" dirty="0">
                <a:solidFill>
                  <a:srgbClr val="FFFF66"/>
                </a:solidFill>
                <a:effectLst>
                  <a:glow rad="127000">
                    <a:schemeClr val="accent6">
                      <a:lumMod val="50000"/>
                    </a:schemeClr>
                  </a:glow>
                </a:effectLst>
                <a:latin typeface="Comic Sans MS" panose="030F0702030302020204" pitchFamily="66" charset="0"/>
              </a:rPr>
              <a:t>„Veran je Bog koji vas je pozvao u zajedništvo Sina svoga, Isusa </a:t>
            </a:r>
            <a:r>
              <a:rPr lang="sr-Latn-RS" sz="2000" b="1" noProof="0" dirty="0" err="1">
                <a:solidFill>
                  <a:srgbClr val="FFFF66"/>
                </a:solidFill>
                <a:effectLst>
                  <a:glow rad="127000">
                    <a:schemeClr val="accent6">
                      <a:lumMod val="50000"/>
                    </a:schemeClr>
                  </a:glow>
                </a:effectLst>
                <a:latin typeface="Comic Sans MS" panose="030F0702030302020204" pitchFamily="66" charset="0"/>
              </a:rPr>
              <a:t>Krista</a:t>
            </a:r>
            <a:r>
              <a:rPr lang="sr-Latn-RS" sz="2000" b="1" noProof="0" dirty="0">
                <a:solidFill>
                  <a:srgbClr val="FFFF66"/>
                </a:solidFill>
                <a:effectLst>
                  <a:glow rad="127000">
                    <a:schemeClr val="accent6">
                      <a:lumMod val="50000"/>
                    </a:schemeClr>
                  </a:glow>
                </a:effectLst>
                <a:latin typeface="Comic Sans MS" panose="030F0702030302020204" pitchFamily="66" charset="0"/>
              </a:rPr>
              <a:t>, Gospoda našega.“ </a:t>
            </a:r>
            <a:r>
              <a:rPr lang="sr-Latn-RS" sz="1600" b="1" noProof="0" dirty="0">
                <a:solidFill>
                  <a:srgbClr val="FFFF66"/>
                </a:solidFill>
                <a:effectLst>
                  <a:glow rad="127000">
                    <a:schemeClr val="accent6">
                      <a:lumMod val="50000"/>
                    </a:schemeClr>
                  </a:glow>
                </a:effectLst>
                <a:latin typeface="Comic Sans MS" panose="030F0702030302020204" pitchFamily="66" charset="0"/>
              </a:rPr>
              <a:t>(1. Kor. 1,9)</a:t>
            </a:r>
            <a:endParaRPr lang="sr-Latn-RS" sz="2000"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278021" cy="1107996"/>
          </a:xfrm>
          <a:prstGeom prst="rect">
            <a:avLst/>
          </a:prstGeom>
          <a:noFill/>
        </p:spPr>
        <p:txBody>
          <a:bodyPr wrap="square" rtlCol="0">
            <a:spAutoFit/>
          </a:bodyPr>
          <a:lstStyle/>
          <a:p>
            <a:pPr>
              <a:spcBef>
                <a:spcPts val="600"/>
              </a:spcBef>
            </a:pPr>
            <a:r>
              <a:rPr lang="sr-Latn-RS" sz="2200" b="1" noProof="0" dirty="0"/>
              <a:t>„Da li je Hristos razdeljen? Da li je Pavle za vas razapet? Ili ste u Pavlovo ime kršteni?“ (1. Kor. 1,13). Ovim pitanjima Pavle želi da ih potakne na razmišljanje.</a:t>
            </a: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29982" y="5949790"/>
            <a:ext cx="727802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Jedinstvo u crkvi postiže se samo umiranjem sebi i životom za Isusa.</a:t>
            </a: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81186"/>
            <a:ext cx="727802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Male razlike u mišljenjima, različiti darovi koje svako ima, kada su okrenuti </a:t>
            </a:r>
            <a:r>
              <a:rPr lang="sr-Latn-RS" sz="2200" b="1" noProof="0" dirty="0">
                <a:solidFill>
                  <a:prstClr val="black"/>
                </a:solidFill>
                <a:latin typeface="Aptos" panose="02110004020202020204"/>
              </a:rPr>
              <a:t>k</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a </a:t>
            </a:r>
            <a:r>
              <a:rPr lang="sr-Latn-RS" sz="2200" b="1" noProof="0" dirty="0">
                <a:solidFill>
                  <a:prstClr val="black"/>
                </a:solidFill>
                <a:latin typeface="Aptos" panose="02110004020202020204"/>
              </a:rPr>
              <a:t>H</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ristu, umesto da stvaraju nejedinstvo, stvaraju jedinstvo (1. Kor. 12,12-13. 25. 27).</a:t>
            </a: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3821" y="3612583"/>
            <a:ext cx="7278019"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Ali, jedinstvo u Isusu nije uniformnost. To ne podrazumeva da svi mislimo isto o svemu ili da svi delujemo na isti način.</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22" y="2443980"/>
            <a:ext cx="7278018"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Jedinstvo se može postići samo ako imamo Isusa za Gospoda. Jedinstvo se ne postiže podržavanjem misli ili ideja brata ili sestre, niti stvaranjem zatvorenih grupa.</a:t>
            </a: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669</TotalTime>
  <Words>2234</Words>
  <Application>Microsoft Office PowerPoint</Application>
  <PresentationFormat>Panorámica</PresentationFormat>
  <Paragraphs>114</Paragraphs>
  <Slides>18</Slides>
  <Notes>10</Notes>
  <HiddenSlides>0</HiddenSlides>
  <MMClips>0</MMClips>
  <ScaleCrop>false</ScaleCrop>
  <HeadingPairs>
    <vt:vector size="6" baseType="variant">
      <vt:variant>
        <vt:lpstr>Fuentes usadas</vt:lpstr>
      </vt:variant>
      <vt:variant>
        <vt:i4>12</vt:i4>
      </vt:variant>
      <vt:variant>
        <vt:lpstr>Tema</vt:lpstr>
      </vt:variant>
      <vt:variant>
        <vt:i4>4</vt:i4>
      </vt:variant>
      <vt:variant>
        <vt:lpstr>Títulos de diapositiva</vt:lpstr>
      </vt:variant>
      <vt:variant>
        <vt:i4>18</vt:i4>
      </vt:variant>
    </vt:vector>
  </HeadingPairs>
  <TitlesOfParts>
    <vt:vector size="34" baseType="lpstr">
      <vt:lpstr>Bodoni MT Poster Compressed</vt:lpstr>
      <vt:lpstr>Impact</vt:lpstr>
      <vt:lpstr>Times New Roman</vt:lpstr>
      <vt:lpstr>Constantia</vt:lpstr>
      <vt:lpstr>Comic Sans MS</vt:lpstr>
      <vt:lpstr>Gill Sans MT Ext Condensed Bold</vt:lpstr>
      <vt:lpstr>Arial</vt:lpstr>
      <vt:lpstr>Britannic Bold</vt:lpstr>
      <vt:lpstr>Aptos</vt:lpstr>
      <vt:lpstr>Aptos Display</vt:lpstr>
      <vt:lpstr>Arial Narrow</vt:lpstr>
      <vt:lpstr>Calibri</vt:lpstr>
      <vt:lpstr>Tema de Office</vt:lpstr>
      <vt:lpstr>3_Default Design</vt:lpstr>
      <vt:lpstr>4_Default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56</cp:revision>
  <dcterms:created xsi:type="dcterms:W3CDTF">2026-06-06T16:57:43Z</dcterms:created>
  <dcterms:modified xsi:type="dcterms:W3CDTF">2026-06-26T15:48:35Z</dcterms:modified>
</cp:coreProperties>
</file>