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107" d="100"/>
          <a:sy n="107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sr-Latn-RS" sz="2400" b="1" noProof="0" dirty="0">
              <a:solidFill>
                <a:schemeClr val="bg2">
                  <a:lumMod val="50000"/>
                </a:schemeClr>
              </a:solidFill>
            </a:rPr>
            <a:t>Isusovo vaskrsenje</a:t>
          </a:r>
          <a:endParaRPr lang="sr-Latn-RS" sz="2400" noProof="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 li je vaskrsenje istorijski događaj? </a:t>
          </a:r>
          <a:b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15,1-11)</a:t>
          </a:r>
          <a:endParaRPr lang="sr-Latn-RS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sr-Latn-RS" sz="2400" b="1" noProof="0" dirty="0">
              <a:solidFill>
                <a:schemeClr val="accent3">
                  <a:lumMod val="50000"/>
                </a:schemeClr>
              </a:solidFill>
            </a:rPr>
            <a:t>Posledice Isusovog vaskrsenja</a:t>
          </a:r>
          <a:endParaRPr lang="sr-Latn-RS" sz="2400" noProof="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Šta bi bilo da Isus nije vaskrsnuo od mrtvih? </a:t>
          </a:r>
          <a:b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15,12-19)</a:t>
          </a:r>
          <a:endParaRPr lang="sr-Latn-RS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Šta vaskrsenje garantuje? </a:t>
          </a:r>
          <a:b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15,20-34)</a:t>
          </a:r>
          <a:endParaRPr lang="sr-Latn-RS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sr-Latn-RS" sz="2400" b="1" noProof="0" dirty="0">
              <a:solidFill>
                <a:schemeClr val="accent5">
                  <a:lumMod val="50000"/>
                </a:schemeClr>
              </a:solidFill>
            </a:rPr>
            <a:t>Naše vaskrsenje</a:t>
          </a:r>
          <a:endParaRPr lang="sr-Latn-RS" sz="2400" noProof="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kakvom telu ćemo vaskrsnuti? </a:t>
          </a:r>
          <a:b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15,35-49)</a:t>
          </a:r>
          <a:endParaRPr lang="sr-Latn-RS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Kada ćemo vaskrsnuti? </a:t>
          </a:r>
          <a:b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15,50-58)</a:t>
          </a:r>
          <a:endParaRPr lang="sr-Latn-RS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Propoveda se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sr-Latn-RS" sz="2000" b="1" noProof="0" dirty="0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Prima se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sr-Latn-RS" sz="2000" b="1" noProof="0" dirty="0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Čovek istraje u tome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sr-Latn-RS" sz="2000" b="1" noProof="0" dirty="0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sr-Latn-RS" sz="2000" b="1" noProof="0" dirty="0">
              <a:solidFill>
                <a:schemeClr val="tx1"/>
              </a:solidFill>
            </a:rPr>
            <a:t>Spasenje se postiže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sr-Latn-RS" sz="2000" b="1" noProof="0" dirty="0">
              <a:solidFill>
                <a:schemeClr val="tx1"/>
              </a:solidFill>
              <a:effectLst/>
            </a:rPr>
            <a:t>Isus je umro za naše grehe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sr-Latn-RS" sz="2000" b="1" noProof="0" dirty="0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sr-Latn-RS" sz="2000" b="1" noProof="0" dirty="0">
              <a:solidFill>
                <a:schemeClr val="tx1"/>
              </a:solidFill>
              <a:effectLst/>
            </a:rPr>
            <a:t>Bio je pokopan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sr-Latn-RS" sz="2000" b="1" noProof="0" dirty="0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Vaskrsnuo je trećeg dana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sr-Latn-RS" sz="2000" b="1" noProof="0" dirty="0">
              <a:solidFill>
                <a:srgbClr val="6B00B4"/>
              </a:solidFill>
            </a:rPr>
            <a:t>Petar i ostali apostoli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sr-Latn-RS" sz="2000" b="1" noProof="0" dirty="0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pPr>
            <a:lnSpc>
              <a:spcPts val="2400"/>
            </a:lnSpc>
          </a:pPr>
          <a:r>
            <a:rPr lang="sr-Latn-RS" sz="2000" b="1" noProof="0" dirty="0">
              <a:solidFill>
                <a:srgbClr val="6B00B4"/>
              </a:solidFill>
            </a:rPr>
            <a:t>Više od 500 vernika</a:t>
          </a: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sr-Latn-RS" sz="2000" b="1" noProof="0" dirty="0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sr-Latn-RS" sz="2000" b="1" noProof="0" dirty="0">
              <a:solidFill>
                <a:srgbClr val="6B00B4"/>
              </a:solidFill>
            </a:rPr>
            <a:t>Jakov i apostoli</a:t>
          </a: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sr-Latn-RS" sz="2000" b="1" noProof="0" dirty="0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sr-Latn-RS" sz="2000" b="1" noProof="0" dirty="0">
              <a:solidFill>
                <a:srgbClr val="6B00B4"/>
              </a:solidFill>
            </a:rPr>
            <a:t>Pavle „najmanji"</a:t>
          </a: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200" b="1" noProof="0" dirty="0"/>
            <a:t>Propovedanje evanđelja je uzaludno (bez značaja) (1. Kor. 15,14a)</a:t>
          </a:r>
          <a:endParaRPr lang="sr-Latn-RS" sz="2200" noProof="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2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2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200" b="1" noProof="0" dirty="0"/>
            <a:t>Naša je vera uzaludna (1. Kor. 15,14b) (1. Kor. 15,17a)</a:t>
          </a:r>
          <a:endParaRPr lang="sr-Latn-RS" sz="2200" noProof="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2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2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200" b="1" noProof="0" dirty="0"/>
            <a:t>Lažni smo svedoci (1. Kor. 15,15)</a:t>
          </a:r>
          <a:endParaRPr lang="sr-Latn-RS" sz="2200" noProof="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2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2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200" b="1" noProof="0" dirty="0"/>
            <a:t>Još smo u svojim gresima (1. Kor. 15,17b)</a:t>
          </a:r>
          <a:endParaRPr lang="sr-Latn-RS" sz="2200" noProof="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2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2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2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Oni koji su umrli nikada se neće vratiti u život (1. Korinćanima 15,18)</a:t>
          </a:r>
          <a:endParaRPr lang="sr-Latn-RS" sz="2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2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2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sr-Latn-RS" sz="1400" b="1" noProof="0" dirty="0"/>
            <a:t>1. Kor. 15,30-32</a:t>
          </a:r>
          <a:endParaRPr lang="sr-Latn-RS" sz="1400" noProof="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sr-Latn-RS" sz="1400" b="1" noProof="0" dirty="0"/>
            <a:t>1. Kor. 15,33-34</a:t>
          </a:r>
          <a:endParaRPr lang="sr-Latn-RS" sz="1400" noProof="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sr-Latn-RS" sz="2200" b="1" noProof="0" dirty="0"/>
            <a:t>Vredi propovedati evanđelje, čak i ako to uključuje patnju ili opasnost.</a:t>
          </a:r>
          <a:endParaRPr lang="sr-Latn-RS" sz="2200" noProof="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sr-Latn-RS" sz="2200" b="1" noProof="0" dirty="0"/>
            <a:t>Vredi živeti život u skladu s biblijskim načelima.</a:t>
          </a:r>
          <a:endParaRPr lang="sr-Latn-RS" sz="2200" noProof="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 biljaka</a:t>
          </a:r>
          <a:b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Kor. 15,35-38)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Seme je posejano</a:t>
          </a:r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Fizička tela </a:t>
          </a:r>
          <a:b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(1. Kor. 15,39)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Žitarica se bere</a:t>
          </a:r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Ljudska tela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tela životinja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telo ribe</a:t>
          </a:r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telo ptice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Nebeska tela </a:t>
          </a:r>
          <a:b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Kor. 15,40-41)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Slava sunca</a:t>
          </a:r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Slava meseca</a:t>
          </a:r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Slava zvezda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Svakome njegova slava (sjaj)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sr-Latn-RS" sz="2000" b="1" noProof="0" dirty="0"/>
            <a:t>Bog daje svakoj biljki telo kakvo želi.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800" b="1" noProof="0" dirty="0"/>
            <a:t>trenutno telo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Iskvareno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800" b="1" noProof="0" dirty="0"/>
            <a:t>vaskrslo telo</a:t>
          </a:r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Neiskvareno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Nečasno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Slavno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Slabo</a:t>
          </a: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Snažno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Telesno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Duhovno</a:t>
          </a: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400" b="1" kern="1200" noProof="0" dirty="0">
              <a:solidFill>
                <a:schemeClr val="bg2">
                  <a:lumMod val="50000"/>
                </a:schemeClr>
              </a:solidFill>
            </a:rPr>
            <a:t>Isusovo vaskrsenje</a:t>
          </a:r>
          <a:endParaRPr lang="sr-Latn-RS" sz="2400" kern="1200" noProof="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 li je vaskrsenje istorijski događaj? </a:t>
          </a:r>
          <a:b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15,1-11)</a:t>
          </a:r>
          <a:endParaRPr lang="sr-Latn-RS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400" b="1" kern="1200" noProof="0" dirty="0">
              <a:solidFill>
                <a:schemeClr val="accent3">
                  <a:lumMod val="50000"/>
                </a:schemeClr>
              </a:solidFill>
            </a:rPr>
            <a:t>Posledice Isusovog vaskrsenja</a:t>
          </a:r>
          <a:endParaRPr lang="sr-Latn-RS" sz="2400" kern="1200" noProof="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Šta bi bilo da Isus nije vaskrsnuo od mrtvih? </a:t>
          </a:r>
          <a:b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15,12-19)</a:t>
          </a:r>
          <a:endParaRPr lang="sr-Latn-RS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Šta vaskrsenje garantuje? </a:t>
          </a:r>
          <a:b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15,20-34)</a:t>
          </a:r>
          <a:endParaRPr lang="sr-Latn-RS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400" b="1" kern="1200" noProof="0" dirty="0">
              <a:solidFill>
                <a:schemeClr val="accent5">
                  <a:lumMod val="50000"/>
                </a:schemeClr>
              </a:solidFill>
            </a:rPr>
            <a:t>Naše vaskrsenje</a:t>
          </a:r>
          <a:endParaRPr lang="sr-Latn-RS" sz="2400" kern="1200" noProof="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kakvom telu ćemo vaskrsnuti? </a:t>
          </a:r>
          <a:b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15,35-49)</a:t>
          </a:r>
          <a:endParaRPr lang="sr-Latn-RS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Kada ćemo vaskrsnuti? </a:t>
          </a:r>
          <a:b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Korinćanima 15,50-58)</a:t>
          </a:r>
          <a:endParaRPr lang="sr-Latn-RS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Propoveda se</a:t>
          </a: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Prima se</a:t>
          </a: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Čovek istraje u tome</a:t>
          </a: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schemeClr val="tx1"/>
              </a:solidFill>
            </a:rPr>
            <a:t>Spasenje se postiže</a:t>
          </a: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schemeClr val="tx1"/>
              </a:solidFill>
              <a:effectLst/>
            </a:rPr>
            <a:t>Isus je umro za naše grehe</a:t>
          </a: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schemeClr val="tx1"/>
              </a:solidFill>
              <a:effectLst/>
            </a:rPr>
            <a:t>Bio je pokopan</a:t>
          </a: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Vaskrsnuo je trećeg dana</a:t>
          </a: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786" y="0"/>
          <a:ext cx="1624254" cy="6467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srgbClr val="6B00B4"/>
              </a:solidFill>
            </a:rPr>
            <a:t>Petar i ostali apostoli</a:t>
          </a:r>
        </a:p>
      </dsp:txBody>
      <dsp:txXfrm>
        <a:off x="24729" y="18943"/>
        <a:ext cx="1586368" cy="608865"/>
      </dsp:txXfrm>
    </dsp:sp>
    <dsp:sp modelId="{AF37FF43-353A-4927-B701-7D3665336D78}">
      <dsp:nvSpPr>
        <dsp:cNvPr id="0" name=""/>
        <dsp:cNvSpPr/>
      </dsp:nvSpPr>
      <dsp:spPr>
        <a:xfrm>
          <a:off x="1792466" y="121967"/>
          <a:ext cx="344341" cy="4028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>
            <a:solidFill>
              <a:schemeClr val="tx1"/>
            </a:solidFill>
          </a:endParaRPr>
        </a:p>
      </dsp:txBody>
      <dsp:txXfrm>
        <a:off x="1792466" y="202530"/>
        <a:ext cx="241039" cy="241689"/>
      </dsp:txXfrm>
    </dsp:sp>
    <dsp:sp modelId="{EAD085D7-2CFB-403A-908B-420116A5AECF}">
      <dsp:nvSpPr>
        <dsp:cNvPr id="0" name=""/>
        <dsp:cNvSpPr/>
      </dsp:nvSpPr>
      <dsp:spPr>
        <a:xfrm>
          <a:off x="2279743" y="0"/>
          <a:ext cx="1624254" cy="6467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ts val="24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srgbClr val="6B00B4"/>
              </a:solidFill>
            </a:rPr>
            <a:t>Više od 500 vernika</a:t>
          </a:r>
        </a:p>
      </dsp:txBody>
      <dsp:txXfrm>
        <a:off x="2298686" y="18943"/>
        <a:ext cx="1586368" cy="608865"/>
      </dsp:txXfrm>
    </dsp:sp>
    <dsp:sp modelId="{C5E937D9-F6F8-4C40-A5FD-52900AF2D166}">
      <dsp:nvSpPr>
        <dsp:cNvPr id="0" name=""/>
        <dsp:cNvSpPr/>
      </dsp:nvSpPr>
      <dsp:spPr>
        <a:xfrm>
          <a:off x="4066423" y="121967"/>
          <a:ext cx="344341" cy="4028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>
            <a:solidFill>
              <a:schemeClr val="tx1"/>
            </a:solidFill>
          </a:endParaRPr>
        </a:p>
      </dsp:txBody>
      <dsp:txXfrm>
        <a:off x="4066423" y="202530"/>
        <a:ext cx="241039" cy="241689"/>
      </dsp:txXfrm>
    </dsp:sp>
    <dsp:sp modelId="{513371BA-BC18-4303-A20F-DD0852FD91EA}">
      <dsp:nvSpPr>
        <dsp:cNvPr id="0" name=""/>
        <dsp:cNvSpPr/>
      </dsp:nvSpPr>
      <dsp:spPr>
        <a:xfrm>
          <a:off x="4553699" y="0"/>
          <a:ext cx="1820025" cy="6467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srgbClr val="6B00B4"/>
              </a:solidFill>
            </a:rPr>
            <a:t>Jakov i apostoli</a:t>
          </a:r>
        </a:p>
      </dsp:txBody>
      <dsp:txXfrm>
        <a:off x="4572642" y="18943"/>
        <a:ext cx="1782139" cy="608865"/>
      </dsp:txXfrm>
    </dsp:sp>
    <dsp:sp modelId="{304BD7EC-1449-4DA1-963A-84B74052439F}">
      <dsp:nvSpPr>
        <dsp:cNvPr id="0" name=""/>
        <dsp:cNvSpPr/>
      </dsp:nvSpPr>
      <dsp:spPr>
        <a:xfrm>
          <a:off x="6536150" y="121967"/>
          <a:ext cx="344341" cy="4028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2000" b="1" kern="1200" noProof="0" dirty="0">
            <a:solidFill>
              <a:schemeClr val="tx1"/>
            </a:solidFill>
          </a:endParaRPr>
        </a:p>
      </dsp:txBody>
      <dsp:txXfrm>
        <a:off x="6536150" y="202530"/>
        <a:ext cx="241039" cy="241689"/>
      </dsp:txXfrm>
    </dsp:sp>
    <dsp:sp modelId="{F9596D62-913C-41FA-ADE4-FD54834BAACF}">
      <dsp:nvSpPr>
        <dsp:cNvPr id="0" name=""/>
        <dsp:cNvSpPr/>
      </dsp:nvSpPr>
      <dsp:spPr>
        <a:xfrm>
          <a:off x="7023427" y="0"/>
          <a:ext cx="1779581" cy="6467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srgbClr val="6B00B4"/>
              </a:solidFill>
            </a:rPr>
            <a:t>Pavle „najmanji"</a:t>
          </a:r>
        </a:p>
      </dsp:txBody>
      <dsp:txXfrm>
        <a:off x="7042370" y="18943"/>
        <a:ext cx="1741695" cy="6088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/>
            <a:t>Propovedanje evanđelja je uzaludno (bez značaja) (1. Kor. 15,14a)</a:t>
          </a:r>
          <a:endParaRPr lang="sr-Latn-RS" sz="2200" kern="1200" noProof="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/>
            <a:t>Naša je vera uzaludna (1. Kor. 15,14b) (1. Kor. 15,17a)</a:t>
          </a:r>
          <a:endParaRPr lang="sr-Latn-RS" sz="2200" kern="1200" noProof="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/>
            <a:t>Lažni smo svedoci (1. Kor. 15,15)</a:t>
          </a:r>
          <a:endParaRPr lang="sr-Latn-RS" sz="2200" kern="1200" noProof="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/>
            <a:t>Još smo u svojim gresima (1. Kor. 15,17b)</a:t>
          </a:r>
          <a:endParaRPr lang="sr-Latn-RS" sz="2200" kern="1200" noProof="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Oni koji su umrli nikada se neće vratiti u život (1. Korinćanima 15,18)</a:t>
          </a:r>
          <a:endParaRPr lang="sr-Latn-RS" sz="2200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noProof="0" dirty="0"/>
            <a:t>1. Kor. 15,30-32</a:t>
          </a:r>
          <a:endParaRPr lang="sr-Latn-RS" sz="1400" kern="1200" noProof="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/>
            <a:t>Vredi propovedati evanđelje, čak i ako to uključuje patnju ili opasnost.</a:t>
          </a:r>
          <a:endParaRPr lang="sr-Latn-RS" sz="2200" kern="1200" noProof="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400" b="1" kern="1200" noProof="0" dirty="0"/>
            <a:t>1. Kor. 15,33-34</a:t>
          </a:r>
          <a:endParaRPr lang="sr-Latn-RS" sz="1400" kern="1200" noProof="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/>
            <a:t>Vredi živeti život u skladu s biblijskim načelima.</a:t>
          </a:r>
          <a:endParaRPr lang="sr-Latn-RS" sz="2200" kern="1200" noProof="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 biljaka</a:t>
          </a:r>
          <a:b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Kor. 15,35-38)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Seme je posejano</a:t>
          </a:r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Žitarica se bere</a:t>
          </a:r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Bog daje svakoj biljki telo kakvo želi.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Fizička tela </a:t>
          </a:r>
          <a:b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(1. Kor. 15,39)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Ljudska tela</a:t>
          </a: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tela životinja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telo ribe</a:t>
          </a:r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telo ptice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Nebeska tela </a:t>
          </a:r>
          <a:b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(1. Kor. 15,40-41)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Slava sunca</a:t>
          </a:r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Slava meseca</a:t>
          </a:r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Slava zvezda</a:t>
          </a: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Svakome njegova slava (sjaj)</a:t>
          </a: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800" b="1" kern="1200" noProof="0" dirty="0"/>
            <a:t>trenutno telo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Iskvareno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Nečasno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Slabo</a:t>
          </a: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Telesno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800" b="1" kern="1200" noProof="0" dirty="0"/>
            <a:t>vaskrslo telo</a:t>
          </a:r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Neiskvareno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Slavno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Snažno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Duhovno</a:t>
          </a: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" dirty="0"/>
              <a:t>1Co. 15:14 - G2756 - κενός – </a:t>
            </a:r>
            <a:r>
              <a:rPr lang="hr" dirty="0" err="1"/>
              <a:t>kenós</a:t>
            </a:r>
            <a:endParaRPr lang="es-ES" dirty="0"/>
          </a:p>
          <a:p>
            <a:r>
              <a:rPr lang="hr" dirty="0"/>
              <a:t>Definicija: prazno (doslovno ili figurativno)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" dirty="0"/>
              <a:t>1Co. 15:17 - G3152 - μάτα </a:t>
            </a:r>
            <a:r>
              <a:rPr lang="hr" dirty="0" err="1"/>
              <a:t>ιος </a:t>
            </a:r>
            <a:r>
              <a:rPr lang="hr" dirty="0"/>
              <a:t>– </a:t>
            </a:r>
            <a:r>
              <a:rPr lang="hr" dirty="0" err="1"/>
              <a:t>mátaios</a:t>
            </a:r>
            <a:endParaRPr lang="es-ES" dirty="0"/>
          </a:p>
          <a:p>
            <a:r>
              <a:rPr lang="hr" dirty="0"/>
              <a:t>Definicija: prazno, što je (doslovno) beskorisno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sr-Latn-RS" sz="4000" b="1" noProof="0" dirty="0">
                <a:ln/>
                <a:solidFill>
                  <a:schemeClr val="bg2"/>
                </a:solidFill>
              </a:rPr>
              <a:t>SILA HRISTOVOG VASKRSENJA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7378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1600" b="1" noProof="0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pouka za 22. avgust 2026.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r-Latn-RS" sz="4400" b="1" noProof="0" dirty="0">
                <a:ln/>
                <a:solidFill>
                  <a:schemeClr val="accent4">
                    <a:lumMod val="75000"/>
                  </a:schemeClr>
                </a:solidFill>
              </a:rPr>
              <a:t>U KAKVOM TELOM ĆEMO VASKRSNUTI?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noProof="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„Tako je i s vaskrsenjem mrtvih: telo se seje u </a:t>
            </a:r>
            <a:r>
              <a:rPr lang="sr-Latn-RS" sz="2000" b="1" noProof="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raspadljivosti</a:t>
            </a:r>
            <a:r>
              <a:rPr lang="sr-Latn-RS" sz="2000" b="1" noProof="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ustaje u </a:t>
            </a:r>
            <a:r>
              <a:rPr lang="sr-Latn-RS" sz="2000" b="1" noProof="0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neraspadljivosti</a:t>
            </a:r>
            <a:r>
              <a:rPr lang="sr-Latn-RS" sz="2000" b="1" noProof="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</a:t>
            </a:r>
            <a:br>
              <a:rPr lang="sr-Latn-RS" sz="2000" b="1" noProof="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sr-Latn-RS" sz="16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Korinćanima 15,42)</a:t>
            </a:r>
          </a:p>
          <a:p>
            <a:pPr algn="ctr"/>
            <a:endParaRPr lang="sr-Latn-RS" sz="1600" b="1" noProof="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4168858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Analogije o vaskrslom telu: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02125"/>
            <a:ext cx="5045399" cy="941733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r-Latn-RS" sz="2200" b="1" kern="1200" noProof="0" dirty="0">
                <a:solidFill>
                  <a:schemeClr val="tx1"/>
                </a:solidFill>
              </a:rPr>
              <a:t>Koja je razlika </a:t>
            </a:r>
            <a:r>
              <a:rPr lang="sr-Latn-RS" sz="2200" b="1" dirty="0">
                <a:solidFill>
                  <a:schemeClr val="tx1"/>
                </a:solidFill>
              </a:rPr>
              <a:t>između sadašnjeg i </a:t>
            </a:r>
            <a:r>
              <a:rPr lang="sr-Latn-RS" sz="2200" b="1" kern="1200" noProof="0" dirty="0">
                <a:solidFill>
                  <a:schemeClr val="tx1"/>
                </a:solidFill>
              </a:rPr>
              <a:t>vaskrslog </a:t>
            </a:r>
            <a:r>
              <a:rPr lang="sr-Latn-RS" sz="2200" b="1" dirty="0">
                <a:solidFill>
                  <a:schemeClr val="tx1"/>
                </a:solidFill>
              </a:rPr>
              <a:t>tela</a:t>
            </a:r>
            <a:r>
              <a:rPr lang="sr-Latn-RS" sz="2200" b="1" kern="1200" noProof="0" dirty="0">
                <a:solidFill>
                  <a:schemeClr val="tx1"/>
                </a:solidFill>
              </a:rPr>
              <a:t>? </a:t>
            </a:r>
            <a:br>
              <a:rPr lang="sr-Latn-RS" sz="2200" b="1" kern="1200" noProof="0" dirty="0">
                <a:solidFill>
                  <a:schemeClr val="tx1"/>
                </a:solidFill>
              </a:rPr>
            </a:br>
            <a:r>
              <a:rPr lang="sr-Latn-RS" sz="2200" b="1" kern="1200" noProof="0" dirty="0">
                <a:solidFill>
                  <a:schemeClr val="tx1"/>
                </a:solidFill>
              </a:rPr>
              <a:t>(1. Kor. 15,42-44)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Adam je imao zemaljsko telo, drugi Adam, Isus, nebesko. U vaskrsenju će naše telo biti preobraženo u sliku Hristovog tela, to jest, </a:t>
            </a:r>
            <a:r>
              <a:rPr lang="sr-Latn-RS" sz="2200" b="1" noProof="0" dirty="0" err="1"/>
              <a:t>neraspadljivo</a:t>
            </a:r>
            <a:r>
              <a:rPr lang="sr-Latn-RS" sz="2200" b="1" noProof="0" dirty="0"/>
              <a:t>, slavno, moćno, duhovno, nebesko  (1. Kor. 15,45-49).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1892202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sr-Latn-RS" sz="4400" b="1" dirty="0">
                <a:ln/>
                <a:solidFill>
                  <a:schemeClr val="accent4">
                    <a:lumMod val="75000"/>
                  </a:schemeClr>
                </a:solidFill>
              </a:rPr>
              <a:t>U</a:t>
            </a:r>
            <a:r>
              <a:rPr lang="sr-Latn-RS" sz="4400" b="1" noProof="0" dirty="0">
                <a:ln/>
                <a:solidFill>
                  <a:schemeClr val="accent4">
                    <a:lumMod val="75000"/>
                  </a:schemeClr>
                </a:solidFill>
              </a:rPr>
              <a:t> KAKVOM TELU ĆEMO VASKRSNUTI?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noProof="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„Tako je i s vaskrsenjem mrtvih: telo se seje u </a:t>
            </a:r>
            <a:r>
              <a:rPr lang="sr-Latn-RS" sz="2000" b="1" noProof="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raspadljivosti</a:t>
            </a:r>
            <a:r>
              <a:rPr lang="sr-Latn-RS" sz="2000" b="1" noProof="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ustaje u </a:t>
            </a:r>
            <a:r>
              <a:rPr lang="sr-Latn-RS" sz="2000" b="1" noProof="0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neraspadljivosti</a:t>
            </a:r>
            <a:r>
              <a:rPr lang="sr-Latn-RS" sz="2000" b="1" noProof="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.“</a:t>
            </a:r>
          </a:p>
          <a:p>
            <a:pPr algn="ctr"/>
            <a:r>
              <a:rPr lang="sr-Latn-RS" sz="1600" b="1" noProof="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Korinćanima 15,42)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4400" b="1" spc="60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KADA ĆEMO VASKRSNUTI?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217713" y="692461"/>
            <a:ext cx="118041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noProof="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„Evo, iznosim vam tajnu: nećemo svi umreti, ali ćemo se svi preobraziti .“ </a:t>
            </a:r>
            <a:r>
              <a:rPr lang="sr-Latn-RS" sz="1600" b="1" noProof="0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Korinćanima 15,51)</a:t>
            </a:r>
            <a:endParaRPr lang="sr-Latn-RS" sz="2000" b="1" noProof="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Pre nego što je odredio vreme vaskrsenja i što će se dogoditi s našim telima u to vreme, Pavle navodi da „telo i krv ne mogu naslediti carstvo Božje“ (1. Kor. 15,50). Znači li to da nakon vaskrsenja nećemo imati fizičko telo?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28113" y="4453828"/>
            <a:ext cx="2421421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619916"/>
            <a:ext cx="700962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Pri Drugom dolasku, iskvareno telo biće preobraženo u </a:t>
            </a:r>
            <a:r>
              <a:rPr lang="sr-Latn-RS" sz="2200" b="1" noProof="0" dirty="0" err="1"/>
              <a:t>neraspadljivo</a:t>
            </a:r>
            <a:r>
              <a:rPr lang="sr-Latn-RS" sz="2200" b="1" noProof="0" dirty="0"/>
              <a:t> telo, poput tela s kojim je Isus vaskrsnuo (1. Kor. 15,51-55; </a:t>
            </a:r>
            <a:r>
              <a:rPr lang="sr-Latn-RS" sz="2200" b="1" noProof="0" dirty="0" err="1"/>
              <a:t>Lk</a:t>
            </a:r>
            <a:r>
              <a:rPr lang="sr-Latn-RS" sz="2200" b="1" noProof="0" dirty="0"/>
              <a:t> 24,36-40).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Izraz „krv i telo“ uvek se koristi kao sinonim za „osobu“ (</a:t>
            </a:r>
            <a:r>
              <a:rPr kumimoji="0" lang="sr-Latn-R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Mt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16,17; Gal 1,16; </a:t>
            </a:r>
            <a:r>
              <a:rPr kumimoji="0" lang="sr-Latn-R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Ef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6,12; Jev 2,14). Pavle ovde povlači paralelu: stanovnici Zemlje = </a:t>
            </a:r>
            <a:r>
              <a:rPr kumimoji="0" lang="sr-Latn-R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raspadljivost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stanovnici Neba = </a:t>
            </a:r>
            <a:r>
              <a:rPr kumimoji="0" lang="sr-Latn-R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neraspadljivost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Ovde imamo telo koje se raspada i zato ga ne možemo poneti u Nebo.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766460"/>
            <a:ext cx="73473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Za one koji spavaju u Isusu, biće kao da je prošao samo trenutak. Pre sekundu osećali su hladnoću smrti, a sada već vide Isusa kako dolazi (1. Kor. 15,52).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8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184297" y="1202749"/>
            <a:ext cx="11823405" cy="4452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  <a:spcBef>
                <a:spcPts val="600"/>
              </a:spcBef>
            </a:pPr>
            <a:r>
              <a:rPr lang="sr-Latn-RS" sz="3200" b="1" noProof="0" dirty="0">
                <a:latin typeface="Constantia" panose="02030602050306030303" pitchFamily="18" charset="0"/>
              </a:rPr>
              <a:t>„Isusovo vaskrsenje je primer konačnog vaskrsenja svih koji su zaspali u Njemu. vaskrslo telo Spasitelja, Njegovo držanje, naglasci Njegovog govora, sve je to bilo poznato Njegovim sledbenicima. Na sličan način će oni koji spavaju u Isusu vaskrsnuti. Prepoznaćemo svoje prijatelje kao što su učenici prepoznali Isusa. Iako su možda bili deformisani, bolesni ili unakaženi u ovom smrtnom životu, ipak će u njihovom vaskrslom i proslavljenom telu njihov individualni identitet biti savršeno očuvan i prepoznaćemo, u licu koje blista svetlošću koja sija s Isusovog lica, crte onih koje volimo.“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615683" y="132823"/>
            <a:ext cx="33920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r-Latn-RS" sz="1600" b="1" noProof="0" dirty="0"/>
              <a:t>EGW ( Vera kojom živim, 23. lipnja 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„A ako Hristos nije vaskrsnuo, uzalud je propoved naša, prazna je i vera vaša… A ako Hristos nije vaskrsnuo, uzalud je vera vaša; još ste u gresima svojim!“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(1. Korinćanima 15,14–17)</a:t>
            </a:r>
            <a:endParaRPr kumimoji="0" lang="sr-Latn-R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sz="2200" noProof="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3789396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Prema grčkoj filozofiji - utemeljenoj na Platonovoj filozofiji – telo je u suštini zlo i samo je zatvor besmrtne duše. S obzirom na ovakvo razmišljanje, kakvo je značenje vaskrsenje tela imalo za Grke ili Rimljane?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58414" y="1259175"/>
            <a:ext cx="689311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Zbog toga je deo </a:t>
            </a:r>
            <a:r>
              <a:rPr lang="sr-Latn-RS" sz="2200" b="1" noProof="0" dirty="0" err="1"/>
              <a:t>korintske</a:t>
            </a:r>
            <a:r>
              <a:rPr lang="sr-Latn-RS" sz="2200" b="1" noProof="0" dirty="0"/>
              <a:t> crkve odbacio postojanje vaskrsenja. Pavle se time bavi u petnaestom poglavlju svoje prve poslanice Korinćanima.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Ovo nije beznačajna tema. </a:t>
            </a:r>
            <a:r>
              <a:rPr lang="sr-Latn-RS" sz="2200" b="1" noProof="0" dirty="0">
                <a:solidFill>
                  <a:prstClr val="black"/>
                </a:solidFill>
                <a:latin typeface="Aptos" panose="02110004020202020204"/>
              </a:rPr>
              <a:t>V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askrsenje je usko povezano sa spasenjem. Ako nema vaskrsenja... koja je svrha propovedanja evanđelja?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sr-Latn-RS" noProof="0" dirty="0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sr-Latn-RS" noProof="0" dirty="0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sr-Latn-RS" noProof="0" dirty="0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34710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sr-Latn-R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VASKRSENJE </a:t>
            </a:r>
            <a:r>
              <a:rPr lang="sr-Latn-R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ISUSOVO</a:t>
            </a:r>
            <a:br>
              <a:rPr lang="sr-Latn-R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</a:br>
            <a:r>
              <a:rPr lang="sr-Latn-R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C3C99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sr-Latn-RS" sz="40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DA LI JE VASKRSENJE ISTORIJSKI DOGAĐAJ?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noProof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„Jer vam najpre predadoh ono što sam i sam primio: da je Hristos umro za grehe naše po Pismu, da je pokopan i da je vaskrsnuo treći dan po Pismu.“ </a:t>
            </a:r>
            <a:r>
              <a:rPr lang="sr-Latn-RS" sz="1600" b="1" noProof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Kor. 15,3-4)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000" b="1" noProof="0" dirty="0"/>
              <a:t>Pre nego što se osvrne na sumnje koje su </a:t>
            </a:r>
            <a:r>
              <a:rPr lang="sr-Latn-RS" sz="2000" b="1" noProof="0" dirty="0" err="1"/>
              <a:t>Korinćani</a:t>
            </a:r>
            <a:r>
              <a:rPr lang="sr-Latn-RS" sz="2000" b="1" noProof="0" dirty="0"/>
              <a:t> imali o vaskrsenju, Pavle ih podseća kako evanđelje deluje (1. Kor. 15,1-2):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490914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000" b="1" noProof="0" dirty="0"/>
              <a:t>I koje se evanđelje propoveda? (1. Kor. 15,3-4)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5235834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000" b="1" noProof="0" dirty="0"/>
              <a:t>A kako znamo da se vaskrsenje zaista dogodilo? </a:t>
            </a:r>
            <a:r>
              <a:rPr lang="sr-Latn-RS" sz="2000" b="1" dirty="0"/>
              <a:t>K</a:t>
            </a:r>
            <a:r>
              <a:rPr lang="sr-Latn-RS" sz="2000" b="1" noProof="0" dirty="0"/>
              <a:t>o je video vaskrslog Isusa? (1. Kor. 15,5-8)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016436"/>
              </p:ext>
            </p:extLst>
          </p:nvPr>
        </p:nvGraphicFramePr>
        <p:xfrm>
          <a:off x="154226" y="4804868"/>
          <a:ext cx="8808796" cy="646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000" b="1" noProof="0" dirty="0"/>
              <a:t>Pavle jasno daje do znanja da je evanđelje Božje delo izvršeno „prema Pismu“. To jest, to je unapred određen plan u kojem je vaskrsenje osnova. Ima li ko ikakve sumnje? Neka pita svedoke koji su u to vreme još bili živi!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sr-Latn-RS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r-Latn-R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r-Latn-RS" noProof="0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sr-Latn-RS" noProof="0" dirty="0">
                <a:solidFill>
                  <a:srgbClr val="207A3E"/>
                </a:solidFill>
              </a:rPr>
              <a:t>POSLEDICE </a:t>
            </a:r>
            <a:r>
              <a:rPr lang="sr-Latn-RS" noProof="0" dirty="0">
                <a:solidFill>
                  <a:srgbClr val="7030A0"/>
                </a:solidFill>
              </a:rPr>
              <a:t>ISUSOVOG VASKRSENJA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3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ŠTA DA HRISTOS NIJE VASKRSNUO IZ MRTVIH?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841829" y="643622"/>
            <a:ext cx="8548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noProof="0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„A ako Hristos nije vaskrsnuo, onda je uzaludno propovedanje naše, uzaludna je i vera vaša.“ </a:t>
            </a:r>
            <a:r>
              <a:rPr lang="sr-Latn-RS" sz="1600" b="1" noProof="0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Kor. 15,14)</a:t>
            </a:r>
            <a:endParaRPr lang="sr-Latn-RS" sz="2000" b="1" noProof="0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Poricanje mogućnosti vaskrsenja stvara nedoslednost s hrišćanskom verom, jer „ako nema vaskrsenja iz mrtvih, onda ni Hristos nije vaskrsnuo “ (1. Korinćanima 15,12-13). A ako Isus nije vaskrsnuo…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2929322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438682"/>
            <a:ext cx="6861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Bez vaskrsenja, Isus je samo pravednik ubijen bez razloga, nesposoban da spasi. „Ali Hristos je vaskrsnuo iz mrtvih“ (1. Korinćanima 15,20a). Imamo ŽIVOG Spasitelja.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sr-Latn-RS" sz="16600" b="1" noProof="0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Zbog toga evanđelje ima smisla, a tako ima i naša vera, mi smo verni svedoci, naši su gresi oprošteni i mrtvi u Hristu ponovno će živeti.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4400" b="1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ŠTA VASKRSENJE GARANTUJE?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554183" y="686516"/>
            <a:ext cx="110974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noProof="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„Ali Hristos je vaskrsnuo od mrtvih i postao prvina onih koji su usnuli “ </a:t>
            </a:r>
            <a:r>
              <a:rPr lang="sr-Latn-RS" sz="1600" b="1" noProof="0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(1. Kor. 15,20)</a:t>
            </a:r>
            <a:endParaRPr lang="sr-Latn-RS" sz="2000" b="1" noProof="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Prva činjenica koju osigurava Isusovo vaskrsenje je da ćemo oni od nas koji su prihvatili plan spasenja – od Adama do kraja sveta – ako umremo, ponovno živeti (1. Kor. 15,20-23).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5598818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27321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Šta će se dogoditi nakon našeg vaskrsenja? Pobedom nad smrću, Isus će pobediti sve svoje neprijatelje (1. Kor. 15,25-26). Zatim će Isus sve podložiti Ocu, da „Bog bude sve u svemu“ (1. Kor. 15,24,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4096691"/>
            <a:ext cx="627320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Uz ove buduće garancije, Pavle nam daje dve sigurnosti koje utiču na naš svakodnevni život: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sr-Latn-RS" noProof="0" dirty="0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sr-Latn-RS" noProof="0" dirty="0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sr-Latn-RS" noProof="0" dirty="0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sr-Latn-R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NAŠE VASKRSENJE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1329</Words>
  <Application>Microsoft Office PowerPoint</Application>
  <PresentationFormat>Panorámica</PresentationFormat>
  <Paragraphs>102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103</cp:revision>
  <dcterms:created xsi:type="dcterms:W3CDTF">2026-07-19T13:36:46Z</dcterms:created>
  <dcterms:modified xsi:type="dcterms:W3CDTF">2026-08-05T05:59:28Z</dcterms:modified>
</cp:coreProperties>
</file>