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h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EE395"/>
    <a:srgbClr val="F8D992"/>
    <a:srgbClr val="FF5729"/>
    <a:srgbClr val="CB7B2B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30" d="100"/>
          <a:sy n="30" d="100"/>
        </p:scale>
        <p:origin x="66" y="13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sr-Latn-RS" sz="22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Božja uteha</a:t>
          </a:r>
          <a:endParaRPr lang="sr-Latn-RS" sz="2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 sz="2200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 sz="2200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sr-Latn-RS" sz="22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Oslobađa nas od straha</a:t>
          </a:r>
          <a:endParaRPr lang="sr-Latn-RS" sz="2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 sz="2200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 sz="2200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sr-Latn-RS" sz="22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Podseća nas na vreme kada nam je On pomogao</a:t>
          </a:r>
          <a:endParaRPr lang="sr-Latn-RS" sz="2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 sz="2200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 sz="2200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sr-Latn-RS" sz="2200" b="1" noProof="0" dirty="0">
              <a:solidFill>
                <a:schemeClr val="tx1"/>
              </a:solidFill>
              <a:effectLst/>
            </a:rPr>
            <a:t>Pomaže nam da izdržimo nevolje</a:t>
          </a:r>
          <a:endParaRPr lang="sr-Latn-RS" sz="2200" noProof="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 sz="2200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 sz="2200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sr-Latn-RS" sz="2200" b="1" noProof="0" dirty="0">
              <a:solidFill>
                <a:schemeClr val="tx1"/>
              </a:solidFill>
              <a:effectLst/>
            </a:rPr>
            <a:t>Vodi nas ka duhovnoj zrelosti</a:t>
          </a:r>
          <a:endParaRPr lang="sr-Latn-RS" sz="2200" noProof="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 sz="2200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 sz="2200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sr-Latn-RS" sz="2200" b="1" noProof="0" dirty="0">
              <a:solidFill>
                <a:schemeClr val="tx1"/>
              </a:solidFill>
              <a:effectLst/>
            </a:rPr>
            <a:t>Podstiče nas da posredujemo za druge</a:t>
          </a:r>
          <a:endParaRPr lang="sr-Latn-RS" sz="2200" noProof="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 sz="2200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 sz="2200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sr-Latn-RS" sz="22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Tešimo se međusobno kao što nas je Bog tešio</a:t>
          </a:r>
          <a:endParaRPr lang="sr-Latn-RS" sz="2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 sz="2200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 sz="2200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ScaleY="91860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sr-Latn-RS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Judeja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sr-Latn-RS" sz="2000" b="1" noProof="0" dirty="0"/>
            <a:t>Efes</a:t>
          </a: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Judeja</a:t>
          </a: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574"/>
          <a:ext cx="4463489" cy="691559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Božja uteha</a:t>
          </a:r>
          <a:endParaRPr lang="sr-Latn-RS" sz="22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4503" y="27829"/>
        <a:ext cx="4422979" cy="651049"/>
      </dsp:txXfrm>
    </dsp:sp>
    <dsp:sp modelId="{702B2A40-EF80-4F27-BB52-24C74085D3DA}">
      <dsp:nvSpPr>
        <dsp:cNvPr id="0" name=""/>
        <dsp:cNvSpPr/>
      </dsp:nvSpPr>
      <dsp:spPr>
        <a:xfrm>
          <a:off x="0" y="823614"/>
          <a:ext cx="691559" cy="691559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802245" y="823614"/>
          <a:ext cx="3669741" cy="6915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Oslobađa nas od straha</a:t>
          </a:r>
          <a:endParaRPr lang="sr-Latn-RS" sz="22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6010" y="857379"/>
        <a:ext cx="3602211" cy="624029"/>
      </dsp:txXfrm>
    </dsp:sp>
    <dsp:sp modelId="{7DA5F745-1C74-4E02-BD4F-1919BAD9203F}">
      <dsp:nvSpPr>
        <dsp:cNvPr id="0" name=""/>
        <dsp:cNvSpPr/>
      </dsp:nvSpPr>
      <dsp:spPr>
        <a:xfrm>
          <a:off x="0" y="1598160"/>
          <a:ext cx="691559" cy="691559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802245" y="1598160"/>
          <a:ext cx="3669741" cy="6915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Podseća nas na vreme kada nam je On pomogao</a:t>
          </a:r>
          <a:endParaRPr lang="sr-Latn-RS" sz="22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6010" y="1631925"/>
        <a:ext cx="3602211" cy="624029"/>
      </dsp:txXfrm>
    </dsp:sp>
    <dsp:sp modelId="{BF34FDA3-FEDE-4654-B83A-BB6765AA32CA}">
      <dsp:nvSpPr>
        <dsp:cNvPr id="0" name=""/>
        <dsp:cNvSpPr/>
      </dsp:nvSpPr>
      <dsp:spPr>
        <a:xfrm>
          <a:off x="0" y="2372706"/>
          <a:ext cx="691559" cy="691559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802245" y="2372706"/>
          <a:ext cx="3669741" cy="6915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solidFill>
                <a:schemeClr val="tx1"/>
              </a:solidFill>
              <a:effectLst/>
            </a:rPr>
            <a:t>Pomaže nam da izdržimo nevolje</a:t>
          </a:r>
          <a:endParaRPr lang="sr-Latn-RS" sz="2200" kern="1200" noProof="0" dirty="0">
            <a:solidFill>
              <a:schemeClr val="tx1"/>
            </a:solidFill>
            <a:effectLst/>
          </a:endParaRPr>
        </a:p>
      </dsp:txBody>
      <dsp:txXfrm>
        <a:off x="836010" y="2406471"/>
        <a:ext cx="3602211" cy="624029"/>
      </dsp:txXfrm>
    </dsp:sp>
    <dsp:sp modelId="{EEC8F494-8BFB-4FF6-9CAA-4EE35282B786}">
      <dsp:nvSpPr>
        <dsp:cNvPr id="0" name=""/>
        <dsp:cNvSpPr/>
      </dsp:nvSpPr>
      <dsp:spPr>
        <a:xfrm>
          <a:off x="0" y="3147252"/>
          <a:ext cx="691559" cy="691559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802245" y="3147252"/>
          <a:ext cx="3669741" cy="6915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solidFill>
                <a:schemeClr val="tx1"/>
              </a:solidFill>
              <a:effectLst/>
            </a:rPr>
            <a:t>Vodi nas ka duhovnoj zrelosti</a:t>
          </a:r>
          <a:endParaRPr lang="sr-Latn-RS" sz="2200" kern="1200" noProof="0" dirty="0">
            <a:solidFill>
              <a:schemeClr val="tx1"/>
            </a:solidFill>
            <a:effectLst/>
          </a:endParaRPr>
        </a:p>
      </dsp:txBody>
      <dsp:txXfrm>
        <a:off x="836010" y="3181017"/>
        <a:ext cx="3602211" cy="624029"/>
      </dsp:txXfrm>
    </dsp:sp>
    <dsp:sp modelId="{F0178A28-587B-4566-9F4C-42ACCB71AADD}">
      <dsp:nvSpPr>
        <dsp:cNvPr id="0" name=""/>
        <dsp:cNvSpPr/>
      </dsp:nvSpPr>
      <dsp:spPr>
        <a:xfrm>
          <a:off x="0" y="3921799"/>
          <a:ext cx="691559" cy="691559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802245" y="3921799"/>
          <a:ext cx="3669741" cy="691559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solidFill>
                <a:schemeClr val="tx1"/>
              </a:solidFill>
              <a:effectLst/>
            </a:rPr>
            <a:t>Podstiče nas da posredujemo za druge</a:t>
          </a:r>
          <a:endParaRPr lang="sr-Latn-RS" sz="2200" kern="1200" noProof="0" dirty="0">
            <a:solidFill>
              <a:schemeClr val="tx1"/>
            </a:solidFill>
            <a:effectLst/>
          </a:endParaRPr>
        </a:p>
      </dsp:txBody>
      <dsp:txXfrm>
        <a:off x="836010" y="3955564"/>
        <a:ext cx="3602211" cy="624029"/>
      </dsp:txXfrm>
    </dsp:sp>
    <dsp:sp modelId="{4870131D-BA17-429B-A251-A4FABFD6260C}">
      <dsp:nvSpPr>
        <dsp:cNvPr id="0" name=""/>
        <dsp:cNvSpPr/>
      </dsp:nvSpPr>
      <dsp:spPr>
        <a:xfrm>
          <a:off x="0" y="4696345"/>
          <a:ext cx="691559" cy="691559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802245" y="4724492"/>
          <a:ext cx="3669741" cy="63526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2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Tešimo se međusobno kao što nas je Bog tešio</a:t>
          </a:r>
          <a:endParaRPr lang="sr-Latn-RS" sz="2200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33262" y="4755509"/>
        <a:ext cx="3607707" cy="573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Efes</a:t>
          </a: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Judeja</a:t>
          </a: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/>
            <a:t>Efes</a:t>
          </a:r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Makedonija</a:t>
          </a: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Korint</a:t>
          </a: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2000" b="1" kern="1200" noProof="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Judeja</a:t>
          </a: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08/08/2026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2492990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sr-Latn-RS" sz="3900" b="1" noProof="0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SLUŽBA</a:t>
            </a:r>
            <a:br>
              <a:rPr lang="sr-Latn-RS" sz="3900" b="1" noProof="0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r-Latn-RS" sz="3900" b="1" noProof="0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VOĐENA LJUBAVLJU</a:t>
            </a:r>
          </a:p>
          <a:p>
            <a:pPr algn="ctr"/>
            <a:endParaRPr lang="sr-Latn-RS" sz="3900" b="1" noProof="0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9454198" y="6419850"/>
            <a:ext cx="273780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r-Latn-RS" sz="1600" b="1" noProof="0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pouka za 29. avgust 2026.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„Pisao sam vam iz velike nevolje i teskobe srca, s mnogim suzama, ne da biste se žalostili, nego da biste upoznali ljubav koju imam preobilno prema vama.“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2. Korinćanima 2,4.  </a:t>
            </a:r>
            <a:endParaRPr kumimoji="0" lang="sr-Latn-R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7565270" y="4184175"/>
            <a:ext cx="4353714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sr-Latn-RS" sz="2200" b="1" noProof="0" dirty="0">
                <a:solidFill>
                  <a:schemeClr val="bg1"/>
                </a:solidFill>
                <a:highlight>
                  <a:srgbClr val="C51F23"/>
                </a:highlight>
              </a:rPr>
              <a:t>Božja uteha u patnji</a:t>
            </a:r>
          </a:p>
          <a:p>
            <a:pPr>
              <a:spcBef>
                <a:spcPts val="1800"/>
              </a:spcBef>
            </a:pPr>
            <a:r>
              <a:rPr lang="sr-Latn-RS" sz="2200" b="1" noProof="0" dirty="0">
                <a:solidFill>
                  <a:schemeClr val="bg1"/>
                </a:solidFill>
                <a:highlight>
                  <a:srgbClr val="6E20B5"/>
                </a:highlight>
              </a:rPr>
              <a:t>Svetost i iskrenost u službi</a:t>
            </a:r>
          </a:p>
          <a:p>
            <a:pPr>
              <a:spcBef>
                <a:spcPts val="1800"/>
              </a:spcBef>
            </a:pPr>
            <a:r>
              <a:rPr lang="sr-Latn-RS" sz="2200" b="1" noProof="0" dirty="0">
                <a:solidFill>
                  <a:schemeClr val="bg1"/>
                </a:solidFill>
                <a:highlight>
                  <a:srgbClr val="0975A4"/>
                </a:highlight>
              </a:rPr>
              <a:t>Ponašati se mudro</a:t>
            </a:r>
          </a:p>
          <a:p>
            <a:pPr>
              <a:spcBef>
                <a:spcPts val="1800"/>
              </a:spcBef>
            </a:pPr>
            <a:r>
              <a:rPr lang="sr-Latn-RS" sz="2200" b="1" noProof="0" dirty="0">
                <a:solidFill>
                  <a:schemeClr val="bg1"/>
                </a:solidFill>
                <a:highlight>
                  <a:srgbClr val="099E3D"/>
                </a:highlight>
              </a:rPr>
              <a:t>Oproštenje i obnova</a:t>
            </a:r>
          </a:p>
          <a:p>
            <a:pPr>
              <a:spcBef>
                <a:spcPts val="1800"/>
              </a:spcBef>
            </a:pPr>
            <a:r>
              <a:rPr lang="sr-Latn-RS" sz="2200" b="1" noProof="0" dirty="0">
                <a:solidFill>
                  <a:schemeClr val="bg1"/>
                </a:solidFill>
                <a:highlight>
                  <a:srgbClr val="CB7B2B"/>
                </a:highlight>
              </a:rPr>
              <a:t>Hristov miris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52614"/>
            <a:ext cx="66198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Dok dublje proučavamo Pavlovu drugu poslanicu Korinćanima, primećujemo da je apostol vrlo zainteresovan za dobrobit crkve.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0679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80104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331" y="631217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331" y="5779799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331" y="524742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331" y="4715053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7331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4182679"/>
            <a:ext cx="4880008" cy="2557823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346252"/>
            <a:ext cx="6741772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Pavle priprema crkvu da se suoči s tim teškoćama, i unutrašnjim i spoljašnjim, te ih uči da izgrade telo ujedinjeno u nesebičnoj ljubavi. Iz ovog saveta danas možemo naučiti kako da budemo „</a:t>
            </a:r>
            <a:r>
              <a:rPr lang="sr-Latn-RS" sz="2200" b="1" noProof="0" dirty="0">
                <a:solidFill>
                  <a:prstClr val="black"/>
                </a:solidFill>
              </a:rPr>
              <a:t>miris života koji vodi u život 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“ (2. Kor. 2,16).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1073737"/>
            <a:ext cx="6619874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Iako nikada nije bilo lako ići Božjim putevima u ovom svetu ispunjenom grehom, u prvom veku proglašavanje sebe hrišćaninom moglo je uključivati ozbiljne poteškoće.</a:t>
            </a: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sr-Latn-RS" sz="4400" b="1" noProof="0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BOŽJA UTEHA U PATNJI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500061" y="633323"/>
            <a:ext cx="1119187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noProof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„Koji nas teši u svakoj našoj nevolji, da bismo i mi mogli utešiti one koji su u bilo kakvoj nevolji, utehom kojom nas same teši Bog.“ </a:t>
            </a:r>
            <a:r>
              <a:rPr lang="sr-Latn-RS" sz="1600" b="1" noProof="0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(2. Korinćanima 1,4)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412470"/>
            <a:ext cx="721243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Druga Korinćanima je poslanica u kojoj Pavle najviše govori o utehi. Crkva je prolazila kroz teško vreme, a Pavlovo prethodno pismo ih je bacilo u stanje tuge.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49152740"/>
              </p:ext>
            </p:extLst>
          </p:nvPr>
        </p:nvGraphicFramePr>
        <p:xfrm>
          <a:off x="7643011" y="1462520"/>
          <a:ext cx="4471987" cy="53954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745729"/>
            <a:ext cx="4601153" cy="2961573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93658" y="3602993"/>
            <a:ext cx="27817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I sam je prošao kroz situacije kada mu je život bio u opasnosti i kada je postao obeshrabren (2. Kor. 1,8-10). Ali Bog ga je utešio, a sada on tu utehu prenosi crkvi (2. Kor. 1,6).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523620"/>
            <a:ext cx="721243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Ali ta </a:t>
            </a:r>
            <a:r>
              <a:rPr lang="sr-Latn-RS" sz="2200" b="1" dirty="0">
                <a:solidFill>
                  <a:prstClr val="black"/>
                </a:solidFill>
              </a:rPr>
              <a:t>tuga je bila 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„božanska“ i vodila je do pokajanja </a:t>
            </a:r>
            <a:b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</a:b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(2. Kor. 7,10). Zato Pavle ne želi da ih ta tuga savlada, već da budu utešeni.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r-Latn-RS" sz="4400" b="1" noProof="0" dirty="0">
                <a:ln/>
                <a:solidFill>
                  <a:schemeClr val="accent3"/>
                </a:solidFill>
              </a:rPr>
              <a:t>SVETOST I ISKRENOST U SLUŽBI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sr-Latn-RS" sz="20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„A ovo je naša pohvala: naša savest svedoči da smo u svetu, a osobito u odnosima s vama, živeli u poštenju i iskrenosti pred Bogom. Činili smo to ne oslanjajući se na svetovnu mudrost, nego na Božju blagodat.</a:t>
            </a:r>
            <a:r>
              <a:rPr lang="sr-Latn-RS" sz="16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 (2. Korinćanima 1,12)</a:t>
            </a:r>
            <a:endParaRPr lang="sr-Latn-RS" sz="1200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Neki su ljudi s visoka gledali na Pavla, optužujući ga da je slab i neodlučan (2. Kor. 10,10). Iz tog razloga, i kako bi njegov savet bio primljen i prihvaćen, bilo je potrebno da se apostol brani od takvih optužbi.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801041"/>
            <a:ext cx="2277702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On i njegovi saradnici mogli su da kažu sa sigurnošću da je njegovo ponaša-nje bilo sveto i iskreno (čisto), kako u crkvi tako i izvan nje.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498432"/>
            <a:ext cx="4758813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Zbog toga su Pavlovi spisi bili oslobođeni skrivenih namera. Nadao se da će se ta pisma čitati i razumeti u tom kontekstu svetosti i iskrenosti - to jest, napisana iz ljubavi prema njima i tražeći samo njihovo dobro (2. Kor. 1,13-14).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Kao čovek, smatrao se beznačajnim (</a:t>
            </a:r>
            <a:r>
              <a:rPr kumimoji="0" lang="sr-Latn-R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Ef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3,8). Ali, </a:t>
            </a:r>
            <a:r>
              <a:rPr kumimoji="0" lang="sr-Latn-RS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blagodaću</a:t>
            </a: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Božjom, mogao se pohvaliti čistom savesti (2. Kor. 1,12).</a:t>
            </a: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4400" b="1" noProof="0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PONAŠATI SE MUDRO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5" y="697242"/>
            <a:ext cx="6839873" cy="1015663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sr-Latn-RS" sz="20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„Boga prizivam za svedoka – i život svoj stavljam na to – da se nisam vratio u Korint kako bih vas poštedeo.“ </a:t>
            </a:r>
            <a:r>
              <a:rPr lang="sr-Latn-RS" sz="1600" b="1" noProof="0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(2. Korinćanima 1,23)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200025" y="1827013"/>
            <a:ext cx="6372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U svojoj prvoj poslanici, Pavle je obavestio </a:t>
            </a:r>
            <a:r>
              <a:rPr lang="sr-Latn-RS" sz="2200" b="1" noProof="0" dirty="0" err="1"/>
              <a:t>Korinćane</a:t>
            </a:r>
            <a:r>
              <a:rPr lang="sr-Latn-RS" sz="2200" b="1" noProof="0" dirty="0"/>
              <a:t> o ruti kojom planira ići (1. Kor. 16,5-11):</a:t>
            </a: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33177340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200024" y="3073039"/>
            <a:ext cx="11991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U kasnijem pismu (izgubljenom, 2. Kor. 7,8) obavestio ih je da će ih posetiti dva puta (2. Kor. 1,15-16):</a:t>
            </a:r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96986700"/>
              </p:ext>
            </p:extLst>
          </p:nvPr>
        </p:nvGraphicFramePr>
        <p:xfrm>
          <a:off x="1528997" y="3482480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03853" y="3894903"/>
            <a:ext cx="704942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Međutim, promenio je plan i odlučio da ne dođe u prvu posetu (2. Kor. 1,23). Zbog tih promena neki su ga kritikovali zbog nestabilnosti i kolebljivosti. Zašto je promenio mišljenje?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95039" y="5287567"/>
            <a:ext cx="7211139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Pavlova prisutnost u Korintu činila se nužnom zbog tamošnjih problema. Ali protivljenje s kojim bi se susreo podrazumevalo je sukob koji je želeo izbeći zbog velike ljubavi koju je osećao prema njima (2. Kor. 2,1-4).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sr-Latn-RS" sz="4400" b="1" spc="300" noProof="0" dirty="0">
                <a:ln/>
                <a:solidFill>
                  <a:schemeClr val="bg2">
                    <a:lumMod val="75000"/>
                  </a:schemeClr>
                </a:solidFill>
              </a:rPr>
              <a:t>OPROST I OBNOVA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662285"/>
            <a:ext cx="12191999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sr-Latn-RS" sz="20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„Kome god oprostite, oprostiću i ja. I što sam ja oprostio - ako je bilo što oprostiti - oprostio sam pred Hristom vas radi.“ </a:t>
            </a:r>
            <a:r>
              <a:rPr lang="sr-Latn-RS" sz="16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(2. Korinćanima 2,10)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326951"/>
            <a:ext cx="609600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Dok je Pavle bio na putu za </a:t>
            </a:r>
            <a:r>
              <a:rPr lang="sr-Latn-RS" sz="2200" b="1" noProof="0" dirty="0" err="1"/>
              <a:t>Troadu</a:t>
            </a:r>
            <a:r>
              <a:rPr lang="sr-Latn-RS" sz="2200" b="1" noProof="0" dirty="0"/>
              <a:t>, Tit je otišao u Korint. Iz </a:t>
            </a:r>
            <a:r>
              <a:rPr lang="sr-Latn-RS" sz="2200" b="1" noProof="0" dirty="0" err="1"/>
              <a:t>Troade</a:t>
            </a:r>
            <a:r>
              <a:rPr lang="sr-Latn-RS" sz="2200" b="1" noProof="0" dirty="0"/>
              <a:t> je Pavle otišao u Makedoniju. Ali bio je veoma uznemiren jer ga Tit nije dočekao u </a:t>
            </a:r>
            <a:r>
              <a:rPr lang="sr-Latn-RS" sz="2200" b="1" noProof="0" dirty="0" err="1"/>
              <a:t>Troadi</a:t>
            </a:r>
            <a:r>
              <a:rPr lang="sr-Latn-RS" sz="2200" b="1" noProof="0" dirty="0"/>
              <a:t> kako bi mu preneo vesti o crkvi u Korintu (2. Kor. 2,12-13).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843683"/>
            <a:ext cx="6096000" cy="17851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2200" b="1" noProof="0" dirty="0"/>
              <a:t>Jedno od pitanja koje su trebali rešiti ticalo se crkvene discipline. Poslušavši apostola, prekršilac je bio ukoren i prihvatio je ukor. Sada od njih Pavle traži da preduzmu sledeći korak: oproštenje i obnovu  (2. Kor. 2,5-11).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555925"/>
            <a:ext cx="5063731" cy="2167689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28133"/>
            <a:ext cx="60960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Latn-RS" sz="2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Ubrzo nakon toga, Tit je konačno sreo Pavla u Makedoniji. Rekao mu je kako je crkva vrlo povoljno reagovala na apostolove opomene (2. Kor. 7,5-9, 13-16).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54564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4400" b="1" spc="600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HRISTOV MIRIS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4041" y="266832"/>
            <a:ext cx="70379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r-Latn-RS" sz="20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„Mi smo Bogu prijatan, Hristov miris među onima koji se spasavaju i među onima koji propadaju.“</a:t>
            </a:r>
          </a:p>
          <a:p>
            <a:pPr algn="ctr"/>
            <a:r>
              <a:rPr lang="sr-Latn-RS" sz="1600" b="1" noProof="0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(2. Korinćanima 2,15)</a:t>
            </a:r>
            <a:endParaRPr lang="sr-Latn-RS" sz="2000" b="1" noProof="0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432113"/>
            <a:ext cx="6853542" cy="1632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sr-Latn-RS" sz="2200" b="1" noProof="0" dirty="0"/>
              <a:t>Komentarišući kako je Bog „otvorio vrata“ da se evanđelje uspešno propoveda u </a:t>
            </a:r>
            <a:r>
              <a:rPr lang="sr-Latn-RS" sz="2200" b="1" noProof="0" dirty="0" err="1"/>
              <a:t>Troadi</a:t>
            </a:r>
            <a:r>
              <a:rPr lang="sr-Latn-RS" sz="2200" b="1" noProof="0" dirty="0"/>
              <a:t>, Pavle kroz hvalu pobednički izjavljuje</a:t>
            </a:r>
            <a:r>
              <a:rPr lang="sr-Latn-RS" sz="2200" b="1" dirty="0"/>
              <a:t>: „</a:t>
            </a:r>
            <a:r>
              <a:rPr lang="en-US" sz="2200" b="1" dirty="0"/>
              <a:t>Hvala </a:t>
            </a:r>
            <a:r>
              <a:rPr lang="en-US" sz="2200" b="1" dirty="0" err="1"/>
              <a:t>Bogu</a:t>
            </a:r>
            <a:r>
              <a:rPr lang="sr-Latn-RS" sz="2200" b="1" dirty="0"/>
              <a:t>, koji nas uvek čini pobednicima u Hristu i na svakom mestu preko nas širi miris saznanja o sebi “ </a:t>
            </a:r>
            <a:r>
              <a:rPr lang="sr-Latn-RS" sz="2200" b="1" noProof="0" dirty="0"/>
              <a:t>(2. Kor. 2,14).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16441" y="3308922"/>
            <a:ext cx="6281636" cy="16324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sr-Latn-RS" sz="2200" b="1" noProof="0" dirty="0"/>
              <a:t>Poput sveprisutnog mirisa, poznanje Hrista dopire do svake duše. Za </a:t>
            </a:r>
            <a:r>
              <a:rPr lang="sr-Latn-RS" sz="2200" b="1" noProof="0" dirty="0" err="1"/>
              <a:t>Korinćane</a:t>
            </a:r>
            <a:r>
              <a:rPr lang="sr-Latn-RS" sz="2200" b="1" noProof="0" dirty="0"/>
              <a:t>, kao i za nas, ovo je miris večnog života. Međutim, za one koji odbacuju poziv, to je miris smrti (2. Kor. 2,15-16).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628073"/>
            <a:ext cx="4432165" cy="2247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2400"/>
              </a:lnSpc>
              <a:spcBef>
                <a:spcPts val="600"/>
              </a:spcBef>
            </a:pPr>
            <a:r>
              <a:rPr lang="sr-Latn-RS" sz="2200" b="1" noProof="0" dirty="0"/>
              <a:t>Stavljajući naglasak na odgovornost koja to podrazumeva, Pavle objašnjava da se poruka mora prenositi iskreno, bez traženja ikakve lične koristi, već spasenja slušaoca (2. Kor. 2,17).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749509" y="728260"/>
            <a:ext cx="11197652" cy="54014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sr-Latn-RS" sz="3400" b="1" noProof="0" dirty="0">
                <a:latin typeface="Constantia" panose="02030602050306030303" pitchFamily="18" charset="0"/>
              </a:rPr>
              <a:t>„Ovaj verni glasnik doneo je radosnu vest da se među </a:t>
            </a:r>
            <a:r>
              <a:rPr lang="sr-Latn-RS" sz="3400" b="1" noProof="0" dirty="0" err="1">
                <a:latin typeface="Constantia" panose="02030602050306030303" pitchFamily="18" charset="0"/>
              </a:rPr>
              <a:t>korintskim</a:t>
            </a:r>
            <a:r>
              <a:rPr lang="sr-Latn-RS" sz="3400" b="1" noProof="0" dirty="0">
                <a:latin typeface="Constantia" panose="02030602050306030303" pitchFamily="18" charset="0"/>
              </a:rPr>
              <a:t> vernicima dogodila divna promena. Mnogi su prihvatili upute sadržane u Pavlovom pismu i pokajali se za svoje grehe. Njihovi životi više nisu bili ukor hrišćanstvu, već su vršili snažan uticaj u korist praktične pobožnosti... “</a:t>
            </a:r>
          </a:p>
          <a:p>
            <a:pPr>
              <a:spcBef>
                <a:spcPts val="600"/>
              </a:spcBef>
            </a:pPr>
            <a:r>
              <a:rPr lang="sr-Latn-RS" sz="3400" b="1" noProof="0" dirty="0">
                <a:latin typeface="Constantia" panose="02030602050306030303" pitchFamily="18" charset="0"/>
              </a:rPr>
              <a:t>To pokajanje, koje je nastalo pod uticajem božanske blagodati na srce, dovešće do ispovedanja i napuštanja greha. Takvi su bili plodovi za koje je apostol izjavio da su se videli u životu </a:t>
            </a:r>
            <a:r>
              <a:rPr lang="sr-Latn-RS" sz="3400" b="1" noProof="0" dirty="0" err="1">
                <a:latin typeface="Constantia" panose="02030602050306030303" pitchFamily="18" charset="0"/>
              </a:rPr>
              <a:t>korintskih</a:t>
            </a:r>
            <a:r>
              <a:rPr lang="sr-Latn-RS" sz="3400" b="1" noProof="0" dirty="0">
                <a:latin typeface="Constantia" panose="02030602050306030303" pitchFamily="18" charset="0"/>
              </a:rPr>
              <a:t> vernika.”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8647733" y="6400614"/>
            <a:ext cx="307744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sr-Latn-RS" sz="1600" b="1" noProof="0" dirty="0"/>
              <a:t>EGW (Dela apostolska, str. 324)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</TotalTime>
  <Words>1146</Words>
  <Application>Microsoft Office PowerPoint</Application>
  <PresentationFormat>Panorámica</PresentationFormat>
  <Paragraphs>59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Aptos</vt:lpstr>
      <vt:lpstr>Constantia</vt:lpstr>
      <vt:lpstr>Aptos Display</vt:lpstr>
      <vt:lpstr>Arial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85</cp:revision>
  <dcterms:created xsi:type="dcterms:W3CDTF">2026-07-22T06:08:40Z</dcterms:created>
  <dcterms:modified xsi:type="dcterms:W3CDTF">2026-08-08T02:24:53Z</dcterms:modified>
</cp:coreProperties>
</file>