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645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hr-HR" sz="2400" b="1">
              <a:solidFill>
                <a:schemeClr val="bg1"/>
              </a:solidFill>
            </a:rPr>
            <a:t>Mi smo</a:t>
          </a:r>
          <a:r>
            <a:rPr lang="en" sz="2400" b="1">
              <a:solidFill>
                <a:schemeClr val="bg1"/>
              </a:solidFill>
            </a:rPr>
            <a:t>…</a:t>
          </a:r>
          <a:endParaRPr lang="en" sz="2400" b="1" dirty="0">
            <a:solidFill>
              <a:schemeClr val="bg1"/>
            </a:solidFill>
          </a:endParaRP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hr-HR" sz="2400" b="1">
              <a:solidFill>
                <a:schemeClr val="bg1"/>
              </a:solidFill>
            </a:rPr>
            <a:t>Ali</a:t>
          </a:r>
          <a:r>
            <a:rPr lang="en" sz="2400" b="1">
              <a:solidFill>
                <a:schemeClr val="bg1"/>
              </a:solidFill>
            </a:rPr>
            <a:t>…</a:t>
          </a:r>
          <a:endParaRPr lang="en" sz="2400" b="1" dirty="0">
            <a:solidFill>
              <a:schemeClr val="bg1"/>
            </a:solidFill>
          </a:endParaRP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s-ES" sz="2000" b="1">
              <a:solidFill>
                <a:schemeClr val="tx1"/>
              </a:solidFill>
            </a:rPr>
            <a:t>teško pritisnuti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</a:t>
          </a:r>
          <a:r>
            <a:rPr lang="sr-Latn-R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smo</a:t>
          </a: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slomljen</a:t>
          </a:r>
          <a:r>
            <a:rPr lang="sr-Latn-R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es-ES" sz="2000" b="1">
              <a:solidFill>
                <a:schemeClr val="tx1"/>
              </a:solidFill>
            </a:rPr>
            <a:t>zbunjen</a:t>
          </a:r>
          <a:r>
            <a:rPr lang="sr-Latn-RS" sz="2000" b="1">
              <a:solidFill>
                <a:schemeClr val="tx1"/>
              </a:solidFill>
            </a:rPr>
            <a:t>i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ne u očaju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sr-Latn-RS" sz="2000" b="1">
              <a:solidFill>
                <a:schemeClr val="tx1"/>
              </a:solidFill>
            </a:rPr>
            <a:t>progonjeni</a:t>
          </a:r>
          <a:endParaRPr lang="en" sz="2000" b="1" dirty="0">
            <a:solidFill>
              <a:schemeClr val="tx1"/>
            </a:solidFill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</a:t>
          </a:r>
          <a:r>
            <a:rPr lang="sr-Latn-R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smo</a:t>
          </a: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napušten</a:t>
          </a:r>
          <a:r>
            <a:rPr lang="sr-Latn-R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ES" sz="2000" b="1">
              <a:solidFill>
                <a:schemeClr val="tx1"/>
              </a:solidFill>
            </a:rPr>
            <a:t>oboren</a:t>
          </a:r>
          <a:r>
            <a:rPr lang="sr-Latn-RS" sz="2000" b="1">
              <a:solidFill>
                <a:schemeClr val="tx1"/>
              </a:solidFill>
            </a:rPr>
            <a:t>i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nismo uništeni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r>
            <a:rPr lang="hr-HR" sz="2000" b="1">
              <a:solidFill>
                <a:schemeClr val="tx1"/>
              </a:solidFill>
            </a:rPr>
            <a:t>Hristos je dao svoj život iz ljubavi. To nas primorava da živimo za Njega (2. Kor. 5,14.15).</a:t>
          </a:r>
          <a:endParaRPr lang="en" sz="2000" b="1">
            <a:solidFill>
              <a:schemeClr val="tx1"/>
            </a:solidFill>
          </a:endParaRP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r>
            <a:rPr lang="hr-HR" sz="2000" b="1">
              <a:solidFill>
                <a:schemeClr val="tx1"/>
              </a:solidFill>
            </a:rPr>
            <a:t>Hristos nas je stvorio novim stvorenjima. To nas primo-rava da ostavimo naš stari život iza sebe (2. Kor. 5,17).</a:t>
          </a:r>
          <a:endParaRPr lang="en" sz="2000" b="1" dirty="0">
            <a:solidFill>
              <a:schemeClr val="tx1"/>
            </a:solidFill>
          </a:endParaRP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pt-B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Hristos nas je pomirio sa Bogom. To nas primorava da budemo ambasadori pomirenja (2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pt-B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Kor. 5</a:t>
          </a:r>
          <a:r>
            <a:rPr lang="sr-Latn-R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pt-B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18-20).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000" b="1">
              <a:solidFill>
                <a:schemeClr val="tx1"/>
              </a:solidFill>
            </a:rPr>
            <a:t>Izdržati teškoće (2. Kor. 6,4.5).</a:t>
          </a:r>
          <a:endParaRPr lang="en" sz="2000" b="1" dirty="0">
            <a:solidFill>
              <a:schemeClr val="tx1"/>
            </a:solidFill>
          </a:endParaRP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>
              <a:solidFill>
                <a:schemeClr val="tx1"/>
              </a:solidFill>
            </a:rPr>
            <a:t>Da donese plod Duha (2</a:t>
          </a:r>
          <a:r>
            <a:rPr lang="sr-Latn-RS" sz="2000" b="1">
              <a:solidFill>
                <a:schemeClr val="tx1"/>
              </a:solidFill>
            </a:rPr>
            <a:t>.</a:t>
          </a:r>
          <a:r>
            <a:rPr lang="it-IT" sz="2000" b="1">
              <a:solidFill>
                <a:schemeClr val="tx1"/>
              </a:solidFill>
            </a:rPr>
            <a:t> Kor. 6</a:t>
          </a:r>
          <a:r>
            <a:rPr lang="sr-Latn-RS" sz="2000" b="1">
              <a:solidFill>
                <a:schemeClr val="tx1"/>
              </a:solidFill>
            </a:rPr>
            <a:t>,</a:t>
          </a:r>
          <a:r>
            <a:rPr lang="it-IT" sz="2000" b="1">
              <a:solidFill>
                <a:schemeClr val="tx1"/>
              </a:solidFill>
            </a:rPr>
            <a:t>6)</a:t>
          </a:r>
          <a:r>
            <a:rPr lang="sr-Latn-RS" sz="2000" b="1">
              <a:solidFill>
                <a:schemeClr val="tx1"/>
              </a:solidFill>
            </a:rPr>
            <a:t>.</a:t>
          </a:r>
          <a:endParaRPr lang="en" sz="2000" b="1" dirty="0">
            <a:solidFill>
              <a:schemeClr val="tx1"/>
            </a:solidFill>
          </a:endParaRP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nb-NO" sz="2000" b="1">
              <a:solidFill>
                <a:schemeClr val="tx1"/>
              </a:solidFill>
            </a:rPr>
            <a:t>Da budem</a:t>
          </a:r>
          <a:r>
            <a:rPr lang="sr-Latn-RS" sz="2000" b="1">
              <a:solidFill>
                <a:schemeClr val="tx1"/>
              </a:solidFill>
            </a:rPr>
            <a:t>o</a:t>
          </a:r>
          <a:r>
            <a:rPr lang="nb-NO" sz="2000" b="1">
              <a:solidFill>
                <a:schemeClr val="tx1"/>
              </a:solidFill>
            </a:rPr>
            <a:t> iskren</a:t>
          </a:r>
          <a:r>
            <a:rPr lang="sr-Latn-RS" sz="2000" b="1">
              <a:solidFill>
                <a:schemeClr val="tx1"/>
              </a:solidFill>
            </a:rPr>
            <a:t>i</a:t>
          </a:r>
          <a:r>
            <a:rPr lang="nb-NO" sz="2000" b="1">
              <a:solidFill>
                <a:schemeClr val="tx1"/>
              </a:solidFill>
            </a:rPr>
            <a:t> i pravedan</a:t>
          </a:r>
          <a:r>
            <a:rPr lang="sr-Latn-RS" sz="2000" b="1">
              <a:solidFill>
                <a:schemeClr val="tx1"/>
              </a:solidFill>
            </a:rPr>
            <a:t>i </a:t>
          </a:r>
          <a:r>
            <a:rPr lang="en" sz="2000" b="1">
              <a:solidFill>
                <a:schemeClr val="tx1"/>
              </a:solidFill>
            </a:rPr>
            <a:t>(2</a:t>
          </a:r>
          <a:r>
            <a:rPr lang="sr-Latn-RS" sz="2000" b="1">
              <a:solidFill>
                <a:schemeClr val="tx1"/>
              </a:solidFill>
            </a:rPr>
            <a:t>.</a:t>
          </a:r>
          <a:r>
            <a:rPr lang="en" sz="2000" b="1">
              <a:solidFill>
                <a:schemeClr val="tx1"/>
              </a:solidFill>
            </a:rPr>
            <a:t> </a:t>
          </a:r>
          <a:r>
            <a:rPr lang="sr-Latn-RS" sz="2000" b="1">
              <a:solidFill>
                <a:schemeClr val="tx1"/>
              </a:solidFill>
            </a:rPr>
            <a:t>K</a:t>
          </a:r>
          <a:r>
            <a:rPr lang="en" sz="2000" b="1">
              <a:solidFill>
                <a:schemeClr val="tx1"/>
              </a:solidFill>
            </a:rPr>
            <a:t>or. 6</a:t>
          </a:r>
          <a:r>
            <a:rPr lang="sr-Latn-RS" sz="2000" b="1">
              <a:solidFill>
                <a:schemeClr val="tx1"/>
              </a:solidFill>
            </a:rPr>
            <a:t>,</a:t>
          </a:r>
          <a:r>
            <a:rPr lang="en" sz="2000" b="1">
              <a:solidFill>
                <a:schemeClr val="tx1"/>
              </a:solidFill>
            </a:rPr>
            <a:t>7)</a:t>
          </a:r>
          <a:r>
            <a:rPr lang="sr-Latn-RS" sz="2000" b="1">
              <a:solidFill>
                <a:schemeClr val="tx1"/>
              </a:solidFill>
            </a:rPr>
            <a:t>.</a:t>
          </a:r>
          <a:endParaRPr lang="en" sz="2000" b="1" dirty="0">
            <a:solidFill>
              <a:schemeClr val="tx1"/>
            </a:solidFill>
          </a:endParaRP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l-PL" sz="2000" b="1">
              <a:solidFill>
                <a:schemeClr val="tx1"/>
              </a:solidFill>
            </a:rPr>
            <a:t>Stojeći čvrsto u svim okolnostima (2. Kor. 6,8-10).</a:t>
          </a:r>
          <a:endParaRPr lang="en" sz="2000" b="1" dirty="0">
            <a:solidFill>
              <a:schemeClr val="tx1"/>
            </a:solidFill>
          </a:endParaRP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000" b="1">
              <a:solidFill>
                <a:schemeClr val="tx1"/>
              </a:solidFill>
            </a:rPr>
            <a:t>Otvaranje naših srca drugima (2. Kor. 6,11-13)</a:t>
          </a:r>
          <a:endParaRPr lang="en" sz="2000" b="1" dirty="0">
            <a:solidFill>
              <a:schemeClr val="tx1"/>
            </a:solidFill>
          </a:endParaRP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000" b="1">
              <a:solidFill>
                <a:schemeClr val="tx1"/>
              </a:solidFill>
            </a:rPr>
            <a:t>Odvojiti se od štetnog uticaja nevernika (2. Kor. 6,14.15).</a:t>
          </a:r>
          <a:endParaRPr lang="en" sz="2000" b="1" dirty="0">
            <a:solidFill>
              <a:schemeClr val="tx1"/>
            </a:solidFill>
          </a:endParaRP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400" b="1"/>
            <a:t>Pozvani smo:</a:t>
          </a:r>
          <a:endParaRPr lang="en" sz="2400" b="1" dirty="0"/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hr-HR" sz="2000" b="1"/>
            <a:t>Izaći iz mesta greha.</a:t>
          </a:r>
          <a:endParaRPr lang="en" sz="2000" b="1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hr-HR" sz="2000" b="1"/>
            <a:t>Odvojite se od grešnika.</a:t>
          </a:r>
          <a:endParaRPr lang="en" sz="2000" b="1" dirty="0"/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hr-HR" sz="2400" b="1"/>
            <a:t>Posledice:</a:t>
          </a:r>
          <a:endParaRPr lang="en" sz="2400" b="1" dirty="0"/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fi-FI" sz="2000" b="1"/>
            <a:t>Ja ću živeti sa </a:t>
          </a:r>
          <a:r>
            <a:rPr lang="sr-Latn-RS" sz="2000" b="1"/>
            <a:t>vama!</a:t>
          </a:r>
          <a:endParaRPr lang="en" sz="2000" b="1" dirty="0"/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fi-FI" sz="2000" b="1"/>
            <a:t>Ja ću biti </a:t>
          </a:r>
          <a:r>
            <a:rPr lang="sr-Latn-RS" sz="2000" b="1"/>
            <a:t>vaš</a:t>
          </a:r>
          <a:r>
            <a:rPr lang="fi-FI" sz="2000" b="1"/>
            <a:t> Otac</a:t>
          </a:r>
          <a:r>
            <a:rPr lang="sr-Latn-RS" sz="2000" b="1"/>
            <a:t>!</a:t>
          </a:r>
          <a:endParaRPr lang="en" sz="2000" b="1" dirty="0"/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hr-HR" sz="2000" b="1"/>
            <a:t>Ne dirati ono što je nečisto.</a:t>
          </a:r>
          <a:endParaRPr lang="en" sz="2000" b="1" dirty="0"/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hr-HR" sz="2000" b="1"/>
            <a:t>Ja ću vas primiti!</a:t>
          </a:r>
          <a:endParaRPr lang="en" sz="2000" b="1" dirty="0"/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fi-FI" sz="2000" b="1"/>
            <a:t>Ja ću biti vaš Bog</a:t>
          </a:r>
          <a:r>
            <a:rPr lang="sr-Latn-RS" sz="2000" b="1"/>
            <a:t>!</a:t>
          </a:r>
          <a:endParaRPr lang="en" sz="2000" b="1" dirty="0"/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hr-HR" sz="2000" b="1"/>
            <a:t>Vi ćete biti moj narod!</a:t>
          </a:r>
          <a:endParaRPr lang="en" sz="2000" b="1" dirty="0"/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1" kern="1200">
              <a:solidFill>
                <a:schemeClr val="bg1"/>
              </a:solidFill>
            </a:rPr>
            <a:t>Mi smo</a:t>
          </a:r>
          <a:r>
            <a:rPr lang="en" sz="2400" b="1" kern="1200">
              <a:solidFill>
                <a:schemeClr val="bg1"/>
              </a:solidFill>
            </a:rPr>
            <a:t>…</a:t>
          </a:r>
          <a:endParaRPr lang="en" sz="2400" b="1" kern="1200" dirty="0">
            <a:solidFill>
              <a:schemeClr val="bg1"/>
            </a:solidFill>
          </a:endParaRP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tx1"/>
              </a:solidFill>
            </a:rPr>
            <a:t>teško pritisnuti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tx1"/>
              </a:solidFill>
            </a:rPr>
            <a:t>zbunjen</a:t>
          </a:r>
          <a:r>
            <a:rPr lang="sr-Latn-RS" sz="2000" b="1" kern="1200">
              <a:solidFill>
                <a:schemeClr val="tx1"/>
              </a:solidFill>
            </a:rPr>
            <a:t>i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>
              <a:solidFill>
                <a:schemeClr val="tx1"/>
              </a:solidFill>
            </a:rPr>
            <a:t>progonjeni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tx1"/>
              </a:solidFill>
            </a:rPr>
            <a:t>oboren</a:t>
          </a:r>
          <a:r>
            <a:rPr lang="sr-Latn-RS" sz="2000" b="1" kern="1200">
              <a:solidFill>
                <a:schemeClr val="tx1"/>
              </a:solidFill>
            </a:rPr>
            <a:t>i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1" kern="1200">
              <a:solidFill>
                <a:schemeClr val="bg1"/>
              </a:solidFill>
            </a:rPr>
            <a:t>Ali</a:t>
          </a:r>
          <a:r>
            <a:rPr lang="en" sz="2400" b="1" kern="1200">
              <a:solidFill>
                <a:schemeClr val="bg1"/>
              </a:solidFill>
            </a:rPr>
            <a:t>…</a:t>
          </a:r>
          <a:endParaRPr lang="en" sz="2400" b="1" kern="1200" dirty="0">
            <a:solidFill>
              <a:schemeClr val="bg1"/>
            </a:solidFill>
          </a:endParaRP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</a:t>
          </a:r>
          <a:r>
            <a:rPr lang="sr-Latn-R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smo</a:t>
          </a: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slomljen</a:t>
          </a:r>
          <a:r>
            <a:rPr lang="sr-Latn-R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ne u očaju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</a:t>
          </a:r>
          <a:r>
            <a:rPr lang="sr-Latn-R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smo</a:t>
          </a:r>
          <a:r>
            <a:rPr lang="es-E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 napušten</a:t>
          </a:r>
          <a:r>
            <a:rPr lang="sr-Latn-RS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i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nismo uništeni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chemeClr val="tx1"/>
              </a:solidFill>
            </a:rPr>
            <a:t>Hristos je dao svoj život iz ljubavi. To nas primorava da živimo za Njega (2. Kor. 5,14.15).</a:t>
          </a:r>
          <a:endParaRPr lang="en" sz="2000" b="1" kern="1200">
            <a:solidFill>
              <a:schemeClr val="tx1"/>
            </a:solidFill>
          </a:endParaRP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chemeClr val="tx1"/>
              </a:solidFill>
            </a:rPr>
            <a:t>Hristos nas je stvorio novim stvorenjima. To nas primo-rava da ostavimo naš stari život iza sebe (2. Kor. 5,17).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Hristos nas je pomirio sa Bogom. To nas primorava da budemo ambasadori pomirenja (2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pt-B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Kor. 5</a:t>
          </a:r>
          <a:r>
            <a:rPr lang="sr-Latn-R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pt-B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18-20).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chemeClr val="tx1"/>
              </a:solidFill>
            </a:rPr>
            <a:t>Izdržati teškoće (2. Kor. 6,4.5).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>
              <a:solidFill>
                <a:schemeClr val="tx1"/>
              </a:solidFill>
            </a:rPr>
            <a:t>Da donese plod Duha (2</a:t>
          </a:r>
          <a:r>
            <a:rPr lang="sr-Latn-RS" sz="2000" b="1" kern="1200">
              <a:solidFill>
                <a:schemeClr val="tx1"/>
              </a:solidFill>
            </a:rPr>
            <a:t>.</a:t>
          </a:r>
          <a:r>
            <a:rPr lang="it-IT" sz="2000" b="1" kern="1200">
              <a:solidFill>
                <a:schemeClr val="tx1"/>
              </a:solidFill>
            </a:rPr>
            <a:t> Kor. 6</a:t>
          </a:r>
          <a:r>
            <a:rPr lang="sr-Latn-RS" sz="2000" b="1" kern="1200">
              <a:solidFill>
                <a:schemeClr val="tx1"/>
              </a:solidFill>
            </a:rPr>
            <a:t>,</a:t>
          </a:r>
          <a:r>
            <a:rPr lang="it-IT" sz="2000" b="1" kern="1200">
              <a:solidFill>
                <a:schemeClr val="tx1"/>
              </a:solidFill>
            </a:rPr>
            <a:t>6)</a:t>
          </a:r>
          <a:r>
            <a:rPr lang="sr-Latn-RS" sz="2000" b="1" kern="1200">
              <a:solidFill>
                <a:schemeClr val="tx1"/>
              </a:solidFill>
            </a:rPr>
            <a:t>.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000" b="1" kern="1200">
              <a:solidFill>
                <a:schemeClr val="tx1"/>
              </a:solidFill>
            </a:rPr>
            <a:t>Da budem</a:t>
          </a:r>
          <a:r>
            <a:rPr lang="sr-Latn-RS" sz="2000" b="1" kern="1200">
              <a:solidFill>
                <a:schemeClr val="tx1"/>
              </a:solidFill>
            </a:rPr>
            <a:t>o</a:t>
          </a:r>
          <a:r>
            <a:rPr lang="nb-NO" sz="2000" b="1" kern="1200">
              <a:solidFill>
                <a:schemeClr val="tx1"/>
              </a:solidFill>
            </a:rPr>
            <a:t> iskren</a:t>
          </a:r>
          <a:r>
            <a:rPr lang="sr-Latn-RS" sz="2000" b="1" kern="1200">
              <a:solidFill>
                <a:schemeClr val="tx1"/>
              </a:solidFill>
            </a:rPr>
            <a:t>i</a:t>
          </a:r>
          <a:r>
            <a:rPr lang="nb-NO" sz="2000" b="1" kern="1200">
              <a:solidFill>
                <a:schemeClr val="tx1"/>
              </a:solidFill>
            </a:rPr>
            <a:t> i pravedan</a:t>
          </a:r>
          <a:r>
            <a:rPr lang="sr-Latn-RS" sz="2000" b="1" kern="1200">
              <a:solidFill>
                <a:schemeClr val="tx1"/>
              </a:solidFill>
            </a:rPr>
            <a:t>i </a:t>
          </a:r>
          <a:r>
            <a:rPr lang="en" sz="2000" b="1" kern="1200">
              <a:solidFill>
                <a:schemeClr val="tx1"/>
              </a:solidFill>
            </a:rPr>
            <a:t>(2</a:t>
          </a:r>
          <a:r>
            <a:rPr lang="sr-Latn-RS" sz="2000" b="1" kern="1200">
              <a:solidFill>
                <a:schemeClr val="tx1"/>
              </a:solidFill>
            </a:rPr>
            <a:t>.</a:t>
          </a:r>
          <a:r>
            <a:rPr lang="en" sz="2000" b="1" kern="1200">
              <a:solidFill>
                <a:schemeClr val="tx1"/>
              </a:solidFill>
            </a:rPr>
            <a:t> </a:t>
          </a:r>
          <a:r>
            <a:rPr lang="sr-Latn-RS" sz="2000" b="1" kern="1200">
              <a:solidFill>
                <a:schemeClr val="tx1"/>
              </a:solidFill>
            </a:rPr>
            <a:t>K</a:t>
          </a:r>
          <a:r>
            <a:rPr lang="en" sz="2000" b="1" kern="1200">
              <a:solidFill>
                <a:schemeClr val="tx1"/>
              </a:solidFill>
            </a:rPr>
            <a:t>or. 6</a:t>
          </a:r>
          <a:r>
            <a:rPr lang="sr-Latn-RS" sz="2000" b="1" kern="1200">
              <a:solidFill>
                <a:schemeClr val="tx1"/>
              </a:solidFill>
            </a:rPr>
            <a:t>,</a:t>
          </a:r>
          <a:r>
            <a:rPr lang="en" sz="2000" b="1" kern="1200">
              <a:solidFill>
                <a:schemeClr val="tx1"/>
              </a:solidFill>
            </a:rPr>
            <a:t>7)</a:t>
          </a:r>
          <a:r>
            <a:rPr lang="sr-Latn-RS" sz="2000" b="1" kern="1200">
              <a:solidFill>
                <a:schemeClr val="tx1"/>
              </a:solidFill>
            </a:rPr>
            <a:t>.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>
              <a:solidFill>
                <a:schemeClr val="tx1"/>
              </a:solidFill>
            </a:rPr>
            <a:t>Stojeći čvrsto u svim okolnostima (2. Kor. 6,8-10).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chemeClr val="tx1"/>
              </a:solidFill>
            </a:rPr>
            <a:t>Otvaranje naših srca drugima (2. Kor. 6,11-13)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000" b="1" kern="1200">
              <a:solidFill>
                <a:schemeClr val="tx1"/>
              </a:solidFill>
            </a:rPr>
            <a:t>Odvojiti se od štetnog uticaja nevernika (2. Kor. 6,14.15).</a:t>
          </a:r>
          <a:endParaRPr lang="en" sz="2000" b="1" kern="1200" dirty="0">
            <a:solidFill>
              <a:schemeClr val="tx1"/>
            </a:solidFill>
          </a:endParaRP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98404"/>
          <a:ext cx="4724399" cy="149625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hr-HR" sz="2000" b="1" kern="1200"/>
            <a:t>Izaći iz mesta greha.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hr-HR" sz="2000" b="1" kern="1200"/>
            <a:t>Odvojite se od grešnika.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hr-HR" sz="2000" b="1" kern="1200"/>
            <a:t>Ne dirati ono što je nečisto.</a:t>
          </a:r>
          <a:endParaRPr lang="en" sz="2000" b="1" kern="1200" dirty="0"/>
        </a:p>
      </dsp:txBody>
      <dsp:txXfrm>
        <a:off x="0" y="298404"/>
        <a:ext cx="4724399" cy="1496250"/>
      </dsp:txXfrm>
    </dsp:sp>
    <dsp:sp modelId="{8CA31D7B-4932-4101-A40D-C4E41FBF3C33}">
      <dsp:nvSpPr>
        <dsp:cNvPr id="0" name=""/>
        <dsp:cNvSpPr/>
      </dsp:nvSpPr>
      <dsp:spPr>
        <a:xfrm>
          <a:off x="236220" y="1796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1" kern="1200"/>
            <a:t>Pozvani smo:</a:t>
          </a:r>
          <a:endParaRPr lang="en" sz="2400" b="1" kern="1200" dirty="0"/>
        </a:p>
      </dsp:txBody>
      <dsp:txXfrm>
        <a:off x="263600" y="45344"/>
        <a:ext cx="3252320" cy="506120"/>
      </dsp:txXfrm>
    </dsp:sp>
    <dsp:sp modelId="{0B77B9BE-14BF-4E81-B518-2EB7008C0C27}">
      <dsp:nvSpPr>
        <dsp:cNvPr id="0" name=""/>
        <dsp:cNvSpPr/>
      </dsp:nvSpPr>
      <dsp:spPr>
        <a:xfrm>
          <a:off x="0" y="2177694"/>
          <a:ext cx="4724399" cy="2154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395732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fi-FI" sz="2000" b="1" kern="1200"/>
            <a:t>Ja ću živeti sa </a:t>
          </a:r>
          <a:r>
            <a:rPr lang="sr-Latn-RS" sz="2000" b="1" kern="1200"/>
            <a:t>vama!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fi-FI" sz="2000" b="1" kern="1200"/>
            <a:t>Ja ću biti vaš Bog</a:t>
          </a:r>
          <a:r>
            <a:rPr lang="sr-Latn-RS" sz="2000" b="1" kern="1200"/>
            <a:t>!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hr-HR" sz="2000" b="1" kern="1200"/>
            <a:t>Vi ćete biti moj narod!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hr-HR" sz="2000" b="1" kern="1200"/>
            <a:t>Ja ću vas primiti!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fi-FI" sz="2000" b="1" kern="1200"/>
            <a:t>Ja ću biti </a:t>
          </a:r>
          <a:r>
            <a:rPr lang="sr-Latn-RS" sz="2000" b="1" kern="1200"/>
            <a:t>vaš</a:t>
          </a:r>
          <a:r>
            <a:rPr lang="fi-FI" sz="2000" b="1" kern="1200"/>
            <a:t> Otac</a:t>
          </a:r>
          <a:r>
            <a:rPr lang="sr-Latn-RS" sz="2000" b="1" kern="1200"/>
            <a:t>!</a:t>
          </a:r>
          <a:endParaRPr lang="en" sz="2000" b="1" kern="1200" dirty="0"/>
        </a:p>
      </dsp:txBody>
      <dsp:txXfrm>
        <a:off x="0" y="2177694"/>
        <a:ext cx="4724399" cy="2154600"/>
      </dsp:txXfrm>
    </dsp:sp>
    <dsp:sp modelId="{10D1A03A-6952-4C5D-9531-7BD8145E38A2}">
      <dsp:nvSpPr>
        <dsp:cNvPr id="0" name=""/>
        <dsp:cNvSpPr/>
      </dsp:nvSpPr>
      <dsp:spPr>
        <a:xfrm>
          <a:off x="236220" y="1897254"/>
          <a:ext cx="3307080" cy="56088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r-HR" sz="2400" b="1" kern="1200"/>
            <a:t>Posledice:</a:t>
          </a:r>
          <a:endParaRPr lang="en" sz="2400" b="1" kern="1200" dirty="0"/>
        </a:p>
      </dsp:txBody>
      <dsp:txXfrm>
        <a:off x="263600" y="1924634"/>
        <a:ext cx="3252320" cy="5061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5A9B2-ECAE-40CB-AE9A-EB1FD5F92DFD}" type="datetimeFigureOut">
              <a:rPr lang="hr-HR" smtClean="0"/>
              <a:t>18.8.2026.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7DB44-DD77-4811-A68F-311A051A6613}" type="slidenum">
              <a:rPr lang="hr-HR" smtClean="0"/>
              <a:t>‹Nº›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34623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99" t="2470" r="1" b="6622"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537250"/>
            <a:ext cx="59778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ISTINSKA</a:t>
            </a:r>
            <a:r>
              <a:rPr kumimoji="0" lang="es-ES" sz="4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" sz="44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HRIŠĆANSKA</a:t>
            </a:r>
            <a:r>
              <a:rPr kumimoji="0" lang="es-ES" sz="4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" sz="44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SLUŽBA</a:t>
            </a:r>
            <a:endParaRPr kumimoji="0" lang="es-ES" sz="44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05633" y="1089001"/>
            <a:ext cx="1587937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543F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10.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43F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Pouka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543F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43F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za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543F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5.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543F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septembar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543F22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2026.</a:t>
            </a: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hr-HR"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REZULTAT ZAJEDNIČKOG NAPORA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4400" b="1" spc="60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UDOBNOST I RADOST</a:t>
            </a:r>
            <a:endParaRPr lang="en" sz="4400" b="1" spc="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I </a:t>
            </a:r>
            <a:r>
              <a:rPr lang="sr-Latn-RS"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Vrlo slobodno vam govorim, hvalim se vama, napunio sam se utehe, izobilan sam radošću, pored svih naših briga</a:t>
            </a:r>
            <a:r>
              <a:rPr lang="en"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sr-Latn-RS" sz="1400"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2. Korinćanima</a:t>
            </a:r>
            <a:r>
              <a:rPr lang="en" sz="1400"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7</a:t>
            </a:r>
            <a:r>
              <a:rPr lang="sr-Latn-RS" sz="1400"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" sz="1400" b="1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417203"/>
            <a:ext cx="6570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Uprkos problemima sa kojima se suočio, Pavle je bio presrećan. (2. Kor. 7,4). Šta je izazvalo ovu radost?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623840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Dakle, postojala je uteha za sve. , Pavlov drug, bio je utešen.                                    (2 .Kor. 7,7). Pavle je utešio Titov dolazak (2 Kor. 7:6). Korinćani su bili utešeni, što je takođe donelo utehu Pavlu (2 Kor. 7:13).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242366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Pavle je napisao oštro pismo Korinćanima, kojim ih je rastužio (2. Kor. 7,8). Ali ta tuga ih je dovela do pokajanja (2. Kor. 79.10). To je proizvelo potpunu promenu u njihovom odnosu sa Pavlom, i jednih sa drugima (2. Kor. 711.12).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798423"/>
            <a:ext cx="91431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But Paul took no credit for it. If pastors and members can enjoy joy and comfort, it is because God “comforts the humble” (2 Cor. 7:6a).</a:t>
            </a: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988189"/>
            <a:ext cx="8582025" cy="4570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" sz="2600" b="1">
                <a:latin typeface="Constantia" panose="02030602050306030303" pitchFamily="18" charset="0"/>
              </a:rPr>
              <a:t>“</a:t>
            </a:r>
            <a:r>
              <a:rPr lang="sr-Latn-RS" sz="2600" b="1">
                <a:latin typeface="Constantia" panose="02030602050306030303" pitchFamily="18" charset="0"/>
              </a:rPr>
              <a:t>Služba</a:t>
            </a:r>
            <a:r>
              <a:rPr lang="en-US" sz="2600" b="1">
                <a:latin typeface="Constantia" panose="02030602050306030303" pitchFamily="18" charset="0"/>
              </a:rPr>
              <a:t> znači služenje, i u ov</a:t>
            </a:r>
            <a:r>
              <a:rPr lang="sr-Latn-RS" sz="2600" b="1">
                <a:latin typeface="Constantia" panose="02030602050306030303" pitchFamily="18" charset="0"/>
              </a:rPr>
              <a:t>u službu</a:t>
            </a:r>
            <a:r>
              <a:rPr lang="en-US" sz="2600" b="1">
                <a:latin typeface="Constantia" panose="02030602050306030303" pitchFamily="18" charset="0"/>
              </a:rPr>
              <a:t>  smo svi pozvani. To je sramota za Boga da svako izabere život samo</a:t>
            </a:r>
            <a:r>
              <a:rPr lang="sr-Latn-RS" sz="2600" b="1">
                <a:latin typeface="Constantia" panose="02030602050306030303" pitchFamily="18" charset="0"/>
              </a:rPr>
              <a:t>z</a:t>
            </a:r>
            <a:r>
              <a:rPr lang="en-US" sz="2600" b="1">
                <a:latin typeface="Constantia" panose="02030602050306030303" pitchFamily="18" charset="0"/>
              </a:rPr>
              <a:t>adovolj</a:t>
            </a:r>
            <a:r>
              <a:rPr lang="sr-Latn-RS" sz="2600" b="1">
                <a:latin typeface="Constantia" panose="02030602050306030303" pitchFamily="18" charset="0"/>
              </a:rPr>
              <a:t>stva</a:t>
            </a:r>
            <a:r>
              <a:rPr lang="en-US" sz="2600" b="1">
                <a:latin typeface="Constantia" panose="02030602050306030303" pitchFamily="18" charset="0"/>
              </a:rPr>
              <a:t>. Moja braćo i sestre, da li shvatate da svake godine hiljade i hiljade duša propadaju, umiru u svojim gre</a:t>
            </a:r>
            <a:r>
              <a:rPr lang="sr-Latn-RS" sz="2600" b="1">
                <a:latin typeface="Constantia" panose="02030602050306030303" pitchFamily="18" charset="0"/>
              </a:rPr>
              <a:t>s</a:t>
            </a:r>
            <a:r>
              <a:rPr lang="en-US" sz="2600" b="1">
                <a:latin typeface="Constantia" panose="02030602050306030303" pitchFamily="18" charset="0"/>
              </a:rPr>
              <a:t>ima zato što svetlost istine nije bila obasjana na njihovom putu?"
Postoji veliki posao koji treba da se uradi u našem svetu. Muškarci i žene treba da se obrate, ne darom jezika niti činjenjem čuda, već propovedanjem Hrista raspetoga. Zašto odlagati napore da se svet učini boljim?</a:t>
            </a:r>
            <a:endParaRPr lang="en" sz="26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7467600" y="6019800"/>
            <a:ext cx="4246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600" b="1"/>
              <a:t>E</a:t>
            </a:r>
            <a:r>
              <a:rPr lang="sr-Latn-RS" sz="1600" b="1"/>
              <a:t>len G. Vajt, </a:t>
            </a:r>
            <a:r>
              <a:rPr lang="en-US" sz="1600" i="1"/>
              <a:t>Odražavajući Hrista</a:t>
            </a:r>
            <a:r>
              <a:rPr lang="en" sz="1600" b="1"/>
              <a:t>, </a:t>
            </a:r>
            <a:r>
              <a:rPr lang="sr-Latn-RS" sz="1600" b="1"/>
              <a:t>30. av</a:t>
            </a:r>
            <a:r>
              <a:rPr lang="en" sz="1600" b="1"/>
              <a:t>gust 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895600" y="0"/>
            <a:ext cx="695325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s</a:t>
            </a:r>
            <a:r>
              <a:rPr lang="sr-Latn-R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vemu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imamo nevolje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ali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n</a:t>
            </a:r>
            <a:r>
              <a:rPr lang="sr-Latn-R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am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se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ne dosađujex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zbunjen</a:t>
            </a:r>
            <a:r>
              <a:rPr lang="sr-Latn-R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i smo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ali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ne </a:t>
            </a:r>
            <a:r>
              <a:rPr lang="sr-Latn-R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gubimo nadu. Progone nas, ali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nismo ostavljeni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sr-Latn-R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obaljuju nas,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ali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ne </a:t>
            </a:r>
            <a:r>
              <a:rPr lang="sr-Latn-R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ginemo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oboren</a:t>
            </a:r>
            <a:r>
              <a:rPr lang="sr-Latn-R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i. I jednako nosimo na telu smrt Gospoda Isusa, da se i život Isusov na 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telu 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našemuu</a:t>
            </a:r>
            <a:r>
              <a:rPr lang="en-U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sr-Latn-RS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Comic Sans MS" panose="030F0702030302020204" pitchFamily="66" charset="0"/>
              </a:rPr>
              <a:t>pokaže.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</a:t>
            </a:r>
            <a:r>
              <a:rPr kumimoji="0" lang="sr-Latn-R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sr-Latn-R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Korinćanima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4</a:t>
            </a:r>
            <a:r>
              <a:rPr kumimoji="0" lang="sr-Latn-R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8–10</a:t>
            </a:r>
            <a:r>
              <a:rPr kumimoji="0" lang="sr-Latn-R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SSP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505700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hr-HR" sz="2000" b="1">
                <a:solidFill>
                  <a:srgbClr val="35559D"/>
                </a:solidFill>
              </a:rPr>
              <a:t>RAD PASTORA</a:t>
            </a:r>
          </a:p>
          <a:p>
            <a:pPr>
              <a:spcBef>
                <a:spcPts val="600"/>
              </a:spcBef>
            </a:pPr>
            <a:r>
              <a:rPr lang="sr-Latn-RS" sz="2000" b="1"/>
              <a:t>          Nadležni pastori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sr-Latn-RS" sz="2000" b="1"/>
              <a:t> Rizici službe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sr-Latn-RS" sz="2000" b="1">
                <a:solidFill>
                  <a:srgbClr val="BA4242"/>
                </a:solidFill>
              </a:rPr>
              <a:t>Dužnosti članova</a:t>
            </a:r>
            <a:endParaRPr lang="en" sz="2000" b="1" dirty="0">
              <a:solidFill>
                <a:srgbClr val="BA4242"/>
              </a:solidFill>
            </a:endParaRPr>
          </a:p>
          <a:p>
            <a:pPr lvl="1">
              <a:spcBef>
                <a:spcPts val="600"/>
              </a:spcBef>
            </a:pPr>
            <a:r>
              <a:rPr lang="sr-Latn-RS" sz="2000" b="1"/>
              <a:t>Služba pomirenja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sr-Latn-RS" sz="2000" b="1"/>
              <a:t>Poziv na svetost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sr-Latn-RS" sz="2000" b="1">
                <a:solidFill>
                  <a:srgbClr val="6B9B32"/>
                </a:solidFill>
              </a:rPr>
              <a:t>Rezultat zajedničkih napora</a:t>
            </a:r>
            <a:endParaRPr lang="en" sz="2000" b="1" dirty="0">
              <a:solidFill>
                <a:srgbClr val="6B9B32"/>
              </a:solidFill>
            </a:endParaRPr>
          </a:p>
          <a:p>
            <a:pPr lvl="1">
              <a:spcBef>
                <a:spcPts val="600"/>
              </a:spcBef>
            </a:pPr>
            <a:r>
              <a:rPr lang="sr-Latn-RS" sz="2000" b="1"/>
              <a:t>Udobnost i radost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Ko je rekao da je život pastora udoban? Sveštenici evanđelja snose veliku odgovornost, i njihovi napori nisu bez opasnosti.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Kada crkva sarađuje sa svojim sveštenicima i čini odlučujuće promene u svom načinu života, ona postaje element pomirenja koji daje udobnost i radost svima.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Ljubav prema dušama koje propadaju, i nežna briga koju moraju da pruže da bi održali i izgradili one koji su već prihvatili evanđelje, je ono što razlikuje istinske sveštenike od proždrljivih vukova.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04153" y="303292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hr-HR"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RAD PASTORA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sr-Latn-RS" sz="4400" b="1" spc="60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NADLEŽNE SLUŽBE</a:t>
            </a:r>
            <a:endParaRPr lang="en" sz="4400" b="1" spc="600" dirty="0">
              <a:ln w="13462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25400" dir="2700000" algn="bl" rotWithShape="0">
                  <a:srgbClr val="FFFF00"/>
                </a:outerShdw>
              </a:effectLst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283810"/>
            <a:ext cx="66647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Neke stvari se ne menjaju mnogo tokom vremena. Pisma preporuke i danas otvaraju vrata, baš kao što su to činili u prvom veku. Da li je Pavlu potrebno pismo preporuke da bude prihvaćen od strane crkve u Korintu? (2 Korinćanima 3,1)</a:t>
            </a:r>
            <a:endParaRPr lang="en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sr-Latn-RS" b="1">
                <a:solidFill>
                  <a:srgbClr val="7030A0"/>
                </a:solidFill>
                <a:latin typeface="Comic Sans MS" panose="030F0702030302020204" pitchFamily="66" charset="0"/>
              </a:rPr>
              <a:t>Jer ste vi naša poslanica napisana u srcima našima, koju poznaju i čitaju svi ljudi.</a:t>
            </a:r>
            <a:r>
              <a:rPr lang="en" b="1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>
                <a:solidFill>
                  <a:srgbClr val="7030A0"/>
                </a:solidFill>
                <a:latin typeface="Comic Sans MS" panose="030F0702030302020204" pitchFamily="66" charset="0"/>
              </a:rPr>
              <a:t>(2</a:t>
            </a:r>
            <a:r>
              <a:rPr lang="sr-Latn-RS" sz="1400" b="1">
                <a:solidFill>
                  <a:srgbClr val="7030A0"/>
                </a:solidFill>
                <a:latin typeface="Comic Sans MS" panose="030F0702030302020204" pitchFamily="66" charset="0"/>
              </a:rPr>
              <a:t>. Korinćanima</a:t>
            </a:r>
            <a:r>
              <a:rPr lang="en" sz="1400" b="1">
                <a:solidFill>
                  <a:srgbClr val="7030A0"/>
                </a:solidFill>
                <a:latin typeface="Comic Sans MS" panose="030F0702030302020204" pitchFamily="66" charset="0"/>
              </a:rPr>
              <a:t> 3</a:t>
            </a:r>
            <a:r>
              <a:rPr lang="sr-Latn-RS" sz="1400" b="1">
                <a:solidFill>
                  <a:srgbClr val="7030A0"/>
                </a:solidFill>
                <a:latin typeface="Comic Sans MS" panose="030F0702030302020204" pitchFamily="66" charset="0"/>
              </a:rPr>
              <a:t>,</a:t>
            </a:r>
            <a:r>
              <a:rPr lang="en" sz="1400" b="1">
                <a:solidFill>
                  <a:srgbClr val="7030A0"/>
                </a:solidFill>
                <a:latin typeface="Comic Sans MS" panose="030F0702030302020204" pitchFamily="66" charset="0"/>
              </a:rPr>
              <a:t>2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589520" y="4613159"/>
            <a:ext cx="4447622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333088"/>
            <a:ext cx="52307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Pavle i njegovi pomoćnici su bili "kompetentni kao službenici novog zaveta" (2. Kor. 3,6). Slavni zavet, napisan od Duha na srcu za večni život.</a:t>
            </a:r>
            <a:endParaRPr lang="en" sz="2000" b="1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48000" y="2987040"/>
            <a:ext cx="66847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On je posedovao najbolje pismo preporuke na raspolaganju: sami Korinćani (2. Kor. 3,2). Njihova srca su transformisana milošću Božjom, kroz propovedanje apostola i njegovih saradnika (2. Kor. 3,3).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35200" y="5730240"/>
            <a:ext cx="54457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Ali neki su sledili drugi zavet, onaj spasenja delima Zakona zapisanim u kamenu, koji ih je sprečavao da vide slavu milosti (2 Kor. 3:7-9).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4400" b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RIZICI SLUŽBE</a:t>
            </a:r>
            <a:endParaRPr lang="en" sz="4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sr-Latn-RS"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Jer je sve vas radi, da blagodat umnožena izobiluje hvalama na slavu Božju</a:t>
            </a:r>
            <a:r>
              <a:rPr lang="en"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</a:t>
            </a:r>
            <a:r>
              <a:rPr lang="sr-Latn-RS" sz="1400"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Korinćanima</a:t>
            </a:r>
            <a:r>
              <a:rPr lang="en" sz="1400"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4</a:t>
            </a:r>
            <a:r>
              <a:rPr lang="sr-Latn-RS" sz="1400"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" sz="1400" b="1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15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142240" y="1323975"/>
            <a:ext cx="69443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Pavle je razumeo i izdržao rizike službe. Ali on je znao da su ti rizici vredni, i on ih je nosio iz ljubavi prema ljudima koji- ma je dao priliku da postignu spasenje (2. Kor. 4,15). Šta- više, on je imao uverenje božanske pomoći (2. Kor. 4,7-9):</a:t>
            </a:r>
            <a:endParaRPr lang="en" sz="2000" b="1"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4560644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Evanđelje se propoveda kroz krhka ljudska bića, tako da slava može biti samo za Boga.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68675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hr-HR" sz="2000" b="1">
                <a:solidFill>
                  <a:prstClr val="black"/>
                </a:solidFill>
              </a:rPr>
              <a:t>Patnje su "lakva nevolja, koja je samo trenutna" u poređenju sa "odličnom i večnom težinom slave" koju ćemo dobiti na dan vaskrsenja (2. Kor. 4,14-18).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hr-HR" sz="60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DUŽNOSTI ČLANOVA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hr-HR" sz="4400" b="1">
                <a:ln/>
                <a:solidFill>
                  <a:schemeClr val="accent3"/>
                </a:solidFill>
              </a:rPr>
              <a:t>SLUŽBA POMIRENJA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</a:t>
            </a:r>
            <a:r>
              <a:rPr lang="sr-Latn-RS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li je sve od Boga, koji pomiri nas sa sobom kroz Isusa hrista i dade nam službu pomirenja</a:t>
            </a:r>
            <a:r>
              <a:rPr lang="en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(2</a:t>
            </a:r>
            <a:r>
              <a:rPr lang="sr-Latn-RS" sz="1400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 Korinćanima</a:t>
            </a:r>
            <a:r>
              <a:rPr lang="en" sz="1400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5</a:t>
            </a:r>
            <a:r>
              <a:rPr lang="sr-Latn-RS" sz="1400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" sz="1400" b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18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324870"/>
            <a:ext cx="683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Pokretačka snaga koja bi trebalo da upravlja životom crkve (i svakog člana) je ovo: "Jer nas Hristova ljubav primorava" (2. Kor. 5,14). Od čega se sastoji ta ljubav i šta nas primorava?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406838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Dakle, Hristova ljubav, vodi nas ka radikalnoj promeni života. Živeti Hristovu ljubav takođe nas vodi da delimo tu ljubav sa drugima, pozivajući ih da prihvate poruku nade: "Pomirite se sa Bogom"        (2. Kor. 5,20).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r-HR" sz="3200" b="1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POZIV NA SVETOST</a:t>
            </a:r>
            <a:endParaRPr lang="en" sz="3200" b="1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sr-Latn-RS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Imajući dakle, ovakva obećanja o ljubavi, da očistimo sebe od svake poganštine tela i duha, i da tvorimo svetinju u strahu Božjemu</a:t>
            </a:r>
            <a:r>
              <a:rPr lang="en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(2</a:t>
            </a:r>
            <a:r>
              <a:rPr lang="sr-Latn-RS" sz="1400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 Korinćanima</a:t>
            </a:r>
            <a:r>
              <a:rPr lang="en" sz="1400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7</a:t>
            </a:r>
            <a:r>
              <a:rPr lang="sr-Latn-RS" sz="1400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" sz="1400" b="1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v-SE" sz="2000" b="1"/>
              <a:t>Poziv na svetost utiče na svakodnevni život i sveštenika i članova: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7544924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hr-HR" sz="2000" b="1"/>
              <a:t>Kombinujući različite odlomke iz Starog zaveta, Pavle sumira poziv na svetost i njegove posledice    (2. Kor. 6,16-18):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9100900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1027</TotalTime>
  <Words>1236</Words>
  <Application>Microsoft Office PowerPoint</Application>
  <PresentationFormat>Panorámica</PresentationFormat>
  <Paragraphs>77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Aptos</vt:lpstr>
      <vt:lpstr>Constantia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77</cp:revision>
  <dcterms:created xsi:type="dcterms:W3CDTF">2026-07-25T16:44:22Z</dcterms:created>
  <dcterms:modified xsi:type="dcterms:W3CDTF">2026-08-18T14:44:55Z</dcterms:modified>
</cp:coreProperties>
</file>