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2" r:id="rId3"/>
    <p:sldId id="273" r:id="rId4"/>
    <p:sldId id="264" r:id="rId5"/>
    <p:sldId id="265" r:id="rId6"/>
    <p:sldId id="266" r:id="rId7"/>
    <p:sldId id="267" r:id="rId8"/>
    <p:sldId id="268" r:id="rId9"/>
    <p:sldId id="269" r:id="rId10"/>
    <p:sldId id="270" r:id="rId11"/>
    <p:sldId id="271" r:id="rId12"/>
    <p:sldId id="272" r:id="rId13"/>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0" d="100"/>
          <a:sy n="100" d="100"/>
        </p:scale>
        <p:origin x="78"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9/4/2026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 dirty="0"/>
              <a:t>2. Korinćanima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 dirty="0"/>
              <a:t>2. Korinćanima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 dirty="0"/>
              <a:t>2. Korinćanima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hr" dirty="0"/>
              <a:t>2. Korinćanima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hr" dirty="0"/>
              <a:t>2. Korinćanima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SUOČAVANJE S LAŽNIM UČITELJIMA</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lvl="0" algn="ctr">
              <a:defRPr/>
            </a:pPr>
            <a:r>
              <a:rPr kumimoji="0" lang="sr-Latn-R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12. </a:t>
            </a:r>
            <a:r>
              <a:rPr lang="sr-Latn-RS" sz="1600" b="1" noProof="0" dirty="0">
                <a:solidFill>
                  <a:srgbClr val="91E2EB"/>
                </a:solidFill>
                <a:effectLst>
                  <a:outerShdw blurRad="38100" dist="38100" dir="2700000" algn="tl">
                    <a:srgbClr val="000000">
                      <a:alpha val="43137"/>
                    </a:srgbClr>
                  </a:outerShdw>
                </a:effectLst>
              </a:rPr>
              <a:t>pouka </a:t>
            </a:r>
            <a:r>
              <a:rPr kumimoji="0" lang="sr-Latn-R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za 19. septembar 2026.</a:t>
            </a: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rPr>
              <a:t>SAMOISPITIVANJE I POBJEDA</a:t>
            </a: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707886"/>
          </a:xfrm>
          <a:prstGeom prst="rect">
            <a:avLst/>
          </a:prstGeom>
          <a:noFill/>
        </p:spPr>
        <p:txBody>
          <a:bodyPr wrap="square">
            <a:spAutoFit/>
          </a:bodyPr>
          <a:lstStyle/>
          <a:p>
            <a:pPr lvl="0" algn="ctr">
              <a:defRPr/>
            </a:pPr>
            <a:r>
              <a:rPr kumimoji="0" lang="sr-Latn-RS"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a:t>
            </a:r>
            <a:r>
              <a:rPr lang="sr-Latn-RS" sz="2000" b="1" noProof="0" dirty="0">
                <a:solidFill>
                  <a:srgbClr val="F4642A">
                    <a:lumMod val="40000"/>
                    <a:lumOff val="60000"/>
                  </a:srgbClr>
                </a:solidFill>
                <a:effectLst>
                  <a:glow rad="127000">
                    <a:srgbClr val="284A2D"/>
                  </a:glow>
                </a:effectLst>
                <a:latin typeface="Comic Sans MS" panose="030F0702030302020204" pitchFamily="66" charset="0"/>
              </a:rPr>
              <a:t>Ispitujte sami sebe: jeste li u veri, iskušavajte sami sebe! Zar ne znate da je Hristos Isus u vama</a:t>
            </a:r>
            <a:r>
              <a:rPr kumimoji="0" lang="sr-Latn-RS"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sr-Latn-RS" sz="16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(2. Korinćanima 13,5)</a:t>
            </a:r>
            <a:endParaRPr kumimoji="0" lang="sr-Latn-RS"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81078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Bližilo se vreme kada će Pavle da poseti Korint. Šta će pronaći i kako bi trebao postupiti u skladu s tim? (2. Kor. 13,1-2).</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4" y="2309960"/>
            <a:ext cx="2579997"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226215"/>
            <a:ext cx="512022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Pavle je bio spreman da snažno sprovodi crkvenu disciplinu: popraviti pokajane i kazniti tvrdoglave.</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4" y="6006850"/>
            <a:ext cx="790901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Pavle je sa svoje strane molio za njih da prestanu činiti zlo i da čine dobro te da budu savršeni (2. Kor. 13,7-9).</a:t>
            </a: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749982"/>
            <a:ext cx="5120225"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Stoga, prije nego što dođe to vreme,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Korinćani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bi trebalo da razmisle i preispitaju sebe (2. Kor. 13,5).</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303432"/>
            <a:ext cx="5120225"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Bojao se da će ih, po dolasku, naći u svađi i raznim gresima. Bojao se da će morati da plakati za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nepokajanim</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grešnicima (2. Kor. 12,20-21).</a:t>
            </a: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519311" y="557243"/>
            <a:ext cx="9453489" cy="5632311"/>
          </a:xfrm>
          <a:prstGeom prst="rect">
            <a:avLst/>
          </a:prstGeom>
          <a:noFill/>
        </p:spPr>
        <p:txBody>
          <a:bodyPr wrap="square">
            <a:spAutoFit/>
          </a:bodyPr>
          <a:lstStyle/>
          <a:p>
            <a:pPr lvl="0">
              <a:spcBef>
                <a:spcPts val="600"/>
              </a:spcBef>
              <a:defRPr/>
            </a:pPr>
            <a:r>
              <a:rPr lang="sr-Latn-RS" sz="3000" b="1" noProof="0" dirty="0">
                <a:solidFill>
                  <a:prstClr val="black"/>
                </a:solidFill>
                <a:latin typeface="Constantia" panose="02030602050306030303" pitchFamily="18" charset="0"/>
              </a:rPr>
              <a:t>„Božji narod upućen je na Sveto pismo kao zaštitu od uticaja lažnih učitelja i obmanjujuće moći duhova tame. Sotona koristi svaku moguću metodu kako bi sprečio ljude da steknu znanje o Bibliji jer njene jasne izjave otkrivaju njegove prevare. Pri svakom oživljavanju Božjeg dela, knez zla pobuđuje se na intenzivniju aktivnost. Sada ulaže svoje najveće napore za konačnu borbu protiv Hrista i njegovih sledbenika… Krivotvorina će toliko nalikovati istini da će ih biti nemoguće razlikovati osim po Svetom pismu. Njihovim svedočanstvom svaka izjava i svako čudo moraju da se provere.“</a:t>
            </a:r>
            <a:endParaRPr kumimoji="0" lang="sr-Latn-RS" sz="3000" b="1" i="0" u="none" strike="noStrike" kern="1200" cap="none" spc="0" normalizeH="0" baseline="0" noProof="0" dirty="0">
              <a:ln>
                <a:noFill/>
              </a:ln>
              <a:solidFill>
                <a:prstClr val="black"/>
              </a:solidFill>
              <a:effectLst/>
              <a:uLnTx/>
              <a:uFillTx/>
              <a:latin typeface="Constantia" panose="02030602050306030303" pitchFamily="18" charset="0"/>
            </a:endParaRPr>
          </a:p>
        </p:txBody>
      </p:sp>
      <p:sp>
        <p:nvSpPr>
          <p:cNvPr id="4" name="CuadroTexto 3">
            <a:extLst>
              <a:ext uri="{FF2B5EF4-FFF2-40B4-BE49-F238E27FC236}">
                <a16:creationId xmlns:a16="http://schemas.microsoft.com/office/drawing/2014/main" id="{A29A2DCA-7926-A37C-2662-3C0041C85CE9}"/>
              </a:ext>
            </a:extLst>
          </p:cNvPr>
          <p:cNvSpPr txBox="1"/>
          <p:nvPr/>
        </p:nvSpPr>
        <p:spPr>
          <a:xfrm>
            <a:off x="7165831" y="6141005"/>
            <a:ext cx="350685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r-Latn-RS" sz="1600" b="1" i="0" u="none" strike="noStrike" kern="1200" cap="none" spc="0" normalizeH="0" baseline="0" noProof="0" dirty="0">
                <a:ln>
                  <a:noFill/>
                </a:ln>
                <a:solidFill>
                  <a:prstClr val="black"/>
                </a:solidFill>
                <a:effectLst/>
                <a:uLnTx/>
                <a:uFillTx/>
                <a:latin typeface="Aptos" panose="02110004020202020204"/>
                <a:ea typeface="+mn-ea"/>
                <a:cs typeface="+mn-cs"/>
              </a:rPr>
              <a:t>EGW (Velika borba, str. 593)</a:t>
            </a:r>
          </a:p>
        </p:txBody>
      </p:sp>
    </p:spTree>
    <p:extLst>
      <p:ext uri="{BB962C8B-B14F-4D97-AF65-F5344CB8AC3E}">
        <p14:creationId xmlns:p14="http://schemas.microsoft.com/office/powerpoint/2010/main" val="17821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515100" cy="1785104"/>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3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„Jer oružje našega ratovanja nije telesno, nego ima božansku moć da ruši utvrđenja.“</a:t>
            </a:r>
            <a:br>
              <a:rPr kumimoji="0" lang="sr-Latn-RS" sz="3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br>
            <a:r>
              <a:rPr kumimoji="0" lang="sr-Latn-R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 Korinćanima 10,4)</a:t>
            </a:r>
            <a:endParaRPr kumimoji="0" lang="sr-Latn-R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9653"/>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srgbClr val="B7101D"/>
                </a:solidFill>
                <a:effectLst/>
                <a:uLnTx/>
                <a:uFillTx/>
                <a:latin typeface="Aptos" panose="02110004020202020204"/>
                <a:ea typeface="+mn-ea"/>
                <a:cs typeface="+mn-cs"/>
              </a:rPr>
              <a:t>Duhovna borba:</a:t>
            </a:r>
          </a:p>
          <a:p>
            <a:pPr marL="457200" marR="0" lvl="1"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Oružje za napad (2. Korinćanima 10,1-11)</a:t>
            </a:r>
          </a:p>
          <a:p>
            <a:pPr marL="457200" marR="0" lvl="1"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Ispravna odbrana (2. Korinćanima 10,12-18)</a:t>
            </a:r>
          </a:p>
          <a:p>
            <a:pPr marL="0" marR="0" lvl="0"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srgbClr val="0E40AC"/>
                </a:solidFill>
                <a:effectLst/>
                <a:uLnTx/>
                <a:uFillTx/>
                <a:latin typeface="Aptos" panose="02110004020202020204"/>
                <a:ea typeface="+mn-ea"/>
                <a:cs typeface="+mn-cs"/>
              </a:rPr>
              <a:t>Suočavanje s lažnim učiteljima:</a:t>
            </a:r>
          </a:p>
          <a:p>
            <a:pPr marL="457200" marR="0" lvl="1"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Varalice prerušene u apostole (2. Korinćanima 11,1-15)</a:t>
            </a:r>
          </a:p>
          <a:p>
            <a:pPr marL="457200" marR="0" lvl="1"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Pavle i lažni učitelji (2. Korinćanima 11,16-31)</a:t>
            </a:r>
          </a:p>
          <a:p>
            <a:pPr marL="457200" marR="0" lvl="1" indent="0" algn="l" defTabSz="914400" rtl="0" eaLnBrk="1" fontAlgn="auto" latinLnBrk="0" hangingPunct="1">
              <a:lnSpc>
                <a:spcPts val="24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Samoispitivanje i pobeda (2. Korinćanima 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149439" y="119756"/>
            <a:ext cx="7089058" cy="1107996"/>
          </a:xfrm>
          <a:prstGeom prst="rect">
            <a:avLst/>
          </a:prstGeom>
          <a:noFill/>
        </p:spPr>
        <p:txBody>
          <a:bodyPr wrap="square" rtlCol="0">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rPr>
              <a:t>Pavle je </a:t>
            </a:r>
            <a:r>
              <a:rPr lang="sr-Latn-RS" sz="2200" b="1" noProof="0" dirty="0">
                <a:solidFill>
                  <a:prstClr val="black"/>
                </a:solidFill>
              </a:rPr>
              <a:t>sebi </a:t>
            </a:r>
            <a:r>
              <a:rPr kumimoji="0" lang="sr-Latn-RS" sz="2200" b="1" i="0" u="none" strike="noStrike" kern="1200" cap="none" spc="0" normalizeH="0" baseline="0" noProof="0" dirty="0">
                <a:ln>
                  <a:noFill/>
                </a:ln>
                <a:solidFill>
                  <a:prstClr val="black"/>
                </a:solidFill>
                <a:effectLst/>
                <a:uLnTx/>
                <a:uFillTx/>
                <a:latin typeface="Aptos" panose="02110004020202020204"/>
              </a:rPr>
              <a:t>dao za zadatak da stalno bude informisan o svim crkvama. Zašto? Da bi znao treba li im pomoć, poseta, uteha ili reč ohrabrenja (2. Kor. 11,28).</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136718" y="2296805"/>
            <a:ext cx="6952340"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Na kraju svoje druge poslanice Korinćanima, Pavle se bavi problemom ovih lažnih učitelja. Kako ih možemo prepoznati? Kako se možemo boriti protiv njih u ovom duhovnom ratu? Kako ih možemo pobediti?</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149440" y="1243765"/>
            <a:ext cx="6939618"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Ponekad je bio obavešten o lažnim učiteljima koji su uzrokovali spoticanje vernika. Kad se to dogodilo, apostola je ispunilo ogorčenje (2. Kor. 11,29).</a:t>
            </a: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028617"/>
            <a:ext cx="7574705" cy="280076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8800" b="1" i="0" u="none" strike="noStrike" kern="1200" cap="none" spc="0" normalizeH="0" baseline="0" noProof="0" dirty="0">
                <a:ln/>
                <a:solidFill>
                  <a:srgbClr val="9722AA"/>
                </a:solidFill>
                <a:effectLst/>
                <a:uLnTx/>
                <a:uFillTx/>
                <a:latin typeface="Aptos" panose="02110004020202020204"/>
                <a:ea typeface="+mn-ea"/>
                <a:cs typeface="+mn-cs"/>
              </a:rPr>
              <a:t>DUHOVNA BORBA</a:t>
            </a: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Latn-RS" sz="4400" b="1" spc="300" noProof="0" dirty="0">
                <a:ln w="10160">
                  <a:solidFill>
                    <a:srgbClr val="C953DD"/>
                  </a:solidFill>
                  <a:prstDash val="solid"/>
                </a:ln>
                <a:solidFill>
                  <a:srgbClr val="FFFFFF"/>
                </a:solidFill>
                <a:effectLst>
                  <a:outerShdw blurRad="38100" dist="22860" dir="5400000" algn="tl" rotWithShape="0">
                    <a:srgbClr val="000000">
                      <a:alpha val="76000"/>
                    </a:srgbClr>
                  </a:outerShdw>
                </a:effectLst>
                <a:latin typeface="Aptos" panose="02110004020202020204"/>
              </a:rPr>
              <a:t>ORUŽJE </a:t>
            </a:r>
            <a:r>
              <a:rPr kumimoji="0" lang="sr-Latn-RS"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rPr>
              <a:t>ZA NAPAD</a:t>
            </a: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707886"/>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kumimoji="0" lang="sr-Latn-RS" sz="20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lang="sr-Latn-RS" sz="2000" b="1" noProof="0" dirty="0">
                <a:solidFill>
                  <a:srgbClr val="C953DD">
                    <a:lumMod val="50000"/>
                  </a:srgbClr>
                </a:solidFill>
                <a:latin typeface="Comic Sans MS" panose="030F0702030302020204" pitchFamily="66" charset="0"/>
              </a:rPr>
              <a:t>Jer oružje našega ratovanja nije telesno, nego ima božansku moć da ruši utvrđenja.</a:t>
            </a:r>
            <a:r>
              <a:rPr kumimoji="0" lang="sr-Latn-RS" sz="20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 </a:t>
            </a:r>
            <a:r>
              <a:rPr kumimoji="0" lang="sr-Latn-RS" sz="16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(2. Korinćanima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546443"/>
            <a:ext cx="779751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I samog Pavla su optuživali </a:t>
            </a:r>
            <a:r>
              <a:rPr lang="sr-Latn-RS" sz="2200" b="1" noProof="0" dirty="0">
                <a:solidFill>
                  <a:prstClr val="black"/>
                </a:solidFill>
                <a:latin typeface="Aptos" panose="02110004020202020204"/>
              </a:rPr>
              <a:t>d</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 je kukavica i nespretan, iako je u svojim pismima govorio oštro (2. Kor. 10,10).</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3639" y="5421666"/>
            <a:ext cx="3887391"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Pavlu je </a:t>
            </a:r>
            <a:r>
              <a:rPr lang="sr-Latn-RS" sz="2200" b="1" noProof="0" dirty="0">
                <a:solidFill>
                  <a:prstClr val="black"/>
                </a:solidFill>
                <a:latin typeface="Aptos" panose="02110004020202020204"/>
              </a:rPr>
              <a:t>H</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ristos dao autoritet i on bi ga uvek koristio za izgradnju, a ne za razaranje (2. Kor. 10,8).</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95398"/>
            <a:ext cx="3777961" cy="134293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44049"/>
            <a:ext cx="8104692"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To „oružje“ uključuje delovanje s poniznošću i krotkošću Hristovom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Mt</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11,29). Ali ono isto tako uključuje čvrsto stajanje protiv nepravde, kao što je to činio Isus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Mt</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21,12-13), ili jasno govorenje kada je to potrebno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Mt</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23,23-27).</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237414"/>
            <a:ext cx="8104693" cy="1785104"/>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rPr>
              <a:t>Kao odgovor na ovaj argument, Pavle je jasno naznačio da se oseća sposobnim da bude jednako oštar osobno kao i u pismu, ali da se neće spustiti na korišćenje „telesnog oružja“ (poput autoritarizma, fizičkog kažnjavanja ili samohvale), već će koristiti samo oružje „ </a:t>
            </a:r>
            <a:r>
              <a:rPr lang="sr-Latn-RS" sz="2200" b="1" noProof="0" dirty="0">
                <a:solidFill>
                  <a:prstClr val="black"/>
                </a:solidFill>
              </a:rPr>
              <a:t>moćno u Bogu </a:t>
            </a:r>
            <a:r>
              <a:rPr kumimoji="0" lang="sr-Latn-RS" sz="2200" b="1" i="0" u="none" strike="noStrike" kern="1200" cap="none" spc="0" normalizeH="0" baseline="0" noProof="0" dirty="0">
                <a:ln>
                  <a:noFill/>
                </a:ln>
                <a:solidFill>
                  <a:prstClr val="black"/>
                </a:solidFill>
                <a:effectLst/>
                <a:uLnTx/>
                <a:uFillTx/>
                <a:latin typeface="Aptos" panose="02110004020202020204"/>
              </a:rPr>
              <a:t>“ (2. Kor. 10,2-4).</a:t>
            </a:r>
          </a:p>
        </p:txBody>
      </p:sp>
    </p:spTree>
    <p:extLst>
      <p:ext uri="{BB962C8B-B14F-4D97-AF65-F5344CB8AC3E}">
        <p14:creationId xmlns:p14="http://schemas.microsoft.com/office/powerpoint/2010/main" val="23207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86026"/>
            <a:ext cx="12192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rPr>
              <a:t>ISPRAVNA ODBRANA</a:t>
            </a: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646331"/>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kumimoji="0" lang="sr-Latn-RS" sz="2000" b="1" i="0" u="none" strike="noStrike" kern="1200" cap="none" spc="0" normalizeH="0" baseline="0" noProof="0" dirty="0">
                <a:ln>
                  <a:noFill/>
                </a:ln>
                <a:solidFill>
                  <a:srgbClr val="C7440F"/>
                </a:solidFill>
                <a:effectLst/>
                <a:uLnTx/>
                <a:uFillTx/>
                <a:latin typeface="Comic Sans MS" panose="030F0702030302020204" pitchFamily="66" charset="0"/>
              </a:rPr>
              <a:t>„</a:t>
            </a:r>
            <a:r>
              <a:rPr lang="sr-Latn-RS" sz="2000" b="1" noProof="0" dirty="0">
                <a:solidFill>
                  <a:srgbClr val="C7440F"/>
                </a:solidFill>
                <a:latin typeface="Comic Sans MS" panose="030F0702030302020204" pitchFamily="66" charset="0"/>
              </a:rPr>
              <a:t>Jer nije prokušan onaj koji sam sebe preporučuje, nego onaj koga Gospod preporučuje</a:t>
            </a:r>
            <a:r>
              <a:rPr kumimoji="0" lang="sr-Latn-RS" sz="2000" b="1" i="0" u="none" strike="noStrike" kern="1200" cap="none" spc="0" normalizeH="0" baseline="0" noProof="0" dirty="0">
                <a:ln>
                  <a:noFill/>
                </a:ln>
                <a:solidFill>
                  <a:srgbClr val="C7440F"/>
                </a:solidFill>
                <a:effectLst/>
                <a:uLnTx/>
                <a:uFillTx/>
                <a:latin typeface="Comic Sans MS" panose="030F0702030302020204" pitchFamily="66" charset="0"/>
              </a:rPr>
              <a:t>“</a:t>
            </a:r>
          </a:p>
          <a:p>
            <a:pPr lvl="0" algn="ctr">
              <a:defRPr/>
            </a:pPr>
            <a:r>
              <a:rPr kumimoji="0" lang="sr-Latn-R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(2. Korinćanima 10,18)</a:t>
            </a:r>
            <a:endParaRPr kumimoji="0" lang="sr-Latn-RS" sz="20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4" y="1133475"/>
            <a:ext cx="8084499"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Grčki filozofi naplaćivali su velike svote studentima koji su hteli da uče od njih. Kako bi privukli te studente, hvalili su se svojim znanjem, svojim društvenim položajem ili važnim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lju</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-dima koji su ih poznavali i poštovali. To je bila i praksa lažnih učitelja koji su se infiltrirali u Korint (2. Kor. 10,12; 11,19-20).</a:t>
            </a: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4" y="2864317"/>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8" y="2818719"/>
            <a:ext cx="4357180" cy="212365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Ali Pavle nije naplaćivao deljenje svog znanja, nije davao preporuke i nije se hvalio sobom. I </a:t>
            </a:r>
            <a:r>
              <a:rPr lang="sr-Latn-RS" sz="2200" b="1" noProof="0" dirty="0">
                <a:solidFill>
                  <a:prstClr val="black"/>
                </a:solidFill>
                <a:latin typeface="Aptos" panose="02110004020202020204"/>
              </a:rPr>
              <a:t>baš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zbog toga su ga omalovažavali! Kako je mogao da se brani od takvih</a:t>
            </a:r>
            <a:r>
              <a:rPr kumimoji="0" lang="sr-Latn-RS" sz="2200" b="1" i="0" u="none" strike="noStrike" kern="1200" cap="none" spc="0" normalizeH="0" noProof="0" dirty="0">
                <a:ln>
                  <a:noFill/>
                </a:ln>
                <a:solidFill>
                  <a:prstClr val="black"/>
                </a:solidFill>
                <a:effectLst/>
                <a:uLnTx/>
                <a:uFillTx/>
                <a:latin typeface="Aptos" panose="02110004020202020204"/>
                <a:ea typeface="+mn-ea"/>
                <a:cs typeface="+mn-cs"/>
              </a:rPr>
              <a:t> napada</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4823981"/>
            <a:ext cx="7645129"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Čini se da je trebao biti hvaljen pred Korinćanima kako bi ga oni prihvatili. Ali nije trebalo da hvali sebe (Priče 27,2). Pavle je dopustio Bogu da ga hvali (2. Kor. 10,18).</a:t>
            </a: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b="1" i="0" u="none" strike="noStrike" kern="1200" cap="none" spc="0" normalizeH="0" baseline="0" noProof="0" dirty="0">
                  <a:ln>
                    <a:noFill/>
                  </a:ln>
                  <a:solidFill>
                    <a:prstClr val="black"/>
                  </a:solidFill>
                  <a:effectLst/>
                  <a:uLnTx/>
                  <a:uFillTx/>
                  <a:latin typeface="Aptos" panose="02110004020202020204"/>
                  <a:ea typeface="+mn-ea"/>
                  <a:cs typeface="+mn-cs"/>
                </a:rPr>
                <a:t>Ne hvali se</a:t>
              </a:r>
            </a:p>
          </p:txBody>
        </p:sp>
        <p:sp>
          <p:nvSpPr>
            <p:cNvPr id="23" name="Elipse 22">
              <a:extLst>
                <a:ext uri="{FF2B5EF4-FFF2-40B4-BE49-F238E27FC236}">
                  <a16:creationId xmlns:a16="http://schemas.microsoft.com/office/drawing/2014/main" id="{94C447F6-D4B7-ED4D-EF54-4269091A091E}"/>
                </a:ext>
              </a:extLst>
            </p:cNvPr>
            <p:cNvSpPr/>
            <p:nvPr/>
          </p:nvSpPr>
          <p:spPr>
            <a:xfrm>
              <a:off x="10267950" y="1201991"/>
              <a:ext cx="1714094"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b="1" i="0" u="none" strike="noStrike" kern="1200" cap="none" spc="0" normalizeH="0" baseline="0" noProof="0" dirty="0">
                  <a:ln>
                    <a:noFill/>
                  </a:ln>
                  <a:solidFill>
                    <a:prstClr val="black"/>
                  </a:solidFill>
                  <a:effectLst/>
                  <a:uLnTx/>
                  <a:uFillTx/>
                  <a:latin typeface="Aptos" panose="02110004020202020204"/>
                  <a:ea typeface="+mn-ea"/>
                  <a:cs typeface="+mn-cs"/>
                </a:rPr>
                <a:t>Neka nas Bog hvali</a:t>
              </a: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4" y="5808392"/>
            <a:ext cx="7645129"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Ako postoji išta čime se možemo pohvaliti ili se time hvaliti, to je poznavanje Boga i poslušnost njemu (Jer. 9,24; 2. Kor. 10,17).</a:t>
            </a: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6600" b="1" i="0" u="none" strike="noStrike" kern="1200" cap="none" spc="0" normalizeH="0" baseline="0" noProof="0" dirty="0">
                <a:ln/>
                <a:solidFill>
                  <a:srgbClr val="F4642A">
                    <a:lumMod val="75000"/>
                  </a:srgbClr>
                </a:solidFill>
                <a:effectLst/>
                <a:uLnTx/>
                <a:uFillTx/>
                <a:latin typeface="Aptos" panose="02110004020202020204"/>
                <a:ea typeface="+mn-ea"/>
                <a:cs typeface="+mn-cs"/>
              </a:rPr>
              <a:t>SUOČAVANJE S LAŽNIM UČITELJIMA</a:t>
            </a: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rPr>
              <a:t>VARALICE PRERUŠENE U APOSTOLE</a:t>
            </a: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646331"/>
          </a:xfrm>
          <a:prstGeom prst="rect">
            <a:avLst/>
          </a:prstGeom>
          <a:noFill/>
        </p:spPr>
        <p:txBody>
          <a:bodyPr wrap="square">
            <a:spAutoFit/>
          </a:bodyPr>
          <a:lstStyle/>
          <a:p>
            <a:pPr lvl="0" algn="ctr">
              <a:defRPr/>
            </a:pPr>
            <a:r>
              <a:rPr kumimoji="0" lang="sr-Latn-RS" sz="20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a:t>
            </a:r>
            <a:r>
              <a:rPr lang="sr-Latn-RS" sz="2000" b="1" noProof="0" dirty="0">
                <a:solidFill>
                  <a:srgbClr val="2DCADB">
                    <a:lumMod val="60000"/>
                    <a:lumOff val="40000"/>
                  </a:srgbClr>
                </a:solidFill>
                <a:latin typeface="Comic Sans MS" panose="030F0702030302020204" pitchFamily="66" charset="0"/>
              </a:rPr>
              <a:t>Jer takvi su lažni apostoli, </a:t>
            </a:r>
            <a:r>
              <a:rPr lang="sr-Latn-RS" sz="2000" b="1" noProof="0" dirty="0" err="1">
                <a:solidFill>
                  <a:srgbClr val="2DCADB">
                    <a:lumMod val="60000"/>
                    <a:lumOff val="40000"/>
                  </a:srgbClr>
                </a:solidFill>
                <a:latin typeface="Comic Sans MS" panose="030F0702030302020204" pitchFamily="66" charset="0"/>
              </a:rPr>
              <a:t>prevarni</a:t>
            </a:r>
            <a:r>
              <a:rPr lang="sr-Latn-RS" sz="2000" b="1" noProof="0" dirty="0">
                <a:solidFill>
                  <a:srgbClr val="2DCADB">
                    <a:lumMod val="60000"/>
                    <a:lumOff val="40000"/>
                  </a:srgbClr>
                </a:solidFill>
                <a:latin typeface="Comic Sans MS" panose="030F0702030302020204" pitchFamily="66" charset="0"/>
              </a:rPr>
              <a:t> radnici, prerušavaju se u apostole Hristove.</a:t>
            </a:r>
            <a:r>
              <a:rPr kumimoji="0" lang="sr-Latn-RS" sz="20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 </a:t>
            </a:r>
            <a:r>
              <a:rPr kumimoji="0" lang="sr-Latn-RS" sz="16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(2. Korinćanima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rPr>
              <a:t>Pavle želi da dovede čistu crkvu </a:t>
            </a:r>
            <a:r>
              <a:rPr lang="sr-Latn-RS" sz="2200" b="1" noProof="0" dirty="0">
                <a:solidFill>
                  <a:prstClr val="black"/>
                </a:solidFill>
                <a:latin typeface="Aptos" panose="02110004020202020204"/>
              </a:rPr>
              <a:t>H</a:t>
            </a:r>
            <a:r>
              <a:rPr kumimoji="0" lang="sr-Latn-RS" sz="2200" b="1" i="0" u="none" strike="noStrike" kern="1200" cap="none" spc="0" normalizeH="0" baseline="0" noProof="0" dirty="0">
                <a:ln>
                  <a:noFill/>
                </a:ln>
                <a:solidFill>
                  <a:prstClr val="black"/>
                </a:solidFill>
                <a:effectLst/>
                <a:uLnTx/>
                <a:uFillTx/>
                <a:latin typeface="Aptos" panose="02110004020202020204"/>
              </a:rPr>
              <a:t>ristu (2. Kor. 11,2). Ali crkva je bila u opasnosti da bude prevarena, poput Eve, i prestane biti Isusova nevesta (2. Kor. 11,3).</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737892"/>
            <a:ext cx="5782787" cy="1785104"/>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rPr>
              <a:t>Koja je bila stvarna opasnost? Jevreji koji su se hvalili kao „veliki apostoli“ Isusa došli su u Korint učeći „drugačijeg Isusa“, „</a:t>
            </a:r>
            <a:r>
              <a:rPr lang="sr-Latn-RS" sz="2200" b="1" noProof="0" dirty="0">
                <a:solidFill>
                  <a:prstClr val="black"/>
                </a:solidFill>
              </a:rPr>
              <a:t>drugačiji </a:t>
            </a:r>
            <a:r>
              <a:rPr kumimoji="0" lang="sr-Latn-RS" sz="2200" b="1" i="0" u="none" strike="noStrike" kern="1200" cap="none" spc="0" normalizeH="0" baseline="0" noProof="0" dirty="0">
                <a:ln>
                  <a:noFill/>
                </a:ln>
                <a:solidFill>
                  <a:prstClr val="black"/>
                </a:solidFill>
                <a:effectLst/>
                <a:uLnTx/>
                <a:uFillTx/>
                <a:latin typeface="Aptos" panose="02110004020202020204"/>
              </a:rPr>
              <a:t>duh“ i „</a:t>
            </a:r>
            <a:r>
              <a:rPr lang="sr-Latn-RS" sz="2200" b="1" noProof="0" dirty="0">
                <a:solidFill>
                  <a:prstClr val="black"/>
                </a:solidFill>
              </a:rPr>
              <a:t>drugačije </a:t>
            </a:r>
            <a:r>
              <a:rPr kumimoji="0" lang="sr-Latn-RS" sz="2200" b="1" i="0" u="none" strike="noStrike" kern="1200" cap="none" spc="0" normalizeH="0" baseline="0" noProof="0" dirty="0">
                <a:ln>
                  <a:noFill/>
                </a:ln>
                <a:solidFill>
                  <a:prstClr val="black"/>
                </a:solidFill>
                <a:effectLst/>
                <a:uLnTx/>
                <a:uFillTx/>
                <a:latin typeface="Aptos" panose="02110004020202020204"/>
              </a:rPr>
              <a:t>evanđelje“ (2. Kor. 11,4-5; Gal 1,8).</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406828"/>
            <a:ext cx="6953636"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Činjenica da netko propoveda o Isusu ne znači da nam pokazuje pravog Isusa kako je otkriven u Bibliji. Njihove reči mogu biti divne, ali i sam sotona zna kako da čini čuda i predstavi se „kao anđeo svetla“ (2. Korinćanima 11,14).</a:t>
            </a:r>
          </a:p>
        </p:txBody>
      </p:sp>
      <p:sp>
        <p:nvSpPr>
          <p:cNvPr id="20" name="CuadroTexto 19">
            <a:extLst>
              <a:ext uri="{FF2B5EF4-FFF2-40B4-BE49-F238E27FC236}">
                <a16:creationId xmlns:a16="http://schemas.microsoft.com/office/drawing/2014/main" id="{786C86B3-3B29-A79B-5E98-FBC687208A44}"/>
              </a:ext>
            </a:extLst>
          </p:cNvPr>
          <p:cNvSpPr txBox="1"/>
          <p:nvPr/>
        </p:nvSpPr>
        <p:spPr>
          <a:xfrm>
            <a:off x="0" y="6075765"/>
            <a:ext cx="12192000" cy="769441"/>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Svojim delima i rečima, pravi učitelji uče „istinu Hristovu“ (2. Kor. 11,9-10). Ali lažni učitelji, koji se samo pretvaraju da su pobožni, </a:t>
            </a:r>
            <a:r>
              <a:rPr lang="sr-Latn-RS" sz="2200" b="1" dirty="0">
                <a:solidFill>
                  <a:prstClr val="black"/>
                </a:solidFill>
              </a:rPr>
              <a:t>sluge su obmane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prerušene u apostole (2. Kor. 11,13-15).</a:t>
            </a: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PAVLA I LAŽNI UČITELJI</a:t>
            </a: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707886"/>
          </a:xfrm>
          <a:prstGeom prst="rect">
            <a:avLst/>
          </a:prstGeom>
          <a:noFill/>
        </p:spPr>
        <p:txBody>
          <a:bodyPr wrap="square">
            <a:spAutoFit/>
          </a:bodyPr>
          <a:lstStyle/>
          <a:p>
            <a:pPr lvl="0" algn="ctr">
              <a:defRPr/>
            </a:pPr>
            <a:r>
              <a:rPr kumimoji="0" lang="sr-Latn-RS" sz="20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a:t>
            </a:r>
            <a:r>
              <a:rPr lang="sr-Latn-RS" sz="2000" b="1" noProof="0" dirty="0">
                <a:solidFill>
                  <a:srgbClr val="FBD805">
                    <a:lumMod val="40000"/>
                    <a:lumOff val="60000"/>
                  </a:srgbClr>
                </a:solidFill>
                <a:effectLst>
                  <a:glow rad="127000">
                    <a:srgbClr val="284A2D"/>
                  </a:glow>
                </a:effectLst>
                <a:latin typeface="Comic Sans MS" panose="030F0702030302020204" pitchFamily="66" charset="0"/>
              </a:rPr>
              <a:t>Jesu li oni Jevreji? Jesam i ja. Jesu li oni Izraelci? Jesam i ja. Jesu li oni Avramovi potomci? Jesam i ja.</a:t>
            </a:r>
            <a:r>
              <a:rPr kumimoji="0" lang="sr-Latn-RS" sz="20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sr-Latn-RS" sz="16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(2. Korinćanima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Koje su sličnosti postojale između Pavla i lažnih učitelja? Svi su bili Jevreji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obraćeni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na </a:t>
            </a:r>
            <a:r>
              <a:rPr lang="sr-Latn-RS" sz="2200" b="1" noProof="0" dirty="0">
                <a:solidFill>
                  <a:prstClr val="black"/>
                </a:solidFill>
                <a:latin typeface="Aptos" panose="02110004020202020204"/>
              </a:rPr>
              <a:t>h</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rišćanstvo (2. Kor. 11,22).</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142875" y="1435271"/>
            <a:ext cx="3769255"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2" y="4455698"/>
            <a:ext cx="5184842"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I ovde završava Pavlovo „ludilo“. Nije hteo ostaviti utisak da želi da se hvali onim što je učinio za </a:t>
            </a:r>
            <a:r>
              <a:rPr lang="sr-Latn-RS" sz="2200" b="1" noProof="0" dirty="0">
                <a:solidFill>
                  <a:prstClr val="black"/>
                </a:solidFill>
                <a:latin typeface="Aptos" panose="02110004020202020204"/>
              </a:rPr>
              <a:t>H</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rista. Njegovo pravo hvalisanje (ili slava) bilo je ono što je </a:t>
            </a:r>
            <a:r>
              <a:rPr lang="sr-Latn-RS" sz="2200" b="1" noProof="0" dirty="0">
                <a:solidFill>
                  <a:prstClr val="black"/>
                </a:solidFill>
                <a:latin typeface="Aptos" panose="02110004020202020204"/>
              </a:rPr>
              <a:t>H</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ristos učinio za njega.</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Njegova istinska snaga ležala je u njegovoj slabosti, koja ga je navela da se potpuno oslanja na Isusa (2. Kor. 11,30-31; 12,6-10).</a:t>
            </a:r>
            <a:endParaRPr kumimoji="0" lang="sr-Latn-R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095497"/>
            <a:ext cx="8201970"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Koje su bile razlike među njima? Ove počinje Pavlovo ludilo: „Jesu li oni sluge Hristove? (Lud sam kad tako govorim.) Ja sam više“ (2. Kor. 11,23 ) . Ako su se oni drugi hvalili da su patili za </a:t>
            </a:r>
            <a:r>
              <a:rPr lang="sr-Latn-RS" sz="2200" b="1" noProof="0" dirty="0">
                <a:solidFill>
                  <a:prstClr val="black"/>
                </a:solidFill>
                <a:latin typeface="Aptos" panose="02110004020202020204"/>
              </a:rPr>
              <a:t>Hri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sta, Pavle je bio daleko kvalifikovaniji: bičevan; zatočen; prećeno mu smrću; kamenovan; brodolomnik; okružen opasnostima svake vrste; iskusio glad, žeđ, hladnoću i golotinju; stalno zabrinut za crkve (2. Kor. 11,23b-29).</a:t>
            </a: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1301</Words>
  <Application>Microsoft Office PowerPoint</Application>
  <PresentationFormat>Panorámica</PresentationFormat>
  <Paragraphs>63</Paragraphs>
  <Slides>11</Slides>
  <Notes>7</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11</vt:i4>
      </vt:variant>
    </vt:vector>
  </HeadingPairs>
  <TitlesOfParts>
    <vt:vector size="19" baseType="lpstr">
      <vt:lpstr>Aptos</vt:lpstr>
      <vt:lpstr>Aptos Display</vt:lpstr>
      <vt:lpstr>Arial</vt:lpstr>
      <vt:lpstr>Calibri</vt:lpstr>
      <vt:lpstr>Comic Sans MS</vt:lpstr>
      <vt:lpstr>Constantia</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26</cp:revision>
  <dcterms:created xsi:type="dcterms:W3CDTF">2026-08-18T22:37:24Z</dcterms:created>
  <dcterms:modified xsi:type="dcterms:W3CDTF">2026-09-04T04:23:52Z</dcterms:modified>
</cp:coreProperties>
</file>