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8" r:id="rId4"/>
    <p:sldMasterId id="2147483712" r:id="rId5"/>
  </p:sldMasterIdLst>
  <p:notesMasterIdLst>
    <p:notesMasterId r:id="rId24"/>
  </p:notesMasterIdLst>
  <p:sldIdLst>
    <p:sldId id="262" r:id="rId6"/>
    <p:sldId id="400" r:id="rId7"/>
    <p:sldId id="490" r:id="rId8"/>
    <p:sldId id="273" r:id="rId9"/>
    <p:sldId id="264" r:id="rId10"/>
    <p:sldId id="265" r:id="rId11"/>
    <p:sldId id="274" r:id="rId12"/>
    <p:sldId id="267" r:id="rId13"/>
    <p:sldId id="268" r:id="rId14"/>
    <p:sldId id="269" r:id="rId15"/>
    <p:sldId id="270" r:id="rId16"/>
    <p:sldId id="271" r:id="rId17"/>
    <p:sldId id="272" r:id="rId18"/>
    <p:sldId id="481" r:id="rId19"/>
    <p:sldId id="484" r:id="rId20"/>
    <p:sldId id="483" r:id="rId21"/>
    <p:sldId id="486" r:id="rId22"/>
    <p:sldId id="489" r:id="rId23"/>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1" autoAdjust="0"/>
  </p:normalViewPr>
  <p:slideViewPr>
    <p:cSldViewPr snapToGrid="0">
      <p:cViewPr varScale="1">
        <p:scale>
          <a:sx n="101" d="100"/>
          <a:sy n="101" d="100"/>
        </p:scale>
        <p:origin x="300" y="108"/>
      </p:cViewPr>
      <p:guideLst/>
    </p:cSldViewPr>
  </p:slideViewPr>
  <p:outlineViewPr>
    <p:cViewPr>
      <p:scale>
        <a:sx n="33" d="100"/>
        <a:sy n="33" d="100"/>
      </p:scale>
      <p:origin x="0" y="-461"/>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01441F-D5EB-485D-8325-97683C6A72B6}" type="datetimeFigureOut">
              <a:rPr lang="en-US" smtClean="0"/>
              <a:t>9/11/2026</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C3DE8F-DA56-445D-A126-D570A3880636}" type="slidenum">
              <a:rPr lang="en-US" smtClean="0"/>
              <a:t>‹Nº›</a:t>
            </a:fld>
            <a:endParaRPr lang="en-US"/>
          </a:p>
        </p:txBody>
      </p:sp>
    </p:spTree>
    <p:extLst>
      <p:ext uri="{BB962C8B-B14F-4D97-AF65-F5344CB8AC3E}">
        <p14:creationId xmlns:p14="http://schemas.microsoft.com/office/powerpoint/2010/main" val="4083698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896DF-36A2-D24B-0EAD-F994CAD821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0782B-A1EC-47D0-2B35-4DA45BDF15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84DB1B-A818-BB06-1488-A03E617716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F0F0D3-14B4-C567-65D6-EC1EAE4F1F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40F7FA-8030-4EC2-BE41-E9347173BAD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7213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09876-4484-60FA-18AB-F80C5C059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6A71AD-2615-6850-ADED-5A75BB77E9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E537C9-845B-4CC3-936F-6715C55420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2AC57E-E8A2-5544-67D3-7EC4E1AE53E1}"/>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5745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8F29C-919C-592B-D3A9-51F7D164CF96}"/>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0B7A85C7-50B5-D3DC-F3F6-A15ACFFCF6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480335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7EFD4-C381-C66C-2897-F7FDA42580B7}"/>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B5373F54-BA32-F83F-8059-4461B34D803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931278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57070-CEA5-8628-B450-FEBCBBA39CB0}"/>
            </a:ext>
          </a:extLst>
        </p:cNvPr>
        <p:cNvGrpSpPr/>
        <p:nvPr/>
      </p:nvGrpSpPr>
      <p:grpSpPr>
        <a:xfrm>
          <a:off x="0" y="0"/>
          <a:ext cx="0" cy="0"/>
          <a:chOff x="0" y="0"/>
          <a:chExt cx="0" cy="0"/>
        </a:xfrm>
      </p:grpSpPr>
      <p:sp>
        <p:nvSpPr>
          <p:cNvPr id="33794" name="Rectangle 7">
            <a:extLst>
              <a:ext uri="{FF2B5EF4-FFF2-40B4-BE49-F238E27FC236}">
                <a16:creationId xmlns:a16="http://schemas.microsoft.com/office/drawing/2014/main" id="{733E290D-5B27-9DF1-15C8-3DC34AE037F4}"/>
              </a:ext>
            </a:extLst>
          </p:cNvPr>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E925FF6-22C7-4322-ACD3-DD0AC5CF51FE}"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32771" name="Rectangle 2">
            <a:extLst>
              <a:ext uri="{FF2B5EF4-FFF2-40B4-BE49-F238E27FC236}">
                <a16:creationId xmlns:a16="http://schemas.microsoft.com/office/drawing/2014/main" id="{E16B7624-8158-4715-D79F-692B8A7BE430}"/>
              </a:ext>
            </a:extLst>
          </p:cNvPr>
          <p:cNvSpPr>
            <a:spLocks noGrp="1" noRot="1" noChangeAspect="1" noChangeArrowheads="1" noTextEdit="1"/>
          </p:cNvSpPr>
          <p:nvPr>
            <p:ph type="sldImg"/>
          </p:nvPr>
        </p:nvSpPr>
        <p:spPr>
          <a:ln/>
        </p:spPr>
        <p:txBody>
          <a:bodyPr/>
          <a:lstStyle/>
          <a:p>
            <a:endParaRPr lang="en-US"/>
          </a:p>
        </p:txBody>
      </p:sp>
      <p:sp>
        <p:nvSpPr>
          <p:cNvPr id="32772" name="Rectangle 3">
            <a:extLst>
              <a:ext uri="{FF2B5EF4-FFF2-40B4-BE49-F238E27FC236}">
                <a16:creationId xmlns:a16="http://schemas.microsoft.com/office/drawing/2014/main" id="{EDBB2C9F-DA24-F01B-B1F0-77A374AEF3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211547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9C553-4E0B-6299-678E-4BAFFD8CC6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BDF492-28C9-C17E-1F0D-3C8ED398803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12D85C-AE5F-1F19-1A79-14A8708515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45665B-2C7D-4CD1-A2BB-D8783E4BDE16}"/>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5973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61027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 dirty="0"/>
              <a:t>2 Corinthians 10:1-11</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55735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 dirty="0"/>
              <a:t>2 Corinthians 10:12-18</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19479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80404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 dirty="0"/>
              <a:t>2 Corinthians 11:1-15</a:t>
            </a:r>
          </a:p>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0913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7E833-0C4F-7BBF-BEFD-682471D5BEF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8BC1533-A0E2-407B-7B77-FD34BBF2232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570C652-85E4-BFEA-3BE6-3FE3642D2668}"/>
              </a:ext>
            </a:extLst>
          </p:cNvPr>
          <p:cNvSpPr>
            <a:spLocks noGrp="1"/>
          </p:cNvSpPr>
          <p:nvPr>
            <p:ph type="body" idx="1"/>
          </p:nvPr>
        </p:nvSpPr>
        <p:spPr/>
        <p:txBody>
          <a:bodyPr/>
          <a:lstStyle/>
          <a:p>
            <a:r>
              <a:rPr lang="en" dirty="0"/>
              <a:t>2 Corinthians 11:16-31</a:t>
            </a:r>
          </a:p>
        </p:txBody>
      </p:sp>
      <p:sp>
        <p:nvSpPr>
          <p:cNvPr id="4" name="Marcador de número de diapositiva 3">
            <a:extLst>
              <a:ext uri="{FF2B5EF4-FFF2-40B4-BE49-F238E27FC236}">
                <a16:creationId xmlns:a16="http://schemas.microsoft.com/office/drawing/2014/main" id="{3A0C5088-1B63-9142-D916-79AB65E297A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75361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88DCD-BE93-5931-0CFB-8167AD699C4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7EA907B-ACB1-01DE-8302-7683615B58D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371CBBA-4B5E-44E8-10F6-7EBD26DD44BC}"/>
              </a:ext>
            </a:extLst>
          </p:cNvPr>
          <p:cNvSpPr>
            <a:spLocks noGrp="1"/>
          </p:cNvSpPr>
          <p:nvPr>
            <p:ph type="body" idx="1"/>
          </p:nvPr>
        </p:nvSpPr>
        <p:spPr/>
        <p:txBody>
          <a:bodyPr/>
          <a:lstStyle/>
          <a:p>
            <a:r>
              <a:rPr lang="en" dirty="0"/>
              <a:t>2 Corinthians 11:16-31</a:t>
            </a:r>
          </a:p>
        </p:txBody>
      </p:sp>
      <p:sp>
        <p:nvSpPr>
          <p:cNvPr id="4" name="Marcador de número de diapositiva 3">
            <a:extLst>
              <a:ext uri="{FF2B5EF4-FFF2-40B4-BE49-F238E27FC236}">
                <a16:creationId xmlns:a16="http://schemas.microsoft.com/office/drawing/2014/main" id="{24BAB829-DF98-19A9-6BA7-1C9A6B33A59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30375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22B23B-DE54-7259-1228-2FAA1975605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AC9354DD-8A44-39EB-549F-CF47491520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9601D2D5-1514-566F-6951-06A669B6E4D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80DB2FB1-3B1F-85B2-22EA-145558F360E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914080A9-6BB5-57E3-A534-E919C01A0CC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9772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D16CB5-5D48-E07E-15E5-69B3F9B39FA3}"/>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225E2527-222B-3F5A-28E0-4D67A9D2AD0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17FEAEF-2364-8AB7-62AF-53C13BC6D9D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D70204E7-1D04-FF70-86C4-CDD799ABD71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73C02B98-E98A-A152-496C-EA65D53F5EB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50914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371D370-9D7B-1EF2-6168-AE0BBB75E85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7F92F02-3396-7033-221B-0DFBB3EED61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E26FCDB-E547-D184-B8CA-AFE2EAD313C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832D8841-884F-B601-36B3-E289FD08908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74872A95-7F89-A241-0556-0B32B74F50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10493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24684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6478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94315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06499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47008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85596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341963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36190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1D7796-87E8-1B68-938A-5535268C3E0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BE86091-2C02-510E-D767-74DA6BAF1F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FEE289B-F44F-AAE7-6197-CEBD8D0CFE7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CF226ABA-F12D-CAF1-3B50-858A826AB83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2BE1CA8D-70B7-EBDE-4A3A-C8BD7E3D09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5619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74574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459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52936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011752268"/>
      </p:ext>
    </p:extLst>
  </p:cSld>
  <p:clrMapOvr>
    <a:masterClrMapping/>
  </p:clrMapOvr>
  <p:transition spd="med">
    <p:zo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935522459"/>
      </p:ext>
    </p:extLst>
  </p:cSld>
  <p:clrMapOvr>
    <a:masterClrMapping/>
  </p:clrMapOvr>
  <p:transition spd="med">
    <p:zo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005291192"/>
      </p:ext>
    </p:extLst>
  </p:cSld>
  <p:clrMapOvr>
    <a:masterClrMapping/>
  </p:clrMapOvr>
  <p:transition spd="med">
    <p:zo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172811649"/>
      </p:ext>
    </p:extLst>
  </p:cSld>
  <p:clrMapOvr>
    <a:masterClrMapping/>
  </p:clrMapOvr>
  <p:transition spd="med">
    <p:zo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720261674"/>
      </p:ext>
    </p:extLst>
  </p:cSld>
  <p:clrMapOvr>
    <a:masterClrMapping/>
  </p:clrMapOvr>
  <p:transition spd="med">
    <p:zo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47921476"/>
      </p:ext>
    </p:extLst>
  </p:cSld>
  <p:clrMapOvr>
    <a:masterClrMapping/>
  </p:clrMapOvr>
  <p:transition spd="med">
    <p:zo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352569955"/>
      </p:ext>
    </p:extLst>
  </p:cSld>
  <p:clrMapOvr>
    <a:masterClrMapping/>
  </p:clrMapOvr>
  <p:transition spd="med">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015039-745C-5CC5-62BB-E7A8CAB7111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0FF3A1E-00C2-E227-7718-E67F569B14B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9463F914-722B-0717-6CBA-4B4ABD254B5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6F9DAE4B-F5F6-E634-04DE-F0FD7F3F8EF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C8BBB663-A69E-DA29-806E-0142892327B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76007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469619506"/>
      </p:ext>
    </p:extLst>
  </p:cSld>
  <p:clrMapOvr>
    <a:masterClrMapping/>
  </p:clrMapOvr>
  <p:transition spd="med">
    <p:zo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74413387"/>
      </p:ext>
    </p:extLst>
  </p:cSld>
  <p:clrMapOvr>
    <a:masterClrMapping/>
  </p:clrMapOvr>
  <p:transition spd="med">
    <p:zo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811383112"/>
      </p:ext>
    </p:extLst>
  </p:cSld>
  <p:clrMapOvr>
    <a:masterClrMapping/>
  </p:clrMapOvr>
  <p:transition spd="med">
    <p:zo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488549863"/>
      </p:ext>
    </p:extLst>
  </p:cSld>
  <p:clrMapOvr>
    <a:masterClrMapping/>
  </p:clrMapOvr>
  <p:transition spd="med">
    <p:zo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264175513"/>
      </p:ext>
    </p:extLst>
  </p:cSld>
  <p:clrMapOvr>
    <a:masterClrMapping/>
  </p:clrMapOvr>
  <p:transition spd="med">
    <p:zo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707436577"/>
      </p:ext>
    </p:extLst>
  </p:cSld>
  <p:clrMapOvr>
    <a:masterClrMapping/>
  </p:clrMapOvr>
  <p:transition spd="med">
    <p:zo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376470879"/>
      </p:ext>
    </p:extLst>
  </p:cSld>
  <p:clrMapOvr>
    <a:masterClrMapping/>
  </p:clrMapOvr>
  <p:transition spd="med">
    <p:zo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715663813"/>
      </p:ext>
    </p:extLst>
  </p:cSld>
  <p:clrMapOvr>
    <a:masterClrMapping/>
  </p:clrMapOvr>
  <p:transition spd="med">
    <p:zo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550495358"/>
      </p:ext>
    </p:extLst>
  </p:cSld>
  <p:clrMapOvr>
    <a:masterClrMapping/>
  </p:clrMapOvr>
  <p:transition spd="med">
    <p:zo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906163460"/>
      </p:ext>
    </p:extLst>
  </p:cSld>
  <p:clrMapOvr>
    <a:masterClrMapping/>
  </p:clrMapOvr>
  <p:transition spd="med">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CBA261-63EC-A526-AD3B-6719616A196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E8918A3B-6ACA-F6CE-4105-5151FC6B878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7AEC6B0A-BC2F-34CC-D068-1B0B84ED04C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74BFB81C-4630-CBAC-729D-FD3B9633553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D68FC87C-34E1-28A0-EA02-B240BB35A82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13D697DC-7990-9A08-8774-060D5E5E00D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23839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900611916"/>
      </p:ext>
    </p:extLst>
  </p:cSld>
  <p:clrMapOvr>
    <a:masterClrMapping/>
  </p:clrMapOvr>
  <p:transition spd="med">
    <p:zo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679509084"/>
      </p:ext>
    </p:extLst>
  </p:cSld>
  <p:clrMapOvr>
    <a:masterClrMapping/>
  </p:clrMapOvr>
  <p:transition spd="med">
    <p:zo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997318523"/>
      </p:ext>
    </p:extLst>
  </p:cSld>
  <p:clrMapOvr>
    <a:masterClrMapping/>
  </p:clrMapOvr>
  <p:transition spd="med">
    <p:zo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450409044"/>
      </p:ext>
    </p:extLst>
  </p:cSld>
  <p:clrMapOvr>
    <a:masterClrMapping/>
  </p:clrMapOvr>
  <p:transition spd="med">
    <p:zo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313405921"/>
      </p:ext>
    </p:extLst>
  </p:cSld>
  <p:clrMapOvr>
    <a:masterClrMapping/>
  </p:clrMapOvr>
  <p:transition spd="med">
    <p:zo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333345605"/>
      </p:ext>
    </p:extLst>
  </p:cSld>
  <p:clrMapOvr>
    <a:masterClrMapping/>
  </p:clrMapOvr>
  <p:transition spd="med">
    <p:zo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96183111"/>
      </p:ext>
    </p:extLst>
  </p:cSld>
  <p:clrMapOvr>
    <a:masterClrMapping/>
  </p:clrMapOvr>
  <p:transition spd="med">
    <p:zo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089817254"/>
      </p:ext>
    </p:extLst>
  </p:cSld>
  <p:clrMapOvr>
    <a:masterClrMapping/>
  </p:clrMapOvr>
  <p:transition spd="med">
    <p:zo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279967955"/>
      </p:ext>
    </p:extLst>
  </p:cSld>
  <p:clrMapOvr>
    <a:masterClrMapping/>
  </p:clrMapOvr>
  <p:transition spd="med">
    <p:zo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714590473"/>
      </p:ext>
    </p:extLst>
  </p:cSld>
  <p:clrMapOvr>
    <a:masterClrMapping/>
  </p:clrMapOvr>
  <p:transition spd="med">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087837-F436-3093-E7C5-C77E1EC4215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B3884AA8-0F2B-BB44-5990-CF3752A81A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148482C-232C-E4FD-3637-9937916DDAB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C45A591-6709-336F-D0F2-CA7C3211B7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FD2B8AA-AF98-36D4-04D2-D1D2DBD639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2A7CB62-1A85-7A8E-3831-8C09C2512B8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8" name="Marcador de pie de página 7">
            <a:extLst>
              <a:ext uri="{FF2B5EF4-FFF2-40B4-BE49-F238E27FC236}">
                <a16:creationId xmlns:a16="http://schemas.microsoft.com/office/drawing/2014/main" id="{2BAC5434-FF45-F1A0-20CD-838F510773A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9" name="Marcador de número de diapositiva 8">
            <a:extLst>
              <a:ext uri="{FF2B5EF4-FFF2-40B4-BE49-F238E27FC236}">
                <a16:creationId xmlns:a16="http://schemas.microsoft.com/office/drawing/2014/main" id="{AD8C3FD0-837C-6A66-4001-FCCBA11C071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46183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857962699"/>
      </p:ext>
    </p:extLst>
  </p:cSld>
  <p:clrMapOvr>
    <a:masterClrMapping/>
  </p:clrMapOvr>
  <p:transition spd="med">
    <p:zo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029816605"/>
      </p:ext>
    </p:extLst>
  </p:cSld>
  <p:clrMapOvr>
    <a:masterClrMapping/>
  </p:clrMapOvr>
  <p:transition spd="med">
    <p:zo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709104794"/>
      </p:ext>
    </p:extLst>
  </p:cSld>
  <p:clrMapOvr>
    <a:masterClrMapping/>
  </p:clrMapOvr>
  <p:transition spd="med">
    <p:zo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950541677"/>
      </p:ext>
    </p:extLst>
  </p:cSld>
  <p:clrMapOvr>
    <a:masterClrMapping/>
  </p:clrMapOvr>
  <p:transition spd="med">
    <p:zo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665013592"/>
      </p:ext>
    </p:extLst>
  </p:cSld>
  <p:clrMapOvr>
    <a:masterClrMapping/>
  </p:clrMapOvr>
  <p:transition spd="med">
    <p:zo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330454283"/>
      </p:ext>
    </p:extLst>
  </p:cSld>
  <p:clrMapOvr>
    <a:masterClrMapping/>
  </p:clrMapOvr>
  <p:transition spd="med">
    <p:zo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310560457"/>
      </p:ext>
    </p:extLst>
  </p:cSld>
  <p:clrMapOvr>
    <a:masterClrMapping/>
  </p:clrMapOvr>
  <p:transition spd="med">
    <p:zo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528598373"/>
      </p:ext>
    </p:extLst>
  </p:cSld>
  <p:clrMapOvr>
    <a:masterClrMapping/>
  </p:clrMapOvr>
  <p:transition spd="med">
    <p:zo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187926158"/>
      </p:ext>
    </p:extLst>
  </p:cSld>
  <p:clrMapOvr>
    <a:masterClrMapping/>
  </p:clrMapOvr>
  <p:transition spd="med">
    <p:zo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167693327"/>
      </p:ext>
    </p:extLst>
  </p:cSld>
  <p:clrMapOvr>
    <a:masterClrMapping/>
  </p:clrMapOvr>
  <p:transition spd="med">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14723D-0698-0CF7-C095-5984078D2466}"/>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0EB1A6E-A74F-8F9D-B167-A83D64EECB5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Marcador de pie de página 3">
            <a:extLst>
              <a:ext uri="{FF2B5EF4-FFF2-40B4-BE49-F238E27FC236}">
                <a16:creationId xmlns:a16="http://schemas.microsoft.com/office/drawing/2014/main" id="{7B54293C-9A65-2EA7-F78C-AF9C7187EAE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número de diapositiva 4">
            <a:extLst>
              <a:ext uri="{FF2B5EF4-FFF2-40B4-BE49-F238E27FC236}">
                <a16:creationId xmlns:a16="http://schemas.microsoft.com/office/drawing/2014/main" id="{CA420911-B331-BE70-5BC3-50158004DF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0242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931219197"/>
      </p:ext>
    </p:extLst>
  </p:cSld>
  <p:clrMapOvr>
    <a:masterClrMapping/>
  </p:clrMapOvr>
  <p:transition spd="med">
    <p:zo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812731170"/>
      </p:ext>
    </p:extLst>
  </p:cSld>
  <p:clrMapOvr>
    <a:masterClrMapping/>
  </p:clrMapOvr>
  <p:transition spd="med">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BDC2B00-ADE8-54CB-8568-A8F33490528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3" name="Marcador de pie de página 2">
            <a:extLst>
              <a:ext uri="{FF2B5EF4-FFF2-40B4-BE49-F238E27FC236}">
                <a16:creationId xmlns:a16="http://schemas.microsoft.com/office/drawing/2014/main" id="{98A8EEE0-E21A-C46A-F802-D8F5A724580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Marcador de número de diapositiva 3">
            <a:extLst>
              <a:ext uri="{FF2B5EF4-FFF2-40B4-BE49-F238E27FC236}">
                <a16:creationId xmlns:a16="http://schemas.microsoft.com/office/drawing/2014/main" id="{0ED9910F-4292-F242-D199-985C5A68E14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499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B72CDB-0126-5315-EA8D-DFD2E3FDF72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C7A99EA-E5F2-DCB1-2811-4C5AB95249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7F5F1684-68D3-467A-4599-B29A577464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6C9647D-6E86-B262-2137-BF28B74CB1C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846A2B60-B32F-F389-4C43-9AE45F64CDD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6505897F-0FEE-0BC4-260E-EE99E048BB3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7266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66AB27-0D66-B33D-68B9-584E02895AD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F2771E6-FF34-2B8C-3153-D0EE67B2C9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3EA623C-8427-37B5-5F1A-6509637D6E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C923D6A-6325-F1BA-B2C7-67D2BC0054E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1B2820B4-59EE-2ABC-6668-C66715BA621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7C7100B0-59A2-CDC1-52E7-772AFB75D3D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8056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506F8D2-15F5-D281-EA1C-6EE9F961D4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628FF1D2-709F-B329-6DA8-A256CD36F4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186BE8E-5263-2C03-E44F-EB98DCF6EE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89694960-1D83-E0C2-BAF9-6515EC1DEC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58F413CF-8CB5-88B9-8A5D-B71DC5E108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94298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27385520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userDrawn="1"/>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userDrawn="1"/>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userDrawn="1"/>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351073249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3154118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fontAlgn="base">
              <a:spcBef>
                <a:spcPct val="0"/>
              </a:spcBef>
              <a:spcAft>
                <a:spcPct val="0"/>
              </a:spcAft>
              <a:defRPr/>
            </a:pPr>
            <a:fld id="{9B4A480E-7100-4ACB-B397-32B634C39ACF}" type="slidenum">
              <a:rPr lang="en-US" smtClean="0">
                <a:solidFill>
                  <a:srgbClr val="000000"/>
                </a:solidFill>
              </a:rPr>
              <a:pPr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400" fontAlgn="base">
              <a:spcBef>
                <a:spcPct val="0"/>
              </a:spcBef>
              <a:spcAft>
                <a:spcPct val="0"/>
              </a:spcAft>
            </a:pPr>
            <a:endParaRPr lang="en-US" sz="1800">
              <a:solidFill>
                <a:srgbClr val="000000"/>
              </a:solidFill>
              <a:cs typeface="Arial" charset="0"/>
            </a:endParaRPr>
          </a:p>
        </p:txBody>
      </p:sp>
    </p:spTree>
    <p:extLst>
      <p:ext uri="{BB962C8B-B14F-4D97-AF65-F5344CB8AC3E}">
        <p14:creationId xmlns:p14="http://schemas.microsoft.com/office/powerpoint/2010/main" val="182760387"/>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200" algn="ctr" rtl="0" fontAlgn="base">
        <a:spcBef>
          <a:spcPct val="0"/>
        </a:spcBef>
        <a:spcAft>
          <a:spcPct val="0"/>
        </a:spcAft>
        <a:defRPr sz="4400" b="1">
          <a:solidFill>
            <a:schemeClr val="bg1"/>
          </a:solidFill>
          <a:latin typeface="Arial" charset="0"/>
        </a:defRPr>
      </a:lvl6pPr>
      <a:lvl7pPr marL="914400" algn="ctr" rtl="0" fontAlgn="base">
        <a:spcBef>
          <a:spcPct val="0"/>
        </a:spcBef>
        <a:spcAft>
          <a:spcPct val="0"/>
        </a:spcAft>
        <a:defRPr sz="4400" b="1">
          <a:solidFill>
            <a:schemeClr val="bg1"/>
          </a:solidFill>
          <a:latin typeface="Arial" charset="0"/>
        </a:defRPr>
      </a:lvl7pPr>
      <a:lvl8pPr marL="1371600" algn="ctr" rtl="0" fontAlgn="base">
        <a:spcBef>
          <a:spcPct val="0"/>
        </a:spcBef>
        <a:spcAft>
          <a:spcPct val="0"/>
        </a:spcAft>
        <a:defRPr sz="4400" b="1">
          <a:solidFill>
            <a:schemeClr val="bg1"/>
          </a:solidFill>
          <a:latin typeface="Arial" charset="0"/>
        </a:defRPr>
      </a:lvl8pPr>
      <a:lvl9pPr marL="1828800" algn="ctr" rtl="0" fontAlgn="base">
        <a:spcBef>
          <a:spcPct val="0"/>
        </a:spcBef>
        <a:spcAft>
          <a:spcPct val="0"/>
        </a:spcAft>
        <a:defRPr sz="44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b="1">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5.jpg"/><Relationship Id="rId7"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 Id="rId9" Type="http://schemas.openxmlformats.org/officeDocument/2006/relationships/image" Target="../media/image40.jpeg"/></Relationships>
</file>

<file path=ppt/slides/_rels/slide11.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4.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3.jpeg"/><Relationship Id="rId5" Type="http://schemas.microsoft.com/office/2007/relationships/hdphoto" Target="../media/hdphoto4.wdp"/><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41.jpeg"/><Relationship Id="rId7"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5.jpeg"/><Relationship Id="rId5" Type="http://schemas.microsoft.com/office/2007/relationships/hdphoto" Target="../media/hdphoto4.wdp"/><Relationship Id="rId10" Type="http://schemas.microsoft.com/office/2007/relationships/hdphoto" Target="../media/hdphoto6.wdp"/><Relationship Id="rId4" Type="http://schemas.openxmlformats.org/officeDocument/2006/relationships/image" Target="../media/image42.png"/><Relationship Id="rId9" Type="http://schemas.openxmlformats.org/officeDocument/2006/relationships/image" Target="../media/image47.png"/></Relationships>
</file>

<file path=ppt/slides/_rels/slide13.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9.xml"/><Relationship Id="rId5" Type="http://schemas.openxmlformats.org/officeDocument/2006/relationships/image" Target="../media/image6.jpe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jpeg"/><Relationship Id="rId10" Type="http://schemas.openxmlformats.org/officeDocument/2006/relationships/image" Target="../media/image16.png"/><Relationship Id="rId4" Type="http://schemas.openxmlformats.org/officeDocument/2006/relationships/image" Target="../media/image10.jpeg"/><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10" Type="http://schemas.openxmlformats.org/officeDocument/2006/relationships/image" Target="../media/image26.png"/><Relationship Id="rId4" Type="http://schemas.microsoft.com/office/2007/relationships/hdphoto" Target="../media/hdphoto1.wdp"/><Relationship Id="rId9" Type="http://schemas.openxmlformats.org/officeDocument/2006/relationships/image" Target="../media/image25.jpeg"/></Relationships>
</file>

<file path=ppt/slides/_rels/slide8.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7.jpg"/><Relationship Id="rId7" Type="http://schemas.openxmlformats.org/officeDocument/2006/relationships/image" Target="../media/image30.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2.jpeg"/><Relationship Id="rId9" Type="http://schemas.openxmlformats.org/officeDocument/2006/relationships/image" Target="../media/image32.jpeg"/></Relationships>
</file>

<file path=ppt/slides/_rels/slide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45">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5" name="Rectangle 47">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6" name="Rectangle 49">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7" name="Rectangle 51">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3" name="Imagen 2">
            <a:extLst>
              <a:ext uri="{FF2B5EF4-FFF2-40B4-BE49-F238E27FC236}">
                <a16:creationId xmlns:a16="http://schemas.microsoft.com/office/drawing/2014/main" id="{96F46502-3920-3223-CAE3-A10BEBF3D4E5}"/>
              </a:ext>
            </a:extLst>
          </p:cNvPr>
          <p:cNvPicPr>
            <a:picLocks noGrp="1" noRot="1" noChangeAspect="1" noMove="1" noResize="1" noEditPoints="1" noAdjustHandles="1" noChangeArrowheads="1" noChangeShapeType="1" noCrop="1"/>
          </p:cNvPicPr>
          <p:nvPr/>
        </p:nvPicPr>
        <p:blipFill rotWithShape="1">
          <a:blip r:embed="rId2" cstate="email">
            <a:extLst>
              <a:ext uri="{28A0092B-C50C-407E-A947-70E740481C1C}">
                <a14:useLocalDpi xmlns:a14="http://schemas.microsoft.com/office/drawing/2010/main"/>
              </a:ext>
            </a:extLst>
          </a:blip>
          <a:srcRect b="-684"/>
          <a:stretch>
            <a:fillRect/>
          </a:stretch>
        </p:blipFill>
        <p:spPr>
          <a:xfrm>
            <a:off x="322759" y="714375"/>
            <a:ext cx="11546481" cy="6143625"/>
          </a:xfrm>
          <a:prstGeom prst="rect">
            <a:avLst/>
          </a:prstGeom>
          <a:effectLst>
            <a:outerShdw blurRad="50800" dist="38100" dir="16200000" rotWithShape="0">
              <a:prstClr val="black">
                <a:alpha val="40000"/>
              </a:prstClr>
            </a:outerShdw>
          </a:effectLst>
        </p:spPr>
      </p:pic>
      <p:sp>
        <p:nvSpPr>
          <p:cNvPr id="4" name="CuadroTexto 3">
            <a:extLst>
              <a:ext uri="{FF2B5EF4-FFF2-40B4-BE49-F238E27FC236}">
                <a16:creationId xmlns:a16="http://schemas.microsoft.com/office/drawing/2014/main" id="{BFA6DEEF-235D-5308-DA9A-23D0BBBB63E8}"/>
              </a:ext>
            </a:extLst>
          </p:cNvPr>
          <p:cNvSpPr txBox="1"/>
          <p:nvPr/>
        </p:nvSpPr>
        <p:spPr>
          <a:xfrm>
            <a:off x="0" y="-4441"/>
            <a:ext cx="12191235" cy="769441"/>
          </a:xfrm>
          <a:prstGeom prst="rect">
            <a:avLst/>
          </a:prstGeom>
          <a:noFill/>
        </p:spPr>
        <p:txBody>
          <a:bodyPr wrap="square" rtlCol="0">
            <a:spAutoFit/>
          </a:bodyPr>
          <a:lstStyle/>
          <a:p>
            <a:pPr lvl="0" algn="ctr">
              <a:defRPr/>
            </a:pPr>
            <a:r>
              <a:rPr lang="en-US" sz="4400" b="1">
                <a:ln w="6600">
                  <a:solidFill>
                    <a:srgbClr val="F4642A"/>
                  </a:solidFill>
                  <a:prstDash val="solid"/>
                </a:ln>
                <a:solidFill>
                  <a:srgbClr val="FFFFFF"/>
                </a:solidFill>
                <a:effectLst>
                  <a:outerShdw dist="38100" dir="2700000" algn="tl" rotWithShape="0">
                    <a:srgbClr val="F4642A"/>
                  </a:outerShdw>
                </a:effectLst>
              </a:rPr>
              <a:t>SUOČAVANJE SA LAŽNIM </a:t>
            </a:r>
            <a:r>
              <a:rPr lang="sr-Latn-RS" sz="4400" b="1">
                <a:ln w="6600">
                  <a:solidFill>
                    <a:srgbClr val="F4642A"/>
                  </a:solidFill>
                  <a:prstDash val="solid"/>
                </a:ln>
                <a:solidFill>
                  <a:srgbClr val="FFFFFF"/>
                </a:solidFill>
                <a:effectLst>
                  <a:outerShdw dist="38100" dir="2700000" algn="tl" rotWithShape="0">
                    <a:srgbClr val="F4642A"/>
                  </a:outerShdw>
                </a:effectLst>
              </a:rPr>
              <a:t>UČITELJI</a:t>
            </a:r>
            <a:r>
              <a:rPr lang="en-US" sz="4400" b="1">
                <a:ln w="6600">
                  <a:solidFill>
                    <a:srgbClr val="F4642A"/>
                  </a:solidFill>
                  <a:prstDash val="solid"/>
                </a:ln>
                <a:solidFill>
                  <a:srgbClr val="FFFFFF"/>
                </a:solidFill>
                <a:effectLst>
                  <a:outerShdw dist="38100" dir="2700000" algn="tl" rotWithShape="0">
                    <a:srgbClr val="F4642A"/>
                  </a:outerShdw>
                </a:effectLst>
              </a:rPr>
              <a:t>IMA</a:t>
            </a:r>
            <a:endParaRPr kumimoji="0" lang="en-US" sz="4400" b="1" i="0" u="none" strike="noStrike" kern="1200" cap="none" spc="0" normalizeH="0" baseline="0" noProof="0" dirty="0">
              <a:ln w="6600">
                <a:solidFill>
                  <a:srgbClr val="F4642A"/>
                </a:solidFill>
                <a:prstDash val="solid"/>
              </a:ln>
              <a:solidFill>
                <a:srgbClr val="FFFFFF"/>
              </a:solidFill>
              <a:effectLst>
                <a:outerShdw dist="38100" dir="2700000" algn="tl" rotWithShape="0">
                  <a:srgbClr val="F4642A"/>
                </a:outerShdw>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D3AEC438-8B97-69CB-DA28-ADC998902717}"/>
              </a:ext>
            </a:extLst>
          </p:cNvPr>
          <p:cNvSpPr txBox="1"/>
          <p:nvPr/>
        </p:nvSpPr>
        <p:spPr>
          <a:xfrm>
            <a:off x="7711440" y="6116320"/>
            <a:ext cx="4135120" cy="369332"/>
          </a:xfrm>
          <a:prstGeom prst="rect">
            <a:avLst/>
          </a:prstGeom>
          <a:noFill/>
        </p:spPr>
        <p:txBody>
          <a:bodyPr wrap="square">
            <a:spAutoFit/>
          </a:bodyPr>
          <a:lstStyle/>
          <a:p>
            <a:r>
              <a:rPr lang="hr-HR">
                <a:solidFill>
                  <a:schemeClr val="bg1"/>
                </a:solidFill>
              </a:rPr>
              <a:t>12. Pouka za 19. septembar  2026.</a:t>
            </a:r>
          </a:p>
        </p:txBody>
      </p:sp>
    </p:spTree>
    <p:extLst>
      <p:ext uri="{BB962C8B-B14F-4D97-AF65-F5344CB8AC3E}">
        <p14:creationId xmlns:p14="http://schemas.microsoft.com/office/powerpoint/2010/main" val="470236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6">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1" name="Rectángulo 20">
            <a:extLst>
              <a:ext uri="{FF2B5EF4-FFF2-40B4-BE49-F238E27FC236}">
                <a16:creationId xmlns:a16="http://schemas.microsoft.com/office/drawing/2014/main" id="{9D7C23F0-3FA0-DEFE-60F7-45A3A86B4FA0}"/>
              </a:ext>
            </a:extLst>
          </p:cNvPr>
          <p:cNvSpPr>
            <a:spLocks noGrp="1" noRot="1" noMove="1" noResize="1" noEditPoints="1" noAdjustHandles="1" noChangeArrowheads="1" noChangeShapeType="1"/>
          </p:cNvSpPr>
          <p:nvPr/>
        </p:nvSpPr>
        <p:spPr>
          <a:xfrm>
            <a:off x="0" y="0"/>
            <a:ext cx="12192000" cy="1362872"/>
          </a:xfrm>
          <a:prstGeom prst="rect">
            <a:avLst/>
          </a:prstGeom>
          <a:blipFill dpi="0" rotWithShape="1">
            <a:blip r:embed="rId4" cstate="email">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FCB7D143-710D-7F03-3632-65F340CAE0D9}"/>
              </a:ext>
            </a:extLst>
          </p:cNvPr>
          <p:cNvSpPr txBox="1"/>
          <p:nvPr/>
        </p:nvSpPr>
        <p:spPr>
          <a:xfrm>
            <a:off x="0" y="29184"/>
            <a:ext cx="12192000" cy="707886"/>
          </a:xfrm>
          <a:prstGeom prst="rect">
            <a:avLst/>
          </a:prstGeom>
          <a:noFill/>
        </p:spPr>
        <p:txBody>
          <a:bodyPr wrap="square">
            <a:spAutoFit/>
          </a:bodyPr>
          <a:lstStyle/>
          <a:p>
            <a:pPr lvl="0" algn="ctr">
              <a:defRPr/>
            </a:pPr>
            <a:r>
              <a:rPr lang="en-US" sz="4000" b="1" spc="50">
                <a:ln w="9525" cmpd="sng">
                  <a:solidFill>
                    <a:srgbClr val="2DCADB"/>
                  </a:solidFill>
                  <a:prstDash val="solid"/>
                </a:ln>
                <a:solidFill>
                  <a:srgbClr val="70AD47">
                    <a:tint val="1000"/>
                  </a:srgbClr>
                </a:solidFill>
                <a:effectLst>
                  <a:glow rad="38100">
                    <a:srgbClr val="2DCADB">
                      <a:alpha val="40000"/>
                    </a:srgbClr>
                  </a:glow>
                </a:effectLst>
              </a:rPr>
              <a:t>PREVARANTI PRERUŠENI U APOSTOLE</a:t>
            </a:r>
            <a:endParaRPr kumimoji="0" lang="en-US" sz="4000" b="1" i="0" u="none" strike="noStrike" kern="1200" cap="none" spc="50" normalizeH="0" baseline="0" noProof="0" dirty="0">
              <a:ln w="9525" cmpd="sng">
                <a:solidFill>
                  <a:srgbClr val="2DCADB"/>
                </a:solidFill>
                <a:prstDash val="solid"/>
              </a:ln>
              <a:solidFill>
                <a:srgbClr val="70AD47">
                  <a:tint val="1000"/>
                </a:srgbClr>
              </a:solidFill>
              <a:effectLst>
                <a:glow rad="38100">
                  <a:srgbClr val="2DCADB">
                    <a:alpha val="40000"/>
                  </a:srgbClr>
                </a:glo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F4F4CC91-00C1-F090-2380-0F02C38D0A64}"/>
              </a:ext>
            </a:extLst>
          </p:cNvPr>
          <p:cNvSpPr txBox="1"/>
          <p:nvPr/>
        </p:nvSpPr>
        <p:spPr>
          <a:xfrm>
            <a:off x="266700" y="712494"/>
            <a:ext cx="11658599" cy="584775"/>
          </a:xfrm>
          <a:prstGeom prst="rect">
            <a:avLst/>
          </a:prstGeom>
          <a:noFill/>
        </p:spPr>
        <p:txBody>
          <a:bodyPr wrap="square">
            <a:spAutoFit/>
          </a:bodyPr>
          <a:lstStyle/>
          <a:p>
            <a:pPr lvl="0" algn="ctr">
              <a:defRPr/>
            </a:pPr>
            <a:r>
              <a:rPr kumimoji="0" lang="en-US" sz="1800" b="1" i="0" u="none" strike="noStrike" kern="1200" cap="none" spc="0" normalizeH="0" baseline="0" noProof="0">
                <a:ln>
                  <a:noFill/>
                </a:ln>
                <a:solidFill>
                  <a:srgbClr val="2DCADB">
                    <a:lumMod val="60000"/>
                    <a:lumOff val="40000"/>
                  </a:srgbClr>
                </a:solidFill>
                <a:effectLst/>
                <a:uLnTx/>
                <a:uFillTx/>
                <a:latin typeface="Comic Sans MS" panose="030F0702030302020204" pitchFamily="66" charset="0"/>
                <a:ea typeface="+mn-ea"/>
                <a:cs typeface="+mn-cs"/>
              </a:rPr>
              <a:t>“</a:t>
            </a:r>
            <a:r>
              <a:rPr lang="sr-Latn-RS" b="1">
                <a:solidFill>
                  <a:srgbClr val="2DCADB">
                    <a:lumMod val="60000"/>
                    <a:lumOff val="40000"/>
                  </a:srgbClr>
                </a:solidFill>
                <a:latin typeface="Comic Sans MS" panose="030F0702030302020204" pitchFamily="66" charset="0"/>
              </a:rPr>
              <a:t>Da otsećem uzrok onima koji traže uzrok, da bi u onome čim se hvale nšli se kao i mi.</a:t>
            </a:r>
            <a:r>
              <a:rPr kumimoji="0" lang="en-US" sz="1800" b="1" i="0" u="none" strike="noStrike" kern="1200" cap="none" spc="0" normalizeH="0" baseline="0" noProof="0">
                <a:ln>
                  <a:noFill/>
                </a:ln>
                <a:solidFill>
                  <a:srgbClr val="2DCADB">
                    <a:lumMod val="60000"/>
                    <a:lumOff val="40000"/>
                  </a:srgbClr>
                </a:solidFill>
                <a:effectLst/>
                <a:uLnTx/>
                <a:uFillTx/>
                <a:latin typeface="Comic Sans MS" panose="030F0702030302020204" pitchFamily="66" charset="0"/>
                <a:ea typeface="+mn-ea"/>
                <a:cs typeface="+mn-cs"/>
              </a:rPr>
              <a:t>”                           </a:t>
            </a:r>
            <a:r>
              <a:rPr kumimoji="0" lang="en-US" sz="1400" b="1" i="0" u="none" strike="noStrike" kern="1200" cap="none" spc="0" normalizeH="0" baseline="0" noProof="0">
                <a:ln>
                  <a:noFill/>
                </a:ln>
                <a:solidFill>
                  <a:srgbClr val="2DCADB">
                    <a:lumMod val="60000"/>
                    <a:lumOff val="40000"/>
                  </a:srgbClr>
                </a:solidFill>
                <a:effectLst/>
                <a:uLnTx/>
                <a:uFillTx/>
                <a:latin typeface="Comic Sans MS" panose="030F0702030302020204" pitchFamily="66" charset="0"/>
                <a:ea typeface="+mn-ea"/>
                <a:cs typeface="+mn-cs"/>
              </a:rPr>
              <a:t>(</a:t>
            </a:r>
            <a:r>
              <a:rPr lang="sr-Latn-RS" sz="1400" b="1">
                <a:solidFill>
                  <a:srgbClr val="2DCADB">
                    <a:lumMod val="60000"/>
                    <a:lumOff val="40000"/>
                  </a:srgbClr>
                </a:solidFill>
                <a:latin typeface="Comic Sans MS" panose="030F0702030302020204" pitchFamily="66" charset="0"/>
              </a:rPr>
              <a:t>2. Korinćanima </a:t>
            </a:r>
            <a:r>
              <a:rPr kumimoji="0" lang="en-US" sz="1400" b="1" i="0" u="none" strike="noStrike" kern="1200" cap="none" spc="0" normalizeH="0" baseline="0" noProof="0">
                <a:ln>
                  <a:noFill/>
                </a:ln>
                <a:solidFill>
                  <a:srgbClr val="2DCADB">
                    <a:lumMod val="60000"/>
                    <a:lumOff val="40000"/>
                  </a:srgbClr>
                </a:solidFill>
                <a:effectLst/>
                <a:uLnTx/>
                <a:uFillTx/>
                <a:latin typeface="Comic Sans MS" panose="030F0702030302020204" pitchFamily="66" charset="0"/>
                <a:ea typeface="+mn-ea"/>
                <a:cs typeface="+mn-cs"/>
              </a:rPr>
              <a:t>11</a:t>
            </a:r>
            <a:r>
              <a:rPr kumimoji="0" lang="sr-Latn-RS" sz="1400" b="1" i="0" u="none" strike="noStrike" kern="1200" cap="none" spc="0" normalizeH="0" baseline="0" noProof="0">
                <a:ln>
                  <a:noFill/>
                </a:ln>
                <a:solidFill>
                  <a:srgbClr val="2DCADB">
                    <a:lumMod val="60000"/>
                    <a:lumOff val="40000"/>
                  </a:srgbClr>
                </a:solidFill>
                <a:effectLst/>
                <a:uLnTx/>
                <a:uFillTx/>
                <a:latin typeface="Comic Sans MS" panose="030F0702030302020204" pitchFamily="66" charset="0"/>
                <a:ea typeface="+mn-ea"/>
                <a:cs typeface="+mn-cs"/>
              </a:rPr>
              <a:t>,</a:t>
            </a:r>
            <a:r>
              <a:rPr kumimoji="0" lang="en-US" sz="1400" b="1" i="0" u="none" strike="noStrike" kern="1200" cap="none" spc="0" normalizeH="0" baseline="0" noProof="0">
                <a:ln>
                  <a:noFill/>
                </a:ln>
                <a:solidFill>
                  <a:srgbClr val="2DCADB">
                    <a:lumMod val="60000"/>
                    <a:lumOff val="40000"/>
                  </a:srgbClr>
                </a:solidFill>
                <a:effectLst/>
                <a:uLnTx/>
                <a:uFillTx/>
                <a:latin typeface="Comic Sans MS" panose="030F0702030302020204" pitchFamily="66" charset="0"/>
                <a:ea typeface="+mn-ea"/>
                <a:cs typeface="+mn-cs"/>
              </a:rPr>
              <a:t>13</a:t>
            </a:r>
            <a:r>
              <a:rPr kumimoji="0" lang="en-US" sz="1400" b="1" i="0" u="none" strike="noStrike" kern="1200" cap="none" spc="0" normalizeH="0" baseline="0" noProof="0" dirty="0">
                <a:ln>
                  <a:noFill/>
                </a:ln>
                <a:solidFill>
                  <a:srgbClr val="2DCADB">
                    <a:lumMod val="60000"/>
                    <a:lumOff val="40000"/>
                  </a:srgbClr>
                </a:solidFill>
                <a:effectLst/>
                <a:uLnTx/>
                <a:uFillTx/>
                <a:latin typeface="Comic Sans MS" panose="030F0702030302020204" pitchFamily="66" charset="0"/>
                <a:ea typeface="+mn-ea"/>
                <a:cs typeface="+mn-cs"/>
              </a:rPr>
              <a:t>)</a:t>
            </a:r>
          </a:p>
        </p:txBody>
      </p:sp>
      <p:sp>
        <p:nvSpPr>
          <p:cNvPr id="6" name="CuadroTexto 5">
            <a:extLst>
              <a:ext uri="{FF2B5EF4-FFF2-40B4-BE49-F238E27FC236}">
                <a16:creationId xmlns:a16="http://schemas.microsoft.com/office/drawing/2014/main" id="{8F3FC727-1A23-9710-3090-B2448E11903A}"/>
              </a:ext>
            </a:extLst>
          </p:cNvPr>
          <p:cNvSpPr txBox="1"/>
          <p:nvPr/>
        </p:nvSpPr>
        <p:spPr>
          <a:xfrm>
            <a:off x="2719427" y="1376733"/>
            <a:ext cx="5675342" cy="1323439"/>
          </a:xfrm>
          <a:prstGeom prst="rect">
            <a:avLst/>
          </a:prstGeom>
          <a:noFill/>
        </p:spPr>
        <p:txBody>
          <a:bodyPr wrap="square" rtlCol="0">
            <a:spAutoFit/>
          </a:bodyPr>
          <a:lstStyle/>
          <a:p>
            <a:pPr lvl="0">
              <a:spcBef>
                <a:spcPts val="600"/>
              </a:spcBef>
              <a:defRPr/>
            </a:pPr>
            <a:r>
              <a:rPr lang="en-US" sz="2000" b="1">
                <a:solidFill>
                  <a:prstClr val="black"/>
                </a:solidFill>
              </a:rPr>
              <a:t>Pav</a:t>
            </a:r>
            <a:r>
              <a:rPr lang="sr-Latn-RS" sz="2000" b="1">
                <a:solidFill>
                  <a:prstClr val="black"/>
                </a:solidFill>
              </a:rPr>
              <a:t>le</a:t>
            </a:r>
            <a:r>
              <a:rPr lang="en-US" sz="2000" b="1">
                <a:solidFill>
                  <a:prstClr val="black"/>
                </a:solidFill>
              </a:rPr>
              <a:t> želi </a:t>
            </a:r>
            <a:r>
              <a:rPr lang="sr-Latn-RS" sz="2000" b="1">
                <a:solidFill>
                  <a:prstClr val="black"/>
                </a:solidFill>
              </a:rPr>
              <a:t>da </a:t>
            </a:r>
            <a:r>
              <a:rPr lang="en-US" sz="2000" b="1">
                <a:solidFill>
                  <a:prstClr val="black"/>
                </a:solidFill>
              </a:rPr>
              <a:t>don</a:t>
            </a:r>
            <a:r>
              <a:rPr lang="sr-Latn-RS" sz="2000" b="1">
                <a:solidFill>
                  <a:prstClr val="black"/>
                </a:solidFill>
              </a:rPr>
              <a:t>ese </a:t>
            </a:r>
            <a:r>
              <a:rPr lang="en-US" sz="2000" b="1">
                <a:solidFill>
                  <a:prstClr val="black"/>
                </a:solidFill>
              </a:rPr>
              <a:t>čistu crkvu </a:t>
            </a:r>
            <a:r>
              <a:rPr lang="sr-Latn-RS" sz="2000" b="1">
                <a:solidFill>
                  <a:prstClr val="black"/>
                </a:solidFill>
              </a:rPr>
              <a:t>H</a:t>
            </a:r>
            <a:r>
              <a:rPr lang="en-US" sz="2000" b="1">
                <a:solidFill>
                  <a:prstClr val="black"/>
                </a:solidFill>
              </a:rPr>
              <a:t>ristu (2</a:t>
            </a:r>
            <a:r>
              <a:rPr lang="sr-Latn-RS" sz="2000" b="1">
                <a:solidFill>
                  <a:prstClr val="black"/>
                </a:solidFill>
              </a:rPr>
              <a:t>.</a:t>
            </a:r>
            <a:r>
              <a:rPr lang="en-US" sz="2000" b="1">
                <a:solidFill>
                  <a:prstClr val="black"/>
                </a:solidFill>
              </a:rPr>
              <a:t> Kor. 11</a:t>
            </a:r>
            <a:r>
              <a:rPr lang="sr-Latn-RS" sz="2000" b="1">
                <a:solidFill>
                  <a:prstClr val="black"/>
                </a:solidFill>
              </a:rPr>
              <a:t>,</a:t>
            </a:r>
            <a:r>
              <a:rPr lang="en-US" sz="2000" b="1">
                <a:solidFill>
                  <a:prstClr val="black"/>
                </a:solidFill>
              </a:rPr>
              <a:t>2). No crkva je bila u opasnosti da bude prevarena, poput Eve, i prestane </a:t>
            </a:r>
            <a:r>
              <a:rPr lang="sr-Latn-RS" sz="2000" b="1">
                <a:solidFill>
                  <a:prstClr val="black"/>
                </a:solidFill>
              </a:rPr>
              <a:t>da </a:t>
            </a:r>
            <a:r>
              <a:rPr lang="en-US" sz="2000" b="1">
                <a:solidFill>
                  <a:prstClr val="black"/>
                </a:solidFill>
              </a:rPr>
              <a:t>b</a:t>
            </a:r>
            <a:r>
              <a:rPr lang="sr-Latn-RS" sz="2000" b="1">
                <a:solidFill>
                  <a:prstClr val="black"/>
                </a:solidFill>
              </a:rPr>
              <a:t>ude</a:t>
            </a:r>
            <a:r>
              <a:rPr lang="en-US" sz="2000" b="1">
                <a:solidFill>
                  <a:prstClr val="black"/>
                </a:solidFill>
              </a:rPr>
              <a:t> Isusova nevesta (2</a:t>
            </a:r>
            <a:r>
              <a:rPr lang="sr-Latn-RS" sz="2000" b="1">
                <a:solidFill>
                  <a:prstClr val="black"/>
                </a:solidFill>
              </a:rPr>
              <a:t>.</a:t>
            </a:r>
            <a:r>
              <a:rPr lang="en-US" sz="2000" b="1">
                <a:solidFill>
                  <a:prstClr val="black"/>
                </a:solidFill>
              </a:rPr>
              <a:t> Kor. 11</a:t>
            </a:r>
            <a:r>
              <a:rPr lang="sr-Latn-RS" sz="2000" b="1">
                <a:solidFill>
                  <a:prstClr val="black"/>
                </a:solidFill>
              </a:rPr>
              <a:t>,</a:t>
            </a:r>
            <a:r>
              <a:rPr lang="en-US" sz="2000" b="1">
                <a:solidFill>
                  <a:prstClr val="black"/>
                </a:solidFill>
              </a:rPr>
              <a:t>3).</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01A5F8C5-A1F4-D5A3-965A-BCDC7780A6F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4848" y="1491168"/>
            <a:ext cx="2552894" cy="1926274"/>
          </a:xfrm>
          <a:prstGeom prst="rect">
            <a:avLst/>
          </a:prstGeom>
          <a:solidFill>
            <a:srgbClr val="FFFFFF">
              <a:shade val="85000"/>
            </a:srgbClr>
          </a:solidFill>
          <a:ln w="88900" cap="sq">
            <a:solidFill>
              <a:srgbClr val="FED254"/>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C8FE59E1-064C-94C0-D9E2-AB4B01985D2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17598" y="1491169"/>
            <a:ext cx="3548800" cy="1996200"/>
          </a:xfrm>
          <a:prstGeom prst="rect">
            <a:avLst/>
          </a:prstGeom>
          <a:ln w="88900" cap="sq" cmpd="thickThin">
            <a:solidFill>
              <a:schemeClr val="accent6">
                <a:lumMod val="75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82365DF3-DEAB-74F2-D5CA-821E48AE711C}"/>
              </a:ext>
            </a:extLst>
          </p:cNvPr>
          <p:cNvPicPr>
            <a:picLocks noChangeAspect="1"/>
          </p:cNvPicPr>
          <p:nvPr/>
        </p:nvPicPr>
        <p:blipFill rotWithShape="1">
          <a:blip r:embed="rId7" cstate="email">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rcRect l="7330" r="7330"/>
          <a:stretch>
            <a:fillRect/>
          </a:stretch>
        </p:blipFill>
        <p:spPr>
          <a:xfrm>
            <a:off x="9657184" y="3680924"/>
            <a:ext cx="2438398" cy="2142966"/>
          </a:xfrm>
          <a:prstGeom prst="snip2DiagRect">
            <a:avLst>
              <a:gd name="adj1" fmla="val 20083"/>
              <a:gd name="adj2" fmla="val 20132"/>
            </a:avLst>
          </a:prstGeom>
          <a:solidFill>
            <a:srgbClr val="FFFFFF">
              <a:shade val="85000"/>
            </a:srgbClr>
          </a:solidFill>
          <a:ln w="57150" cap="sq">
            <a:solidFill>
              <a:schemeClr val="accent4">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266EA6E7-3CB4-F129-1E03-63EBC113DEFD}"/>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95392" y="3609408"/>
            <a:ext cx="2552894" cy="2167829"/>
          </a:xfrm>
          <a:prstGeom prst="snip2DiagRect">
            <a:avLst>
              <a:gd name="adj1" fmla="val 29616"/>
              <a:gd name="adj2" fmla="val 31026"/>
            </a:avLst>
          </a:prstGeom>
          <a:solidFill>
            <a:srgbClr val="FFFFFF">
              <a:shade val="85000"/>
            </a:srgbClr>
          </a:solidFill>
          <a:ln w="57150" cap="sq">
            <a:solidFill>
              <a:schemeClr val="accent1">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4" name="CuadroTexto 13">
            <a:extLst>
              <a:ext uri="{FF2B5EF4-FFF2-40B4-BE49-F238E27FC236}">
                <a16:creationId xmlns:a16="http://schemas.microsoft.com/office/drawing/2014/main" id="{8FC9A3B4-D0A8-9C3B-AB18-CFC24D8A02C3}"/>
              </a:ext>
            </a:extLst>
          </p:cNvPr>
          <p:cNvSpPr txBox="1"/>
          <p:nvPr/>
        </p:nvSpPr>
        <p:spPr>
          <a:xfrm>
            <a:off x="2695899" y="2737892"/>
            <a:ext cx="5782787" cy="1631216"/>
          </a:xfrm>
          <a:prstGeom prst="rect">
            <a:avLst/>
          </a:prstGeom>
          <a:noFill/>
        </p:spPr>
        <p:txBody>
          <a:bodyPr wrap="square">
            <a:spAutoFit/>
          </a:bodyPr>
          <a:lstStyle/>
          <a:p>
            <a:pPr lvl="0">
              <a:spcBef>
                <a:spcPts val="600"/>
              </a:spcBef>
              <a:defRPr/>
            </a:pPr>
            <a:r>
              <a:rPr lang="en-US" sz="2000" b="1">
                <a:solidFill>
                  <a:prstClr val="black"/>
                </a:solidFill>
              </a:rPr>
              <a:t>Koja je bila stvarna opasnost? </a:t>
            </a:r>
            <a:r>
              <a:rPr lang="sr-Latn-RS" sz="2000" b="1">
                <a:solidFill>
                  <a:prstClr val="black"/>
                </a:solidFill>
              </a:rPr>
              <a:t>Jevreji</a:t>
            </a:r>
            <a:r>
              <a:rPr lang="en-US" sz="2000" b="1">
                <a:solidFill>
                  <a:prstClr val="black"/>
                </a:solidFill>
              </a:rPr>
              <a:t>i koji su sebe smatrali "velikim apostolima" Isus</a:t>
            </a:r>
            <a:r>
              <a:rPr lang="sr-Latn-RS" sz="2000" b="1">
                <a:solidFill>
                  <a:prstClr val="black"/>
                </a:solidFill>
              </a:rPr>
              <a:t>ovim</a:t>
            </a:r>
            <a:r>
              <a:rPr lang="en-US" sz="2000" b="1">
                <a:solidFill>
                  <a:prstClr val="black"/>
                </a:solidFill>
              </a:rPr>
              <a:t> došli su u Korint poučavajući "drugog Isusa", "drugog </a:t>
            </a:r>
            <a:r>
              <a:rPr lang="sr-Latn-RS" sz="2000" b="1">
                <a:solidFill>
                  <a:prstClr val="black"/>
                </a:solidFill>
              </a:rPr>
              <a:t>D</a:t>
            </a:r>
            <a:r>
              <a:rPr lang="en-US" sz="2000" b="1">
                <a:solidFill>
                  <a:prstClr val="black"/>
                </a:solidFill>
              </a:rPr>
              <a:t>uha" i "drugačije </a:t>
            </a:r>
            <a:r>
              <a:rPr lang="sr-Latn-RS" sz="2000" b="1">
                <a:solidFill>
                  <a:prstClr val="black"/>
                </a:solidFill>
              </a:rPr>
              <a:t>E</a:t>
            </a:r>
            <a:r>
              <a:rPr lang="en-US" sz="2000" b="1">
                <a:solidFill>
                  <a:prstClr val="black"/>
                </a:solidFill>
              </a:rPr>
              <a:t>vanđelja". (2. Kor. 11</a:t>
            </a:r>
            <a:r>
              <a:rPr lang="sr-Latn-RS" sz="2000" b="1">
                <a:solidFill>
                  <a:prstClr val="black"/>
                </a:solidFill>
              </a:rPr>
              <a:t>,</a:t>
            </a:r>
            <a:r>
              <a:rPr lang="en-US" sz="2000" b="1">
                <a:solidFill>
                  <a:prstClr val="black"/>
                </a:solidFill>
              </a:rPr>
              <a:t>4</a:t>
            </a:r>
            <a:r>
              <a:rPr lang="sr-Latn-RS" sz="2000" b="1">
                <a:solidFill>
                  <a:prstClr val="black"/>
                </a:solidFill>
              </a:rPr>
              <a:t>.</a:t>
            </a:r>
            <a:r>
              <a:rPr lang="en-US" sz="2000" b="1">
                <a:solidFill>
                  <a:prstClr val="black"/>
                </a:solidFill>
              </a:rPr>
              <a:t>5; Gal. 1</a:t>
            </a:r>
            <a:r>
              <a:rPr lang="sr-Latn-RS" sz="2000" b="1">
                <a:solidFill>
                  <a:prstClr val="black"/>
                </a:solidFill>
              </a:rPr>
              <a:t>,</a:t>
            </a:r>
            <a:r>
              <a:rPr lang="en-US" sz="2000" b="1">
                <a:solidFill>
                  <a:prstClr val="black"/>
                </a:solidFill>
              </a:rPr>
              <a:t>8).</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8" name="CuadroTexto 17">
            <a:extLst>
              <a:ext uri="{FF2B5EF4-FFF2-40B4-BE49-F238E27FC236}">
                <a16:creationId xmlns:a16="http://schemas.microsoft.com/office/drawing/2014/main" id="{B1848179-43F7-0D4C-6263-AB4F7B7F4E37}"/>
              </a:ext>
            </a:extLst>
          </p:cNvPr>
          <p:cNvSpPr txBox="1"/>
          <p:nvPr/>
        </p:nvSpPr>
        <p:spPr>
          <a:xfrm>
            <a:off x="2719427" y="4406828"/>
            <a:ext cx="6953636" cy="1631216"/>
          </a:xfrm>
          <a:prstGeom prst="rect">
            <a:avLst/>
          </a:prstGeom>
          <a:noFill/>
        </p:spPr>
        <p:txBody>
          <a:bodyPr wrap="square">
            <a:spAutoFit/>
          </a:bodyPr>
          <a:lstStyle/>
          <a:p>
            <a:pPr lvl="0">
              <a:spcBef>
                <a:spcPts val="600"/>
              </a:spcBef>
              <a:defRPr/>
            </a:pPr>
            <a:r>
              <a:rPr lang="en-US" sz="2000" b="1">
                <a:solidFill>
                  <a:prstClr val="black"/>
                </a:solidFill>
              </a:rPr>
              <a:t>Činjenica da neko propoveda o Isusu ne znači da nam pokazuje pravog Isusa, kako je otkriven u Bibliji. Njihove reči mogu biti divne, ali sam </a:t>
            </a:r>
            <a:r>
              <a:rPr lang="sr-Latn-RS" sz="2000" b="1">
                <a:solidFill>
                  <a:prstClr val="black"/>
                </a:solidFill>
              </a:rPr>
              <a:t>s</a:t>
            </a:r>
            <a:r>
              <a:rPr lang="en-US" sz="2000" b="1">
                <a:solidFill>
                  <a:prstClr val="black"/>
                </a:solidFill>
              </a:rPr>
              <a:t>otona takođe zna kako </a:t>
            </a:r>
            <a:r>
              <a:rPr lang="sr-Latn-RS" sz="2000" b="1">
                <a:solidFill>
                  <a:prstClr val="black"/>
                </a:solidFill>
              </a:rPr>
              <a:t>da </a:t>
            </a:r>
            <a:r>
              <a:rPr lang="en-US" sz="2000" b="1">
                <a:solidFill>
                  <a:prstClr val="black"/>
                </a:solidFill>
              </a:rPr>
              <a:t>govori </a:t>
            </a:r>
            <a:r>
              <a:rPr lang="sr-Latn-RS" sz="2000" b="1">
                <a:solidFill>
                  <a:prstClr val="black"/>
                </a:solidFill>
              </a:rPr>
              <a:t>i čini </a:t>
            </a:r>
            <a:r>
              <a:rPr lang="en-US" sz="2000" b="1">
                <a:solidFill>
                  <a:prstClr val="black"/>
                </a:solidFill>
              </a:rPr>
              <a:t>čuda i predstavlja</a:t>
            </a:r>
            <a:r>
              <a:rPr lang="sr-Latn-RS" sz="2000" b="1">
                <a:solidFill>
                  <a:prstClr val="black"/>
                </a:solidFill>
              </a:rPr>
              <a:t> </a:t>
            </a:r>
            <a:r>
              <a:rPr lang="en-US" sz="2000" b="1">
                <a:solidFill>
                  <a:prstClr val="black"/>
                </a:solidFill>
              </a:rPr>
              <a:t>se "kao anđeo svetlosti" </a:t>
            </a:r>
            <a:r>
              <a:rPr lang="sr-Latn-RS" sz="2000" b="1">
                <a:solidFill>
                  <a:prstClr val="black"/>
                </a:solidFill>
              </a:rPr>
              <a:t>    </a:t>
            </a:r>
            <a:r>
              <a:rPr lang="en-US" sz="2000" b="1">
                <a:solidFill>
                  <a:prstClr val="black"/>
                </a:solidFill>
              </a:rPr>
              <a:t>(2. Kor</a:t>
            </a:r>
            <a:r>
              <a:rPr lang="sr-Latn-RS" sz="2000" b="1">
                <a:solidFill>
                  <a:prstClr val="black"/>
                </a:solidFill>
              </a:rPr>
              <a:t>.</a:t>
            </a:r>
            <a:r>
              <a:rPr lang="en-US" sz="2000" b="1">
                <a:solidFill>
                  <a:prstClr val="black"/>
                </a:solidFill>
              </a:rPr>
              <a:t> 11</a:t>
            </a:r>
            <a:r>
              <a:rPr lang="sr-Latn-RS" sz="2000" b="1">
                <a:solidFill>
                  <a:prstClr val="black"/>
                </a:solidFill>
              </a:rPr>
              <a:t>,</a:t>
            </a:r>
            <a:r>
              <a:rPr lang="en-US" sz="2000" b="1">
                <a:solidFill>
                  <a:prstClr val="black"/>
                </a:solidFill>
              </a:rPr>
              <a:t>14).</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0" name="CuadroTexto 19">
            <a:extLst>
              <a:ext uri="{FF2B5EF4-FFF2-40B4-BE49-F238E27FC236}">
                <a16:creationId xmlns:a16="http://schemas.microsoft.com/office/drawing/2014/main" id="{786C86B3-3B29-A79B-5E98-FBC687208A44}"/>
              </a:ext>
            </a:extLst>
          </p:cNvPr>
          <p:cNvSpPr txBox="1"/>
          <p:nvPr/>
        </p:nvSpPr>
        <p:spPr>
          <a:xfrm>
            <a:off x="96418" y="6075765"/>
            <a:ext cx="12095582" cy="707886"/>
          </a:xfrm>
          <a:prstGeom prst="rect">
            <a:avLst/>
          </a:prstGeom>
          <a:noFill/>
        </p:spPr>
        <p:txBody>
          <a:bodyPr wrap="square">
            <a:spAutoFit/>
          </a:bodyPr>
          <a:lstStyle/>
          <a:p>
            <a:pPr lvl="0">
              <a:spcBef>
                <a:spcPts val="600"/>
              </a:spcBef>
              <a:defRPr/>
            </a:pPr>
            <a:r>
              <a:rPr lang="en-US" sz="2000" b="1">
                <a:solidFill>
                  <a:prstClr val="black"/>
                </a:solidFill>
              </a:rPr>
              <a:t>Svojim delima i rečima, pravi učitelji poučavaju "istinu Kristovu" (2</a:t>
            </a:r>
            <a:r>
              <a:rPr lang="sr-Latn-RS" sz="2000" b="1">
                <a:solidFill>
                  <a:prstClr val="black"/>
                </a:solidFill>
              </a:rPr>
              <a:t>.</a:t>
            </a:r>
            <a:r>
              <a:rPr lang="en-US" sz="2000" b="1">
                <a:solidFill>
                  <a:prstClr val="black"/>
                </a:solidFill>
              </a:rPr>
              <a:t> Kor</a:t>
            </a:r>
            <a:r>
              <a:rPr lang="sr-Latn-RS" sz="2000" b="1">
                <a:solidFill>
                  <a:prstClr val="black"/>
                </a:solidFill>
              </a:rPr>
              <a:t>.</a:t>
            </a:r>
            <a:r>
              <a:rPr lang="en-US" sz="2000" b="1">
                <a:solidFill>
                  <a:prstClr val="black"/>
                </a:solidFill>
              </a:rPr>
              <a:t> 11,9</a:t>
            </a:r>
            <a:r>
              <a:rPr lang="sr-Latn-RS" sz="2000" b="1">
                <a:solidFill>
                  <a:prstClr val="black"/>
                </a:solidFill>
              </a:rPr>
              <a:t>se .</a:t>
            </a:r>
            <a:r>
              <a:rPr lang="en-US" sz="2000" b="1">
                <a:solidFill>
                  <a:prstClr val="black"/>
                </a:solidFill>
              </a:rPr>
              <a:t>10). No lažni učitelji, koji samo glume pobožnost, služe obman</a:t>
            </a:r>
            <a:r>
              <a:rPr lang="sr-Latn-RS" sz="2000" b="1">
                <a:solidFill>
                  <a:prstClr val="black"/>
                </a:solidFill>
              </a:rPr>
              <a:t>om</a:t>
            </a:r>
            <a:r>
              <a:rPr lang="en-US" sz="2000" b="1">
                <a:solidFill>
                  <a:prstClr val="black"/>
                </a:solidFill>
              </a:rPr>
              <a:t> prerušeni u apostole (2</a:t>
            </a:r>
            <a:r>
              <a:rPr lang="sr-Latn-RS" sz="2000" b="1">
                <a:solidFill>
                  <a:prstClr val="black"/>
                </a:solidFill>
              </a:rPr>
              <a:t>.</a:t>
            </a:r>
            <a:r>
              <a:rPr lang="en-US" sz="2000" b="1">
                <a:solidFill>
                  <a:prstClr val="black"/>
                </a:solidFill>
              </a:rPr>
              <a:t> Kor</a:t>
            </a:r>
            <a:r>
              <a:rPr lang="sr-Latn-RS" sz="2000" b="1">
                <a:solidFill>
                  <a:prstClr val="black"/>
                </a:solidFill>
              </a:rPr>
              <a:t>.</a:t>
            </a:r>
            <a:r>
              <a:rPr lang="en-US" sz="2000" b="1">
                <a:solidFill>
                  <a:prstClr val="black"/>
                </a:solidFill>
              </a:rPr>
              <a:t> 11,13-15).</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72324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1+#ppt_w/2"/>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par>
                                <p:cTn id="25" presetID="2" presetClass="entr" presetSubtype="6"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1+#ppt_w/2"/>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500" fill="hold"/>
                                        <p:tgtEl>
                                          <p:spTgt spid="8"/>
                                        </p:tgtEl>
                                        <p:attrNameLst>
                                          <p:attrName>ppt_w</p:attrName>
                                        </p:attrNameLst>
                                      </p:cBhvr>
                                      <p:tavLst>
                                        <p:tav tm="0">
                                          <p:val>
                                            <p:fltVal val="0"/>
                                          </p:val>
                                        </p:tav>
                                        <p:tav tm="100000">
                                          <p:val>
                                            <p:strVal val="#ppt_w"/>
                                          </p:val>
                                        </p:tav>
                                      </p:tavLst>
                                    </p:anim>
                                    <p:anim calcmode="lin" valueType="num">
                                      <p:cBhvr>
                                        <p:cTn id="34" dur="500" fill="hold"/>
                                        <p:tgtEl>
                                          <p:spTgt spid="8"/>
                                        </p:tgtEl>
                                        <p:attrNameLst>
                                          <p:attrName>ppt_h</p:attrName>
                                        </p:attrNameLst>
                                      </p:cBhvr>
                                      <p:tavLst>
                                        <p:tav tm="0">
                                          <p:val>
                                            <p:fltVal val="0"/>
                                          </p:val>
                                        </p:tav>
                                        <p:tav tm="100000">
                                          <p:val>
                                            <p:strVal val="#ppt_h"/>
                                          </p:val>
                                        </p:tav>
                                      </p:tavLst>
                                    </p:anim>
                                    <p:animEffect transition="in" filter="fade">
                                      <p:cBhvr>
                                        <p:cTn id="35" dur="500"/>
                                        <p:tgtEl>
                                          <p:spTgt spid="8"/>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left)">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23" presetClass="entr" presetSubtype="288"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500" fill="hold"/>
                                        <p:tgtEl>
                                          <p:spTgt spid="12"/>
                                        </p:tgtEl>
                                        <p:attrNameLst>
                                          <p:attrName>ppt_w</p:attrName>
                                        </p:attrNameLst>
                                      </p:cBhvr>
                                      <p:tavLst>
                                        <p:tav tm="0">
                                          <p:val>
                                            <p:strVal val="4/3*#ppt_w"/>
                                          </p:val>
                                        </p:tav>
                                        <p:tav tm="100000">
                                          <p:val>
                                            <p:strVal val="#ppt_w"/>
                                          </p:val>
                                        </p:tav>
                                      </p:tavLst>
                                    </p:anim>
                                    <p:anim calcmode="lin" valueType="num">
                                      <p:cBhvr>
                                        <p:cTn id="45" dur="500" fill="hold"/>
                                        <p:tgtEl>
                                          <p:spTgt spid="12"/>
                                        </p:tgtEl>
                                        <p:attrNameLst>
                                          <p:attrName>ppt_h</p:attrName>
                                        </p:attrNameLst>
                                      </p:cBhvr>
                                      <p:tavLst>
                                        <p:tav tm="0">
                                          <p:val>
                                            <p:strVal val="4/3*#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23" presetClass="entr" presetSubtype="288" fill="hold" nodeType="clickEffect">
                                  <p:stCondLst>
                                    <p:cond delay="0"/>
                                  </p:stCondLst>
                                  <p:childTnLst>
                                    <p:set>
                                      <p:cBhvr>
                                        <p:cTn id="53" dur="1" fill="hold">
                                          <p:stCondLst>
                                            <p:cond delay="0"/>
                                          </p:stCondLst>
                                        </p:cTn>
                                        <p:tgtEl>
                                          <p:spTgt spid="10"/>
                                        </p:tgtEl>
                                        <p:attrNameLst>
                                          <p:attrName>style.visibility</p:attrName>
                                        </p:attrNameLst>
                                      </p:cBhvr>
                                      <p:to>
                                        <p:strVal val="visible"/>
                                      </p:to>
                                    </p:set>
                                    <p:anim calcmode="lin" valueType="num">
                                      <p:cBhvr>
                                        <p:cTn id="54" dur="500" fill="hold"/>
                                        <p:tgtEl>
                                          <p:spTgt spid="10"/>
                                        </p:tgtEl>
                                        <p:attrNameLst>
                                          <p:attrName>ppt_w</p:attrName>
                                        </p:attrNameLst>
                                      </p:cBhvr>
                                      <p:tavLst>
                                        <p:tav tm="0">
                                          <p:val>
                                            <p:strVal val="4/3*#ppt_w"/>
                                          </p:val>
                                        </p:tav>
                                        <p:tav tm="100000">
                                          <p:val>
                                            <p:strVal val="#ppt_w"/>
                                          </p:val>
                                        </p:tav>
                                      </p:tavLst>
                                    </p:anim>
                                    <p:anim calcmode="lin" valueType="num">
                                      <p:cBhvr>
                                        <p:cTn id="55" dur="500" fill="hold"/>
                                        <p:tgtEl>
                                          <p:spTgt spid="10"/>
                                        </p:tgtEl>
                                        <p:attrNameLst>
                                          <p:attrName>ppt_h</p:attrName>
                                        </p:attrNameLst>
                                      </p:cBhvr>
                                      <p:tavLst>
                                        <p:tav tm="0">
                                          <p:val>
                                            <p:strVal val="4/3*#ppt_h"/>
                                          </p:val>
                                        </p:tav>
                                        <p:tav tm="100000">
                                          <p:val>
                                            <p:strVal val="#ppt_h"/>
                                          </p:val>
                                        </p:tav>
                                      </p:tavLst>
                                    </p:anim>
                                  </p:childTnLst>
                                </p:cTn>
                              </p:par>
                            </p:childTnLst>
                          </p:cTn>
                        </p:par>
                        <p:par>
                          <p:cTn id="56" fill="hold">
                            <p:stCondLst>
                              <p:cond delay="500"/>
                            </p:stCondLst>
                            <p:childTnLst>
                              <p:par>
                                <p:cTn id="57" presetID="22" presetClass="entr" presetSubtype="8" fill="hold" grpId="0"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ipe(left)">
                                      <p:cBhvr>
                                        <p:cTn id="5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4" grpId="0"/>
      <p:bldP spid="18"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duotone>
              <a:schemeClr val="accent1">
                <a:shade val="45000"/>
                <a:satMod val="135000"/>
              </a:schemeClr>
              <a:prstClr val="white"/>
            </a:duotone>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4FA4C89-8AEF-4E42-6050-9C28C25D9172}"/>
            </a:ext>
          </a:extLst>
        </p:cNvPr>
        <p:cNvGrpSpPr/>
        <p:nvPr/>
      </p:nvGrpSpPr>
      <p:grpSpPr>
        <a:xfrm>
          <a:off x="0" y="0"/>
          <a:ext cx="0" cy="0"/>
          <a:chOff x="0" y="0"/>
          <a:chExt cx="0" cy="0"/>
        </a:xfrm>
      </p:grpSpPr>
      <p:sp>
        <p:nvSpPr>
          <p:cNvPr id="11" name="Rectángulo 10">
            <a:extLst>
              <a:ext uri="{FF2B5EF4-FFF2-40B4-BE49-F238E27FC236}">
                <a16:creationId xmlns:a16="http://schemas.microsoft.com/office/drawing/2014/main" id="{B9F579D9-3D7C-6829-7A78-3FB0CEC7216B}"/>
              </a:ext>
            </a:extLst>
          </p:cNvPr>
          <p:cNvSpPr>
            <a:spLocks noGrp="1" noRot="1" noMove="1" noResize="1" noEditPoints="1" noAdjustHandles="1" noChangeArrowheads="1" noChangeShapeType="1"/>
          </p:cNvSpPr>
          <p:nvPr/>
        </p:nvSpPr>
        <p:spPr>
          <a:xfrm>
            <a:off x="0" y="0"/>
            <a:ext cx="12180584" cy="1369387"/>
          </a:xfrm>
          <a:prstGeom prst="rect">
            <a:avLst/>
          </a:prstGeom>
          <a:blipFill dpi="0" rotWithShape="1">
            <a:blip r:embed="rId4" cstate="email">
              <a:duotone>
                <a:prstClr val="black"/>
                <a:schemeClr val="accent1">
                  <a:tint val="45000"/>
                  <a:satMod val="400000"/>
                </a:schemeClr>
              </a:duotone>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l="-77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1378590A-9F58-E3CE-C8B0-E898C26CEC74}"/>
              </a:ext>
            </a:extLst>
          </p:cNvPr>
          <p:cNvSpPr txBox="1"/>
          <p:nvPr/>
        </p:nvSpPr>
        <p:spPr>
          <a:xfrm>
            <a:off x="0" y="0"/>
            <a:ext cx="12191999" cy="769441"/>
          </a:xfrm>
          <a:prstGeom prst="rect">
            <a:avLst/>
          </a:prstGeom>
          <a:noFill/>
        </p:spPr>
        <p:txBody>
          <a:bodyPr wrap="square">
            <a:spAutoFit/>
            <a:scene3d>
              <a:camera prst="orthographicFront"/>
              <a:lightRig rig="threePt" dir="t"/>
            </a:scene3d>
            <a:sp3d extrusionH="57150" contourW="25400">
              <a:bevelT h="25400" prst="softRound"/>
              <a:contourClr>
                <a:schemeClr val="accent1"/>
              </a:contourClr>
            </a:sp3d>
          </a:bodyPr>
          <a:lstStyle/>
          <a:p>
            <a:pPr lvl="0" algn="ctr">
              <a:defRPr/>
            </a:pPr>
            <a:r>
              <a:rPr lang="en-US" sz="4400" b="1" spc="300" dirty="0">
                <a:ln w="22225">
                  <a:noFill/>
                  <a:prstDash val="solid"/>
                </a:ln>
                <a:solidFill>
                  <a:srgbClr val="2DCADB">
                    <a:lumMod val="40000"/>
                    <a:lumOff val="60000"/>
                  </a:srgbClr>
                </a:solidFill>
                <a:effectLst>
                  <a:outerShdw blurRad="38100" dist="38100" dir="2700000" algn="tl">
                    <a:srgbClr val="000000">
                      <a:alpha val="43137"/>
                    </a:srgbClr>
                  </a:outerShdw>
                </a:effectLst>
              </a:rPr>
              <a:t>PAVLA I </a:t>
            </a:r>
            <a:r>
              <a:rPr lang="en-US" sz="4400" b="1" spc="300" dirty="0" err="1">
                <a:ln w="22225">
                  <a:noFill/>
                  <a:prstDash val="solid"/>
                </a:ln>
                <a:solidFill>
                  <a:srgbClr val="2DCADB">
                    <a:lumMod val="40000"/>
                    <a:lumOff val="60000"/>
                  </a:srgbClr>
                </a:solidFill>
                <a:effectLst>
                  <a:outerShdw blurRad="38100" dist="38100" dir="2700000" algn="tl">
                    <a:srgbClr val="000000">
                      <a:alpha val="43137"/>
                    </a:srgbClr>
                  </a:outerShdw>
                </a:effectLst>
              </a:rPr>
              <a:t>LAŽNI</a:t>
            </a:r>
            <a:r>
              <a:rPr lang="en-US" sz="4400" b="1" spc="300" dirty="0">
                <a:ln w="22225">
                  <a:noFill/>
                  <a:prstDash val="solid"/>
                </a:ln>
                <a:solidFill>
                  <a:srgbClr val="2DCADB">
                    <a:lumMod val="40000"/>
                    <a:lumOff val="60000"/>
                  </a:srgbClr>
                </a:solidFill>
                <a:effectLst>
                  <a:outerShdw blurRad="38100" dist="38100" dir="2700000" algn="tl">
                    <a:srgbClr val="000000">
                      <a:alpha val="43137"/>
                    </a:srgbClr>
                  </a:outerShdw>
                </a:effectLst>
              </a:rPr>
              <a:t> </a:t>
            </a:r>
            <a:r>
              <a:rPr lang="en-US" sz="4400" b="1" spc="300" dirty="0" err="1">
                <a:ln w="22225">
                  <a:noFill/>
                  <a:prstDash val="solid"/>
                </a:ln>
                <a:solidFill>
                  <a:srgbClr val="2DCADB">
                    <a:lumMod val="40000"/>
                    <a:lumOff val="60000"/>
                  </a:srgbClr>
                </a:solidFill>
                <a:effectLst>
                  <a:outerShdw blurRad="38100" dist="38100" dir="2700000" algn="tl">
                    <a:srgbClr val="000000">
                      <a:alpha val="43137"/>
                    </a:srgbClr>
                  </a:outerShdw>
                </a:effectLst>
              </a:rPr>
              <a:t>UČITELJI</a:t>
            </a:r>
            <a:endParaRPr lang="en-US" sz="4400" b="1" spc="300" dirty="0">
              <a:ln w="22225">
                <a:noFill/>
                <a:prstDash val="solid"/>
              </a:ln>
              <a:solidFill>
                <a:srgbClr val="2DCADB">
                  <a:lumMod val="40000"/>
                  <a:lumOff val="60000"/>
                </a:srgbClr>
              </a:soli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AD72E24C-A5B8-D982-19AB-DB1B1B368CF4}"/>
              </a:ext>
            </a:extLst>
          </p:cNvPr>
          <p:cNvSpPr txBox="1"/>
          <p:nvPr/>
        </p:nvSpPr>
        <p:spPr>
          <a:xfrm>
            <a:off x="623888" y="724197"/>
            <a:ext cx="10944224" cy="646331"/>
          </a:xfrm>
          <a:prstGeom prst="rect">
            <a:avLst/>
          </a:prstGeom>
          <a:noFill/>
        </p:spPr>
        <p:txBody>
          <a:bodyPr wrap="square">
            <a:spAutoFit/>
          </a:bodyPr>
          <a:lstStyle/>
          <a:p>
            <a:pPr lvl="0" algn="ctr">
              <a:defRPr/>
            </a:pPr>
            <a:r>
              <a:rPr lang="pl-PL" b="1" dirty="0">
                <a:solidFill>
                  <a:srgbClr val="FBD805">
                    <a:lumMod val="40000"/>
                    <a:lumOff val="60000"/>
                  </a:srgbClr>
                </a:solidFill>
                <a:effectLst>
                  <a:glow rad="127000">
                    <a:srgbClr val="284A2D"/>
                  </a:glow>
                </a:effectLst>
                <a:latin typeface="Comic Sans MS" panose="030F0702030302020204" pitchFamily="66" charset="0"/>
              </a:rPr>
              <a:t>„Jesu li oni Jevreji? Jesam i ja. Jesu li oni Izraelci? Jesam i ja. Jesu li oni Avramovi potomci? Jesam i ja.“ </a:t>
            </a:r>
            <a:r>
              <a:rPr lang="pl-PL" sz="1400" b="1" dirty="0">
                <a:solidFill>
                  <a:srgbClr val="FBD805">
                    <a:lumMod val="40000"/>
                    <a:lumOff val="60000"/>
                  </a:srgbClr>
                </a:solidFill>
                <a:effectLst>
                  <a:glow rad="127000">
                    <a:srgbClr val="284A2D"/>
                  </a:glow>
                </a:effectLst>
                <a:latin typeface="Comic Sans MS" panose="030F0702030302020204" pitchFamily="66" charset="0"/>
              </a:rPr>
              <a:t>(2. Korinćanima 11,22)</a:t>
            </a:r>
            <a:endParaRPr lang="pl-PL" b="1" dirty="0">
              <a:solidFill>
                <a:srgbClr val="FBD805">
                  <a:lumMod val="40000"/>
                  <a:lumOff val="60000"/>
                </a:srgbClr>
              </a:solidFill>
              <a:effectLst>
                <a:glow rad="127000">
                  <a:srgbClr val="284A2D"/>
                </a:glow>
              </a:effectLst>
              <a:latin typeface="Comic Sans MS" panose="030F0702030302020204" pitchFamily="66" charset="0"/>
            </a:endParaRPr>
          </a:p>
        </p:txBody>
      </p:sp>
      <p:sp>
        <p:nvSpPr>
          <p:cNvPr id="6" name="CuadroTexto 5">
            <a:extLst>
              <a:ext uri="{FF2B5EF4-FFF2-40B4-BE49-F238E27FC236}">
                <a16:creationId xmlns:a16="http://schemas.microsoft.com/office/drawing/2014/main" id="{70CC40CA-8802-BFC0-52A1-836317A45124}"/>
              </a:ext>
            </a:extLst>
          </p:cNvPr>
          <p:cNvSpPr txBox="1"/>
          <p:nvPr/>
        </p:nvSpPr>
        <p:spPr>
          <a:xfrm>
            <a:off x="3978614" y="1454727"/>
            <a:ext cx="8201970" cy="707886"/>
          </a:xfrm>
          <a:prstGeom prst="rect">
            <a:avLst/>
          </a:prstGeom>
          <a:noFill/>
        </p:spPr>
        <p:txBody>
          <a:bodyPr wrap="square" rtlCol="0">
            <a:spAutoFit/>
          </a:bodyPr>
          <a:lstStyle/>
          <a:p>
            <a:pPr lvl="0">
              <a:spcBef>
                <a:spcPts val="600"/>
              </a:spcBef>
              <a:defRPr/>
            </a:pPr>
            <a:r>
              <a:rPr lang="en-US" sz="2000" b="1" dirty="0" err="1">
                <a:solidFill>
                  <a:prstClr val="black"/>
                </a:solidFill>
              </a:rPr>
              <a:t>Koje</a:t>
            </a:r>
            <a:r>
              <a:rPr lang="en-US" sz="2000" b="1" dirty="0">
                <a:solidFill>
                  <a:prstClr val="black"/>
                </a:solidFill>
              </a:rPr>
              <a:t> </a:t>
            </a:r>
            <a:r>
              <a:rPr lang="en-US" sz="2000" b="1" dirty="0" err="1">
                <a:solidFill>
                  <a:prstClr val="black"/>
                </a:solidFill>
              </a:rPr>
              <a:t>su</a:t>
            </a:r>
            <a:r>
              <a:rPr lang="en-US" sz="2000" b="1" dirty="0">
                <a:solidFill>
                  <a:prstClr val="black"/>
                </a:solidFill>
              </a:rPr>
              <a:t> </a:t>
            </a:r>
            <a:r>
              <a:rPr lang="en-US" sz="2000" b="1" dirty="0" err="1">
                <a:solidFill>
                  <a:prstClr val="black"/>
                </a:solidFill>
              </a:rPr>
              <a:t>sličnosti</a:t>
            </a:r>
            <a:r>
              <a:rPr lang="en-US" sz="2000" b="1" dirty="0">
                <a:solidFill>
                  <a:prstClr val="black"/>
                </a:solidFill>
              </a:rPr>
              <a:t> </a:t>
            </a:r>
            <a:r>
              <a:rPr lang="en-US" sz="2000" b="1" dirty="0" err="1">
                <a:solidFill>
                  <a:prstClr val="black"/>
                </a:solidFill>
              </a:rPr>
              <a:t>postojale</a:t>
            </a:r>
            <a:r>
              <a:rPr lang="en-US" sz="2000" b="1" dirty="0">
                <a:solidFill>
                  <a:prstClr val="black"/>
                </a:solidFill>
              </a:rPr>
              <a:t> </a:t>
            </a:r>
            <a:r>
              <a:rPr lang="en-US" sz="2000" b="1" dirty="0" err="1">
                <a:solidFill>
                  <a:prstClr val="black"/>
                </a:solidFill>
              </a:rPr>
              <a:t>između</a:t>
            </a:r>
            <a:r>
              <a:rPr lang="en-US" sz="2000" b="1" dirty="0">
                <a:solidFill>
                  <a:prstClr val="black"/>
                </a:solidFill>
              </a:rPr>
              <a:t> Pavla </a:t>
            </a:r>
            <a:r>
              <a:rPr lang="en-US" sz="2000" b="1" dirty="0" err="1">
                <a:solidFill>
                  <a:prstClr val="black"/>
                </a:solidFill>
              </a:rPr>
              <a:t>i</a:t>
            </a:r>
            <a:r>
              <a:rPr lang="en-US" sz="2000" b="1" dirty="0">
                <a:solidFill>
                  <a:prstClr val="black"/>
                </a:solidFill>
              </a:rPr>
              <a:t> </a:t>
            </a:r>
            <a:r>
              <a:rPr lang="en-US" sz="2000" b="1" dirty="0" err="1">
                <a:solidFill>
                  <a:prstClr val="black"/>
                </a:solidFill>
              </a:rPr>
              <a:t>lažnih</a:t>
            </a:r>
            <a:r>
              <a:rPr lang="en-US" sz="2000" b="1" dirty="0">
                <a:solidFill>
                  <a:prstClr val="black"/>
                </a:solidFill>
              </a:rPr>
              <a:t> </a:t>
            </a:r>
            <a:r>
              <a:rPr lang="en-US" sz="2000" b="1" dirty="0" err="1">
                <a:solidFill>
                  <a:prstClr val="black"/>
                </a:solidFill>
              </a:rPr>
              <a:t>učitelja</a:t>
            </a:r>
            <a:r>
              <a:rPr lang="en-US" sz="2000" b="1" dirty="0">
                <a:solidFill>
                  <a:prstClr val="black"/>
                </a:solidFill>
              </a:rPr>
              <a:t>? Svi </a:t>
            </a:r>
            <a:r>
              <a:rPr lang="en-US" sz="2000" b="1" dirty="0" err="1">
                <a:solidFill>
                  <a:prstClr val="black"/>
                </a:solidFill>
              </a:rPr>
              <a:t>su</a:t>
            </a:r>
            <a:r>
              <a:rPr lang="en-US" sz="2000" b="1" dirty="0">
                <a:solidFill>
                  <a:prstClr val="black"/>
                </a:solidFill>
              </a:rPr>
              <a:t> </a:t>
            </a:r>
            <a:r>
              <a:rPr lang="en-US" sz="2000" b="1" dirty="0" err="1">
                <a:solidFill>
                  <a:prstClr val="black"/>
                </a:solidFill>
              </a:rPr>
              <a:t>bili</a:t>
            </a:r>
            <a:r>
              <a:rPr lang="en-US" sz="2000" b="1" dirty="0">
                <a:solidFill>
                  <a:prstClr val="black"/>
                </a:solidFill>
              </a:rPr>
              <a:t> </a:t>
            </a:r>
            <a:r>
              <a:rPr lang="en-US" sz="2000" b="1" dirty="0" err="1">
                <a:solidFill>
                  <a:prstClr val="black"/>
                </a:solidFill>
              </a:rPr>
              <a:t>Jevreji</a:t>
            </a:r>
            <a:r>
              <a:rPr lang="en-US" sz="2000" b="1" dirty="0">
                <a:solidFill>
                  <a:prstClr val="black"/>
                </a:solidFill>
              </a:rPr>
              <a:t> </a:t>
            </a:r>
            <a:r>
              <a:rPr lang="en-US" sz="2000" b="1" dirty="0" err="1">
                <a:solidFill>
                  <a:prstClr val="black"/>
                </a:solidFill>
              </a:rPr>
              <a:t>obraćeni</a:t>
            </a:r>
            <a:r>
              <a:rPr lang="en-US" sz="2000" b="1" dirty="0">
                <a:solidFill>
                  <a:prstClr val="black"/>
                </a:solidFill>
              </a:rPr>
              <a:t> </a:t>
            </a:r>
            <a:r>
              <a:rPr lang="en-US" sz="2000" b="1" dirty="0" err="1">
                <a:solidFill>
                  <a:prstClr val="black"/>
                </a:solidFill>
              </a:rPr>
              <a:t>na</a:t>
            </a:r>
            <a:r>
              <a:rPr lang="en-US" sz="2000" b="1" dirty="0">
                <a:solidFill>
                  <a:prstClr val="black"/>
                </a:solidFill>
              </a:rPr>
              <a:t> </a:t>
            </a:r>
            <a:r>
              <a:rPr lang="en-US" sz="2000" b="1" dirty="0" err="1">
                <a:solidFill>
                  <a:prstClr val="black"/>
                </a:solidFill>
              </a:rPr>
              <a:t>hrišćanstvo</a:t>
            </a:r>
            <a:r>
              <a:rPr lang="en-US" sz="2000" b="1" dirty="0">
                <a:solidFill>
                  <a:prstClr val="black"/>
                </a:solidFill>
              </a:rPr>
              <a:t> (2. Kor. 11,22).</a:t>
            </a:r>
          </a:p>
        </p:txBody>
      </p:sp>
      <p:pic>
        <p:nvPicPr>
          <p:cNvPr id="4" name="Imagen 3">
            <a:extLst>
              <a:ext uri="{FF2B5EF4-FFF2-40B4-BE49-F238E27FC236}">
                <a16:creationId xmlns:a16="http://schemas.microsoft.com/office/drawing/2014/main" id="{50257D89-DB2F-9E07-69CF-133DE4686A3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9163455" y="4455698"/>
            <a:ext cx="2885670" cy="2306044"/>
          </a:xfrm>
          <a:prstGeom prst="roundRect">
            <a:avLst>
              <a:gd name="adj" fmla="val 0"/>
            </a:avLst>
          </a:prstGeom>
          <a:solidFill>
            <a:srgbClr val="FFFFFF"/>
          </a:solidFill>
          <a:ln w="76200" cap="sq">
            <a:solidFill>
              <a:srgbClr val="326160"/>
            </a:solidFill>
            <a:miter lim="800000"/>
          </a:ln>
          <a:effectLst/>
          <a:scene3d>
            <a:camera prst="orthographicFront"/>
            <a:lightRig rig="threePt" dir="t">
              <a:rot lat="0" lon="0" rev="2700000"/>
            </a:lightRig>
          </a:scene3d>
          <a:sp3d>
            <a:bevelT h="38100"/>
            <a:contourClr>
              <a:srgbClr val="C0C0C0"/>
            </a:contourClr>
          </a:sp3d>
        </p:spPr>
      </p:pic>
      <p:pic>
        <p:nvPicPr>
          <p:cNvPr id="8" name="Imagen 7">
            <a:extLst>
              <a:ext uri="{FF2B5EF4-FFF2-40B4-BE49-F238E27FC236}">
                <a16:creationId xmlns:a16="http://schemas.microsoft.com/office/drawing/2014/main" id="{EE449946-CD57-EFC4-8E66-244FC8AE20B6}"/>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42875" y="1435271"/>
            <a:ext cx="3769255" cy="4679076"/>
          </a:xfrm>
          <a:prstGeom prst="rect">
            <a:avLst/>
          </a:prstGeom>
          <a:effectLst/>
          <a:scene3d>
            <a:camera prst="orthographicFront"/>
            <a:lightRig rig="threePt" dir="t"/>
          </a:scene3d>
          <a:sp3d>
            <a:bevelT prst="relaxedInset"/>
          </a:sp3d>
        </p:spPr>
      </p:pic>
      <p:sp>
        <p:nvSpPr>
          <p:cNvPr id="10" name="CuadroTexto 9">
            <a:extLst>
              <a:ext uri="{FF2B5EF4-FFF2-40B4-BE49-F238E27FC236}">
                <a16:creationId xmlns:a16="http://schemas.microsoft.com/office/drawing/2014/main" id="{AB57A12E-FCF0-73AB-F017-03053F6A95CF}"/>
              </a:ext>
            </a:extLst>
          </p:cNvPr>
          <p:cNvSpPr txBox="1"/>
          <p:nvPr/>
        </p:nvSpPr>
        <p:spPr>
          <a:xfrm>
            <a:off x="3978613" y="4480334"/>
            <a:ext cx="5184842" cy="1631216"/>
          </a:xfrm>
          <a:prstGeom prst="rect">
            <a:avLst/>
          </a:prstGeom>
          <a:noFill/>
        </p:spPr>
        <p:txBody>
          <a:bodyPr wrap="square">
            <a:spAutoFit/>
          </a:bodyPr>
          <a:lstStyle/>
          <a:p>
            <a:pPr lvl="0">
              <a:spcBef>
                <a:spcPts val="600"/>
              </a:spcBef>
              <a:defRPr/>
            </a:pPr>
            <a:r>
              <a:rPr lang="en-US" sz="2000" b="1" dirty="0">
                <a:solidFill>
                  <a:prstClr val="black"/>
                </a:solidFill>
              </a:rPr>
              <a:t>I </a:t>
            </a:r>
            <a:r>
              <a:rPr lang="en-US" sz="2000" b="1" dirty="0" err="1">
                <a:solidFill>
                  <a:prstClr val="black"/>
                </a:solidFill>
              </a:rPr>
              <a:t>ovde</a:t>
            </a:r>
            <a:r>
              <a:rPr lang="en-US" sz="2000" b="1" dirty="0">
                <a:solidFill>
                  <a:prstClr val="black"/>
                </a:solidFill>
              </a:rPr>
              <a:t> </a:t>
            </a:r>
            <a:r>
              <a:rPr lang="en-US" sz="2000" b="1" dirty="0" err="1">
                <a:solidFill>
                  <a:prstClr val="black"/>
                </a:solidFill>
              </a:rPr>
              <a:t>završava</a:t>
            </a:r>
            <a:r>
              <a:rPr lang="en-US" sz="2000" b="1" dirty="0">
                <a:solidFill>
                  <a:prstClr val="black"/>
                </a:solidFill>
              </a:rPr>
              <a:t> </a:t>
            </a:r>
            <a:r>
              <a:rPr lang="en-US" sz="2000" b="1" dirty="0" err="1">
                <a:solidFill>
                  <a:prstClr val="black"/>
                </a:solidFill>
              </a:rPr>
              <a:t>Pavlovo</a:t>
            </a:r>
            <a:r>
              <a:rPr lang="en-US" sz="2000" b="1" dirty="0">
                <a:solidFill>
                  <a:prstClr val="black"/>
                </a:solidFill>
              </a:rPr>
              <a:t> „</a:t>
            </a:r>
            <a:r>
              <a:rPr lang="en-US" sz="2000" b="1" dirty="0" err="1">
                <a:solidFill>
                  <a:prstClr val="black"/>
                </a:solidFill>
              </a:rPr>
              <a:t>ludilo</a:t>
            </a:r>
            <a:r>
              <a:rPr lang="en-US" sz="2000" b="1" dirty="0">
                <a:solidFill>
                  <a:prstClr val="black"/>
                </a:solidFill>
              </a:rPr>
              <a:t>“. </a:t>
            </a:r>
            <a:r>
              <a:rPr lang="en-US" sz="2000" b="1" dirty="0" err="1">
                <a:solidFill>
                  <a:prstClr val="black"/>
                </a:solidFill>
              </a:rPr>
              <a:t>Nije</a:t>
            </a:r>
            <a:r>
              <a:rPr lang="en-US" sz="2000" b="1" dirty="0">
                <a:solidFill>
                  <a:prstClr val="black"/>
                </a:solidFill>
              </a:rPr>
              <a:t> </a:t>
            </a:r>
            <a:r>
              <a:rPr lang="en-US" sz="2000" b="1" dirty="0" err="1">
                <a:solidFill>
                  <a:prstClr val="black"/>
                </a:solidFill>
              </a:rPr>
              <a:t>hteo</a:t>
            </a:r>
            <a:r>
              <a:rPr lang="en-US" sz="2000" b="1" dirty="0">
                <a:solidFill>
                  <a:prstClr val="black"/>
                </a:solidFill>
              </a:rPr>
              <a:t> </a:t>
            </a:r>
            <a:r>
              <a:rPr lang="en-US" sz="2000" b="1" dirty="0" err="1">
                <a:solidFill>
                  <a:prstClr val="black"/>
                </a:solidFill>
              </a:rPr>
              <a:t>ostaviti</a:t>
            </a:r>
            <a:r>
              <a:rPr lang="en-US" sz="2000" b="1" dirty="0">
                <a:solidFill>
                  <a:prstClr val="black"/>
                </a:solidFill>
              </a:rPr>
              <a:t> </a:t>
            </a:r>
            <a:r>
              <a:rPr lang="en-US" sz="2000" b="1" dirty="0" err="1">
                <a:solidFill>
                  <a:prstClr val="black"/>
                </a:solidFill>
              </a:rPr>
              <a:t>utisak</a:t>
            </a:r>
            <a:r>
              <a:rPr lang="en-US" sz="2000" b="1" dirty="0">
                <a:solidFill>
                  <a:prstClr val="black"/>
                </a:solidFill>
              </a:rPr>
              <a:t> da </a:t>
            </a:r>
            <a:r>
              <a:rPr lang="en-US" sz="2000" b="1" dirty="0" err="1">
                <a:solidFill>
                  <a:prstClr val="black"/>
                </a:solidFill>
              </a:rPr>
              <a:t>želi</a:t>
            </a:r>
            <a:r>
              <a:rPr lang="en-US" sz="2000" b="1" dirty="0">
                <a:solidFill>
                  <a:prstClr val="black"/>
                </a:solidFill>
              </a:rPr>
              <a:t> da se </a:t>
            </a:r>
            <a:r>
              <a:rPr lang="en-US" sz="2000" b="1" dirty="0" err="1">
                <a:solidFill>
                  <a:prstClr val="black"/>
                </a:solidFill>
              </a:rPr>
              <a:t>hvali</a:t>
            </a:r>
            <a:r>
              <a:rPr lang="en-US" sz="2000" b="1" dirty="0">
                <a:solidFill>
                  <a:prstClr val="black"/>
                </a:solidFill>
              </a:rPr>
              <a:t> </a:t>
            </a:r>
            <a:r>
              <a:rPr lang="en-US" sz="2000" b="1" dirty="0" err="1">
                <a:solidFill>
                  <a:prstClr val="black"/>
                </a:solidFill>
              </a:rPr>
              <a:t>onim</a:t>
            </a:r>
            <a:r>
              <a:rPr lang="en-US" sz="2000" b="1" dirty="0">
                <a:solidFill>
                  <a:prstClr val="black"/>
                </a:solidFill>
              </a:rPr>
              <a:t> </a:t>
            </a:r>
            <a:r>
              <a:rPr lang="en-US" sz="2000" b="1" dirty="0" err="1">
                <a:solidFill>
                  <a:prstClr val="black"/>
                </a:solidFill>
              </a:rPr>
              <a:t>što</a:t>
            </a:r>
            <a:r>
              <a:rPr lang="en-US" sz="2000" b="1" dirty="0">
                <a:solidFill>
                  <a:prstClr val="black"/>
                </a:solidFill>
              </a:rPr>
              <a:t> je </a:t>
            </a:r>
            <a:r>
              <a:rPr lang="en-US" sz="2000" b="1" dirty="0" err="1">
                <a:solidFill>
                  <a:prstClr val="black"/>
                </a:solidFill>
              </a:rPr>
              <a:t>učinio</a:t>
            </a:r>
            <a:r>
              <a:rPr lang="en-US" sz="2000" b="1" dirty="0">
                <a:solidFill>
                  <a:prstClr val="black"/>
                </a:solidFill>
              </a:rPr>
              <a:t> za Hrista. </a:t>
            </a:r>
            <a:r>
              <a:rPr lang="en-US" sz="2000" b="1" dirty="0" err="1">
                <a:solidFill>
                  <a:prstClr val="black"/>
                </a:solidFill>
              </a:rPr>
              <a:t>Njegovo</a:t>
            </a:r>
            <a:r>
              <a:rPr lang="en-US" sz="2000" b="1" dirty="0">
                <a:solidFill>
                  <a:prstClr val="black"/>
                </a:solidFill>
              </a:rPr>
              <a:t> </a:t>
            </a:r>
            <a:r>
              <a:rPr lang="en-US" sz="2000" b="1" dirty="0" err="1">
                <a:solidFill>
                  <a:prstClr val="black"/>
                </a:solidFill>
              </a:rPr>
              <a:t>pravo</a:t>
            </a:r>
            <a:r>
              <a:rPr lang="en-US" sz="2000" b="1" dirty="0">
                <a:solidFill>
                  <a:prstClr val="black"/>
                </a:solidFill>
              </a:rPr>
              <a:t> </a:t>
            </a:r>
            <a:r>
              <a:rPr lang="en-US" sz="2000" b="1" dirty="0" err="1">
                <a:solidFill>
                  <a:prstClr val="black"/>
                </a:solidFill>
              </a:rPr>
              <a:t>hvalisanje</a:t>
            </a:r>
            <a:r>
              <a:rPr lang="en-US" sz="2000" b="1" dirty="0">
                <a:solidFill>
                  <a:prstClr val="black"/>
                </a:solidFill>
              </a:rPr>
              <a:t> (</a:t>
            </a:r>
            <a:r>
              <a:rPr lang="en-US" sz="2000" b="1" dirty="0" err="1">
                <a:solidFill>
                  <a:prstClr val="black"/>
                </a:solidFill>
              </a:rPr>
              <a:t>ili</a:t>
            </a:r>
            <a:r>
              <a:rPr lang="en-US" sz="2000" b="1" dirty="0">
                <a:solidFill>
                  <a:prstClr val="black"/>
                </a:solidFill>
              </a:rPr>
              <a:t> </a:t>
            </a:r>
            <a:r>
              <a:rPr lang="en-US" sz="2000" b="1" dirty="0" err="1">
                <a:solidFill>
                  <a:prstClr val="black"/>
                </a:solidFill>
              </a:rPr>
              <a:t>slava</a:t>
            </a:r>
            <a:r>
              <a:rPr lang="en-US" sz="2000" b="1" dirty="0">
                <a:solidFill>
                  <a:prstClr val="black"/>
                </a:solidFill>
              </a:rPr>
              <a:t>) </a:t>
            </a:r>
            <a:r>
              <a:rPr lang="en-US" sz="2000" b="1" dirty="0" err="1">
                <a:solidFill>
                  <a:prstClr val="black"/>
                </a:solidFill>
              </a:rPr>
              <a:t>bilo</a:t>
            </a:r>
            <a:r>
              <a:rPr lang="en-US" sz="2000" b="1" dirty="0">
                <a:solidFill>
                  <a:prstClr val="black"/>
                </a:solidFill>
              </a:rPr>
              <a:t> je ono </a:t>
            </a:r>
            <a:r>
              <a:rPr lang="en-US" sz="2000" b="1" dirty="0" err="1">
                <a:solidFill>
                  <a:prstClr val="black"/>
                </a:solidFill>
              </a:rPr>
              <a:t>što</a:t>
            </a:r>
            <a:r>
              <a:rPr lang="en-US" sz="2000" b="1" dirty="0">
                <a:solidFill>
                  <a:prstClr val="black"/>
                </a:solidFill>
              </a:rPr>
              <a:t> je Hristos </a:t>
            </a:r>
            <a:r>
              <a:rPr lang="en-US" sz="2000" b="1" dirty="0" err="1">
                <a:solidFill>
                  <a:prstClr val="black"/>
                </a:solidFill>
              </a:rPr>
              <a:t>učinio</a:t>
            </a:r>
            <a:r>
              <a:rPr lang="en-US" sz="2000" b="1" dirty="0">
                <a:solidFill>
                  <a:prstClr val="black"/>
                </a:solidFill>
              </a:rPr>
              <a:t> za </a:t>
            </a:r>
            <a:r>
              <a:rPr lang="en-US" sz="2000" b="1" dirty="0" err="1">
                <a:solidFill>
                  <a:prstClr val="black"/>
                </a:solidFill>
              </a:rPr>
              <a:t>njega</a:t>
            </a:r>
            <a:r>
              <a:rPr lang="en-US" sz="2000" b="1" dirty="0">
                <a:solidFill>
                  <a:prstClr val="black"/>
                </a:solidFill>
              </a:rPr>
              <a:t>.</a:t>
            </a:r>
          </a:p>
        </p:txBody>
      </p:sp>
      <p:sp>
        <p:nvSpPr>
          <p:cNvPr id="7" name="CuadroTexto 6">
            <a:extLst>
              <a:ext uri="{FF2B5EF4-FFF2-40B4-BE49-F238E27FC236}">
                <a16:creationId xmlns:a16="http://schemas.microsoft.com/office/drawing/2014/main" id="{0195BE2E-C3D2-6565-35AC-120DF9B5D1C9}"/>
              </a:ext>
            </a:extLst>
          </p:cNvPr>
          <p:cNvSpPr txBox="1"/>
          <p:nvPr/>
        </p:nvSpPr>
        <p:spPr>
          <a:xfrm>
            <a:off x="-1" y="6147027"/>
            <a:ext cx="9163455" cy="707886"/>
          </a:xfrm>
          <a:prstGeom prst="rect">
            <a:avLst/>
          </a:prstGeom>
          <a:noFill/>
        </p:spPr>
        <p:txBody>
          <a:bodyPr wrap="square">
            <a:spAutoFit/>
          </a:bodyPr>
          <a:lstStyle/>
          <a:p>
            <a:pPr lvl="0">
              <a:defRPr/>
            </a:pPr>
            <a:r>
              <a:rPr lang="en-US" sz="2000" b="1" dirty="0" err="1">
                <a:solidFill>
                  <a:prstClr val="black"/>
                </a:solidFill>
              </a:rPr>
              <a:t>Njegova</a:t>
            </a:r>
            <a:r>
              <a:rPr lang="en-US" sz="2000" b="1" dirty="0">
                <a:solidFill>
                  <a:prstClr val="black"/>
                </a:solidFill>
              </a:rPr>
              <a:t> </a:t>
            </a:r>
            <a:r>
              <a:rPr lang="en-US" sz="2000" b="1" dirty="0" err="1">
                <a:solidFill>
                  <a:prstClr val="black"/>
                </a:solidFill>
              </a:rPr>
              <a:t>istinska</a:t>
            </a:r>
            <a:r>
              <a:rPr lang="en-US" sz="2000" b="1" dirty="0">
                <a:solidFill>
                  <a:prstClr val="black"/>
                </a:solidFill>
              </a:rPr>
              <a:t> </a:t>
            </a:r>
            <a:r>
              <a:rPr lang="en-US" sz="2000" b="1" dirty="0" err="1">
                <a:solidFill>
                  <a:prstClr val="black"/>
                </a:solidFill>
              </a:rPr>
              <a:t>snaga</a:t>
            </a:r>
            <a:r>
              <a:rPr lang="en-US" sz="2000" b="1" dirty="0">
                <a:solidFill>
                  <a:prstClr val="black"/>
                </a:solidFill>
              </a:rPr>
              <a:t> </a:t>
            </a:r>
            <a:r>
              <a:rPr lang="en-US" sz="2000" b="1" dirty="0" err="1">
                <a:solidFill>
                  <a:prstClr val="black"/>
                </a:solidFill>
              </a:rPr>
              <a:t>ležala</a:t>
            </a:r>
            <a:r>
              <a:rPr lang="en-US" sz="2000" b="1" dirty="0">
                <a:solidFill>
                  <a:prstClr val="black"/>
                </a:solidFill>
              </a:rPr>
              <a:t> je u </a:t>
            </a:r>
            <a:r>
              <a:rPr lang="en-US" sz="2000" b="1" dirty="0" err="1">
                <a:solidFill>
                  <a:prstClr val="black"/>
                </a:solidFill>
              </a:rPr>
              <a:t>njegovoj</a:t>
            </a:r>
            <a:r>
              <a:rPr lang="en-US" sz="2000" b="1" dirty="0">
                <a:solidFill>
                  <a:prstClr val="black"/>
                </a:solidFill>
              </a:rPr>
              <a:t> </a:t>
            </a:r>
            <a:r>
              <a:rPr lang="en-US" sz="2000" b="1" dirty="0" err="1">
                <a:solidFill>
                  <a:prstClr val="black"/>
                </a:solidFill>
              </a:rPr>
              <a:t>slabosti</a:t>
            </a:r>
            <a:r>
              <a:rPr lang="en-US" sz="2000" b="1" dirty="0">
                <a:solidFill>
                  <a:prstClr val="black"/>
                </a:solidFill>
              </a:rPr>
              <a:t>, </a:t>
            </a:r>
            <a:r>
              <a:rPr lang="en-US" sz="2000" b="1" dirty="0" err="1">
                <a:solidFill>
                  <a:prstClr val="black"/>
                </a:solidFill>
              </a:rPr>
              <a:t>koja</a:t>
            </a:r>
            <a:r>
              <a:rPr lang="en-US" sz="2000" b="1" dirty="0">
                <a:solidFill>
                  <a:prstClr val="black"/>
                </a:solidFill>
              </a:rPr>
              <a:t> ga je </a:t>
            </a:r>
            <a:r>
              <a:rPr lang="en-US" sz="2000" b="1" dirty="0" err="1">
                <a:solidFill>
                  <a:prstClr val="black"/>
                </a:solidFill>
              </a:rPr>
              <a:t>navela</a:t>
            </a:r>
            <a:r>
              <a:rPr lang="en-US" sz="2000" b="1" dirty="0">
                <a:solidFill>
                  <a:prstClr val="black"/>
                </a:solidFill>
              </a:rPr>
              <a:t> da se </a:t>
            </a:r>
            <a:r>
              <a:rPr lang="en-US" sz="2000" b="1" dirty="0" err="1">
                <a:solidFill>
                  <a:prstClr val="black"/>
                </a:solidFill>
              </a:rPr>
              <a:t>potpuno</a:t>
            </a:r>
            <a:r>
              <a:rPr lang="en-US" sz="2000" b="1" dirty="0">
                <a:solidFill>
                  <a:prstClr val="black"/>
                </a:solidFill>
              </a:rPr>
              <a:t> </a:t>
            </a:r>
            <a:r>
              <a:rPr lang="en-US" sz="2000" b="1" dirty="0" err="1">
                <a:solidFill>
                  <a:prstClr val="black"/>
                </a:solidFill>
              </a:rPr>
              <a:t>oslanja</a:t>
            </a:r>
            <a:r>
              <a:rPr lang="en-US" sz="2000" b="1" dirty="0">
                <a:solidFill>
                  <a:prstClr val="black"/>
                </a:solidFill>
              </a:rPr>
              <a:t> </a:t>
            </a:r>
            <a:r>
              <a:rPr lang="en-US" sz="2000" b="1" dirty="0" err="1">
                <a:solidFill>
                  <a:prstClr val="black"/>
                </a:solidFill>
              </a:rPr>
              <a:t>na</a:t>
            </a:r>
            <a:r>
              <a:rPr lang="en-US" sz="2000" b="1" dirty="0">
                <a:solidFill>
                  <a:prstClr val="black"/>
                </a:solidFill>
              </a:rPr>
              <a:t> </a:t>
            </a:r>
            <a:r>
              <a:rPr lang="en-US" sz="2000" b="1" dirty="0" err="1">
                <a:solidFill>
                  <a:prstClr val="black"/>
                </a:solidFill>
              </a:rPr>
              <a:t>Isusa</a:t>
            </a:r>
            <a:r>
              <a:rPr lang="en-US" sz="2000" b="1" dirty="0">
                <a:solidFill>
                  <a:prstClr val="black"/>
                </a:solidFill>
              </a:rPr>
              <a:t> (2. Kor. 11,30-31; 12,6-10).</a:t>
            </a:r>
          </a:p>
        </p:txBody>
      </p:sp>
      <p:sp>
        <p:nvSpPr>
          <p:cNvPr id="9" name="CuadroTexto 8">
            <a:extLst>
              <a:ext uri="{FF2B5EF4-FFF2-40B4-BE49-F238E27FC236}">
                <a16:creationId xmlns:a16="http://schemas.microsoft.com/office/drawing/2014/main" id="{0EFB5F8C-F49B-17A9-955C-985149DD5BB8}"/>
              </a:ext>
            </a:extLst>
          </p:cNvPr>
          <p:cNvSpPr txBox="1"/>
          <p:nvPr/>
        </p:nvSpPr>
        <p:spPr>
          <a:xfrm>
            <a:off x="3978613" y="2198089"/>
            <a:ext cx="8201970" cy="2246769"/>
          </a:xfrm>
          <a:prstGeom prst="rect">
            <a:avLst/>
          </a:prstGeom>
          <a:noFill/>
        </p:spPr>
        <p:txBody>
          <a:bodyPr wrap="square">
            <a:spAutoFit/>
          </a:bodyPr>
          <a:lstStyle/>
          <a:p>
            <a:pPr lvl="0">
              <a:spcBef>
                <a:spcPts val="600"/>
              </a:spcBef>
              <a:defRPr/>
            </a:pPr>
            <a:r>
              <a:rPr lang="en-US" sz="2000" b="1" dirty="0" err="1">
                <a:solidFill>
                  <a:prstClr val="black"/>
                </a:solidFill>
              </a:rPr>
              <a:t>Koje</a:t>
            </a:r>
            <a:r>
              <a:rPr lang="en-US" sz="2000" b="1" dirty="0">
                <a:solidFill>
                  <a:prstClr val="black"/>
                </a:solidFill>
              </a:rPr>
              <a:t> </a:t>
            </a:r>
            <a:r>
              <a:rPr lang="en-US" sz="2000" b="1" dirty="0" err="1">
                <a:solidFill>
                  <a:prstClr val="black"/>
                </a:solidFill>
              </a:rPr>
              <a:t>su</a:t>
            </a:r>
            <a:r>
              <a:rPr lang="en-US" sz="2000" b="1" dirty="0">
                <a:solidFill>
                  <a:prstClr val="black"/>
                </a:solidFill>
              </a:rPr>
              <a:t> bile </a:t>
            </a:r>
            <a:r>
              <a:rPr lang="en-US" sz="2000" b="1" dirty="0" err="1">
                <a:solidFill>
                  <a:prstClr val="black"/>
                </a:solidFill>
              </a:rPr>
              <a:t>razlike</a:t>
            </a:r>
            <a:r>
              <a:rPr lang="en-US" sz="2000" b="1" dirty="0">
                <a:solidFill>
                  <a:prstClr val="black"/>
                </a:solidFill>
              </a:rPr>
              <a:t> </a:t>
            </a:r>
            <a:r>
              <a:rPr lang="en-US" sz="2000" b="1" dirty="0" err="1">
                <a:solidFill>
                  <a:prstClr val="black"/>
                </a:solidFill>
              </a:rPr>
              <a:t>među</a:t>
            </a:r>
            <a:r>
              <a:rPr lang="en-US" sz="2000" b="1" dirty="0">
                <a:solidFill>
                  <a:prstClr val="black"/>
                </a:solidFill>
              </a:rPr>
              <a:t> </a:t>
            </a:r>
            <a:r>
              <a:rPr lang="en-US" sz="2000" b="1" dirty="0" err="1">
                <a:solidFill>
                  <a:prstClr val="black"/>
                </a:solidFill>
              </a:rPr>
              <a:t>njima</a:t>
            </a:r>
            <a:r>
              <a:rPr lang="en-US" sz="2000" b="1" dirty="0">
                <a:solidFill>
                  <a:prstClr val="black"/>
                </a:solidFill>
              </a:rPr>
              <a:t>? Ove </a:t>
            </a:r>
            <a:r>
              <a:rPr lang="en-US" sz="2000" b="1" dirty="0" err="1">
                <a:solidFill>
                  <a:prstClr val="black"/>
                </a:solidFill>
              </a:rPr>
              <a:t>počinje</a:t>
            </a:r>
            <a:r>
              <a:rPr lang="en-US" sz="2000" b="1" dirty="0">
                <a:solidFill>
                  <a:prstClr val="black"/>
                </a:solidFill>
              </a:rPr>
              <a:t> </a:t>
            </a:r>
            <a:r>
              <a:rPr lang="en-US" sz="2000" b="1" dirty="0" err="1">
                <a:solidFill>
                  <a:prstClr val="black"/>
                </a:solidFill>
              </a:rPr>
              <a:t>Pavlovo</a:t>
            </a:r>
            <a:r>
              <a:rPr lang="en-US" sz="2000" b="1" dirty="0">
                <a:solidFill>
                  <a:prstClr val="black"/>
                </a:solidFill>
              </a:rPr>
              <a:t> </a:t>
            </a:r>
            <a:r>
              <a:rPr lang="en-US" sz="2000" b="1" dirty="0" err="1">
                <a:solidFill>
                  <a:prstClr val="black"/>
                </a:solidFill>
              </a:rPr>
              <a:t>ludilo</a:t>
            </a:r>
            <a:r>
              <a:rPr lang="en-US" sz="2000" b="1" dirty="0">
                <a:solidFill>
                  <a:prstClr val="black"/>
                </a:solidFill>
              </a:rPr>
              <a:t>: „Jesu li oni </a:t>
            </a:r>
            <a:r>
              <a:rPr lang="en-US" sz="2000" b="1" dirty="0" err="1">
                <a:solidFill>
                  <a:prstClr val="black"/>
                </a:solidFill>
              </a:rPr>
              <a:t>sluge</a:t>
            </a:r>
            <a:r>
              <a:rPr lang="en-US" sz="2000" b="1" dirty="0">
                <a:solidFill>
                  <a:prstClr val="black"/>
                </a:solidFill>
              </a:rPr>
              <a:t> </a:t>
            </a:r>
            <a:r>
              <a:rPr lang="en-US" sz="2000" b="1" dirty="0" err="1">
                <a:solidFill>
                  <a:prstClr val="black"/>
                </a:solidFill>
              </a:rPr>
              <a:t>Hristove</a:t>
            </a:r>
            <a:r>
              <a:rPr lang="en-US" sz="2000" b="1" dirty="0">
                <a:solidFill>
                  <a:prstClr val="black"/>
                </a:solidFill>
              </a:rPr>
              <a:t>? (Lud </a:t>
            </a:r>
            <a:r>
              <a:rPr lang="en-US" sz="2000" b="1" dirty="0" err="1">
                <a:solidFill>
                  <a:prstClr val="black"/>
                </a:solidFill>
              </a:rPr>
              <a:t>sam</a:t>
            </a:r>
            <a:r>
              <a:rPr lang="en-US" sz="2000" b="1" dirty="0">
                <a:solidFill>
                  <a:prstClr val="black"/>
                </a:solidFill>
              </a:rPr>
              <a:t> </a:t>
            </a:r>
            <a:r>
              <a:rPr lang="en-US" sz="2000" b="1" dirty="0" err="1">
                <a:solidFill>
                  <a:prstClr val="black"/>
                </a:solidFill>
              </a:rPr>
              <a:t>kad</a:t>
            </a:r>
            <a:r>
              <a:rPr lang="en-US" sz="2000" b="1" dirty="0">
                <a:solidFill>
                  <a:prstClr val="black"/>
                </a:solidFill>
              </a:rPr>
              <a:t> </a:t>
            </a:r>
            <a:r>
              <a:rPr lang="en-US" sz="2000" b="1" dirty="0" err="1">
                <a:solidFill>
                  <a:prstClr val="black"/>
                </a:solidFill>
              </a:rPr>
              <a:t>tako</a:t>
            </a:r>
            <a:r>
              <a:rPr lang="en-US" sz="2000" b="1" dirty="0">
                <a:solidFill>
                  <a:prstClr val="black"/>
                </a:solidFill>
              </a:rPr>
              <a:t> </a:t>
            </a:r>
            <a:r>
              <a:rPr lang="en-US" sz="2000" b="1" dirty="0" err="1">
                <a:solidFill>
                  <a:prstClr val="black"/>
                </a:solidFill>
              </a:rPr>
              <a:t>govorim</a:t>
            </a:r>
            <a:r>
              <a:rPr lang="en-US" sz="2000" b="1" dirty="0">
                <a:solidFill>
                  <a:prstClr val="black"/>
                </a:solidFill>
              </a:rPr>
              <a:t>.) Ja </a:t>
            </a:r>
            <a:r>
              <a:rPr lang="en-US" sz="2000" b="1" dirty="0" err="1">
                <a:solidFill>
                  <a:prstClr val="black"/>
                </a:solidFill>
              </a:rPr>
              <a:t>sam</a:t>
            </a:r>
            <a:r>
              <a:rPr lang="en-US" sz="2000" b="1" dirty="0">
                <a:solidFill>
                  <a:prstClr val="black"/>
                </a:solidFill>
              </a:rPr>
              <a:t> </a:t>
            </a:r>
            <a:r>
              <a:rPr lang="en-US" sz="2000" b="1" dirty="0" err="1">
                <a:solidFill>
                  <a:prstClr val="black"/>
                </a:solidFill>
              </a:rPr>
              <a:t>više</a:t>
            </a:r>
            <a:r>
              <a:rPr lang="en-US" sz="2000" b="1" dirty="0">
                <a:solidFill>
                  <a:prstClr val="black"/>
                </a:solidFill>
              </a:rPr>
              <a:t>“ (2. Kor. 11,23 ) . Ako </a:t>
            </a:r>
            <a:r>
              <a:rPr lang="en-US" sz="2000" b="1" dirty="0" err="1">
                <a:solidFill>
                  <a:prstClr val="black"/>
                </a:solidFill>
              </a:rPr>
              <a:t>su</a:t>
            </a:r>
            <a:r>
              <a:rPr lang="en-US" sz="2000" b="1" dirty="0">
                <a:solidFill>
                  <a:prstClr val="black"/>
                </a:solidFill>
              </a:rPr>
              <a:t> se oni </a:t>
            </a:r>
            <a:r>
              <a:rPr lang="en-US" sz="2000" b="1" dirty="0" err="1">
                <a:solidFill>
                  <a:prstClr val="black"/>
                </a:solidFill>
              </a:rPr>
              <a:t>drugi</a:t>
            </a:r>
            <a:r>
              <a:rPr lang="en-US" sz="2000" b="1" dirty="0">
                <a:solidFill>
                  <a:prstClr val="black"/>
                </a:solidFill>
              </a:rPr>
              <a:t> </a:t>
            </a:r>
            <a:r>
              <a:rPr lang="en-US" sz="2000" b="1" dirty="0" err="1">
                <a:solidFill>
                  <a:prstClr val="black"/>
                </a:solidFill>
              </a:rPr>
              <a:t>hvalili</a:t>
            </a:r>
            <a:r>
              <a:rPr lang="en-US" sz="2000" b="1" dirty="0">
                <a:solidFill>
                  <a:prstClr val="black"/>
                </a:solidFill>
              </a:rPr>
              <a:t> da </a:t>
            </a:r>
            <a:r>
              <a:rPr lang="en-US" sz="2000" b="1" dirty="0" err="1">
                <a:solidFill>
                  <a:prstClr val="black"/>
                </a:solidFill>
              </a:rPr>
              <a:t>su</a:t>
            </a:r>
            <a:r>
              <a:rPr lang="en-US" sz="2000" b="1" dirty="0">
                <a:solidFill>
                  <a:prstClr val="black"/>
                </a:solidFill>
              </a:rPr>
              <a:t> </a:t>
            </a:r>
            <a:r>
              <a:rPr lang="en-US" sz="2000" b="1" dirty="0" err="1">
                <a:solidFill>
                  <a:prstClr val="black"/>
                </a:solidFill>
              </a:rPr>
              <a:t>patili</a:t>
            </a:r>
            <a:r>
              <a:rPr lang="en-US" sz="2000" b="1" dirty="0">
                <a:solidFill>
                  <a:prstClr val="black"/>
                </a:solidFill>
              </a:rPr>
              <a:t> za Hrista, Pavle je bio </a:t>
            </a:r>
            <a:r>
              <a:rPr lang="en-US" sz="2000" b="1" dirty="0" err="1">
                <a:solidFill>
                  <a:prstClr val="black"/>
                </a:solidFill>
              </a:rPr>
              <a:t>daleko</a:t>
            </a:r>
            <a:r>
              <a:rPr lang="en-US" sz="2000" b="1" dirty="0">
                <a:solidFill>
                  <a:prstClr val="black"/>
                </a:solidFill>
              </a:rPr>
              <a:t> </a:t>
            </a:r>
            <a:r>
              <a:rPr lang="en-US" sz="2000" b="1" dirty="0" err="1">
                <a:solidFill>
                  <a:prstClr val="black"/>
                </a:solidFill>
              </a:rPr>
              <a:t>kvalifikovaniji</a:t>
            </a:r>
            <a:r>
              <a:rPr lang="en-US" sz="2000" b="1" dirty="0">
                <a:solidFill>
                  <a:prstClr val="black"/>
                </a:solidFill>
              </a:rPr>
              <a:t>: </a:t>
            </a:r>
            <a:r>
              <a:rPr lang="en-US" sz="2000" b="1" dirty="0" err="1">
                <a:solidFill>
                  <a:prstClr val="black"/>
                </a:solidFill>
              </a:rPr>
              <a:t>bičevan</a:t>
            </a:r>
            <a:r>
              <a:rPr lang="en-US" sz="2000" b="1" dirty="0">
                <a:solidFill>
                  <a:prstClr val="black"/>
                </a:solidFill>
              </a:rPr>
              <a:t>; </a:t>
            </a:r>
            <a:r>
              <a:rPr lang="en-US" sz="2000" b="1" dirty="0" err="1">
                <a:solidFill>
                  <a:prstClr val="black"/>
                </a:solidFill>
              </a:rPr>
              <a:t>zatočen</a:t>
            </a:r>
            <a:r>
              <a:rPr lang="en-US" sz="2000" b="1" dirty="0">
                <a:solidFill>
                  <a:prstClr val="black"/>
                </a:solidFill>
              </a:rPr>
              <a:t>; </a:t>
            </a:r>
            <a:r>
              <a:rPr lang="en-US" sz="2000" b="1" dirty="0" err="1">
                <a:solidFill>
                  <a:prstClr val="black"/>
                </a:solidFill>
              </a:rPr>
              <a:t>prećeno</a:t>
            </a:r>
            <a:r>
              <a:rPr lang="en-US" sz="2000" b="1" dirty="0">
                <a:solidFill>
                  <a:prstClr val="black"/>
                </a:solidFill>
              </a:rPr>
              <a:t> mu </a:t>
            </a:r>
            <a:r>
              <a:rPr lang="en-US" sz="2000" b="1" dirty="0" err="1">
                <a:solidFill>
                  <a:prstClr val="black"/>
                </a:solidFill>
              </a:rPr>
              <a:t>smrću</a:t>
            </a:r>
            <a:r>
              <a:rPr lang="en-US" sz="2000" b="1" dirty="0">
                <a:solidFill>
                  <a:prstClr val="black"/>
                </a:solidFill>
              </a:rPr>
              <a:t>; </a:t>
            </a:r>
            <a:r>
              <a:rPr lang="en-US" sz="2000" b="1" dirty="0" err="1">
                <a:solidFill>
                  <a:prstClr val="black"/>
                </a:solidFill>
              </a:rPr>
              <a:t>kamenovan</a:t>
            </a:r>
            <a:r>
              <a:rPr lang="en-US" sz="2000" b="1" dirty="0">
                <a:solidFill>
                  <a:prstClr val="black"/>
                </a:solidFill>
              </a:rPr>
              <a:t>; </a:t>
            </a:r>
            <a:r>
              <a:rPr lang="en-US" sz="2000" b="1" dirty="0" err="1">
                <a:solidFill>
                  <a:prstClr val="black"/>
                </a:solidFill>
              </a:rPr>
              <a:t>brodolomnik</a:t>
            </a:r>
            <a:r>
              <a:rPr lang="en-US" sz="2000" b="1" dirty="0">
                <a:solidFill>
                  <a:prstClr val="black"/>
                </a:solidFill>
              </a:rPr>
              <a:t>; </a:t>
            </a:r>
            <a:r>
              <a:rPr lang="en-US" sz="2000" b="1" dirty="0" err="1">
                <a:solidFill>
                  <a:prstClr val="black"/>
                </a:solidFill>
              </a:rPr>
              <a:t>okružen</a:t>
            </a:r>
            <a:r>
              <a:rPr lang="en-US" sz="2000" b="1" dirty="0">
                <a:solidFill>
                  <a:prstClr val="black"/>
                </a:solidFill>
              </a:rPr>
              <a:t> </a:t>
            </a:r>
            <a:r>
              <a:rPr lang="en-US" sz="2000" b="1" dirty="0" err="1">
                <a:solidFill>
                  <a:prstClr val="black"/>
                </a:solidFill>
              </a:rPr>
              <a:t>opasnostima</a:t>
            </a:r>
            <a:r>
              <a:rPr lang="en-US" sz="2000" b="1" dirty="0">
                <a:solidFill>
                  <a:prstClr val="black"/>
                </a:solidFill>
              </a:rPr>
              <a:t> </a:t>
            </a:r>
            <a:r>
              <a:rPr lang="en-US" sz="2000" b="1" dirty="0" err="1">
                <a:solidFill>
                  <a:prstClr val="black"/>
                </a:solidFill>
              </a:rPr>
              <a:t>svake</a:t>
            </a:r>
            <a:r>
              <a:rPr lang="en-US" sz="2000" b="1" dirty="0">
                <a:solidFill>
                  <a:prstClr val="black"/>
                </a:solidFill>
              </a:rPr>
              <a:t> </a:t>
            </a:r>
            <a:r>
              <a:rPr lang="en-US" sz="2000" b="1" dirty="0" err="1">
                <a:solidFill>
                  <a:prstClr val="black"/>
                </a:solidFill>
              </a:rPr>
              <a:t>vrste</a:t>
            </a:r>
            <a:r>
              <a:rPr lang="en-US" sz="2000" b="1" dirty="0">
                <a:solidFill>
                  <a:prstClr val="black"/>
                </a:solidFill>
              </a:rPr>
              <a:t>; </a:t>
            </a:r>
            <a:r>
              <a:rPr lang="en-US" sz="2000" b="1" dirty="0" err="1">
                <a:solidFill>
                  <a:prstClr val="black"/>
                </a:solidFill>
              </a:rPr>
              <a:t>iskusio</a:t>
            </a:r>
            <a:r>
              <a:rPr lang="en-US" sz="2000" b="1" dirty="0">
                <a:solidFill>
                  <a:prstClr val="black"/>
                </a:solidFill>
              </a:rPr>
              <a:t> glad, </a:t>
            </a:r>
            <a:r>
              <a:rPr lang="en-US" sz="2000" b="1" dirty="0" err="1">
                <a:solidFill>
                  <a:prstClr val="black"/>
                </a:solidFill>
              </a:rPr>
              <a:t>žeđ</a:t>
            </a:r>
            <a:r>
              <a:rPr lang="en-US" sz="2000" b="1" dirty="0">
                <a:solidFill>
                  <a:prstClr val="black"/>
                </a:solidFill>
              </a:rPr>
              <a:t>, </a:t>
            </a:r>
            <a:r>
              <a:rPr lang="en-US" sz="2000" b="1" dirty="0" err="1">
                <a:solidFill>
                  <a:prstClr val="black"/>
                </a:solidFill>
              </a:rPr>
              <a:t>hladnoću</a:t>
            </a:r>
            <a:r>
              <a:rPr lang="en-US" sz="2000" b="1" dirty="0">
                <a:solidFill>
                  <a:prstClr val="black"/>
                </a:solidFill>
              </a:rPr>
              <a:t> </a:t>
            </a:r>
            <a:r>
              <a:rPr lang="en-US" sz="2000" b="1" dirty="0" err="1">
                <a:solidFill>
                  <a:prstClr val="black"/>
                </a:solidFill>
              </a:rPr>
              <a:t>i</a:t>
            </a:r>
            <a:r>
              <a:rPr lang="en-US" sz="2000" b="1" dirty="0">
                <a:solidFill>
                  <a:prstClr val="black"/>
                </a:solidFill>
              </a:rPr>
              <a:t> </a:t>
            </a:r>
            <a:r>
              <a:rPr lang="en-US" sz="2000" b="1" dirty="0" err="1">
                <a:solidFill>
                  <a:prstClr val="black"/>
                </a:solidFill>
              </a:rPr>
              <a:t>golotinju</a:t>
            </a:r>
            <a:r>
              <a:rPr lang="en-US" sz="2000" b="1" dirty="0">
                <a:solidFill>
                  <a:prstClr val="black"/>
                </a:solidFill>
              </a:rPr>
              <a:t>; </a:t>
            </a:r>
            <a:r>
              <a:rPr lang="en-US" sz="2000" b="1" dirty="0" err="1">
                <a:solidFill>
                  <a:prstClr val="black"/>
                </a:solidFill>
              </a:rPr>
              <a:t>stalno</a:t>
            </a:r>
            <a:r>
              <a:rPr lang="en-US" sz="2000" b="1" dirty="0">
                <a:solidFill>
                  <a:prstClr val="black"/>
                </a:solidFill>
              </a:rPr>
              <a:t> </a:t>
            </a:r>
            <a:r>
              <a:rPr lang="en-US" sz="2000" b="1" dirty="0" err="1">
                <a:solidFill>
                  <a:prstClr val="black"/>
                </a:solidFill>
              </a:rPr>
              <a:t>zabrinut</a:t>
            </a:r>
            <a:r>
              <a:rPr lang="en-US" sz="2000" b="1" dirty="0">
                <a:solidFill>
                  <a:prstClr val="black"/>
                </a:solidFill>
              </a:rPr>
              <a:t> za </a:t>
            </a:r>
            <a:r>
              <a:rPr lang="en-US" sz="2000" b="1" dirty="0" err="1">
                <a:solidFill>
                  <a:prstClr val="black"/>
                </a:solidFill>
              </a:rPr>
              <a:t>crkve</a:t>
            </a:r>
            <a:r>
              <a:rPr lang="en-US" sz="2000" b="1" dirty="0">
                <a:solidFill>
                  <a:prstClr val="black"/>
                </a:solidFill>
              </a:rPr>
              <a:t> (2. Kor. 11,23b-29).</a:t>
            </a:r>
          </a:p>
        </p:txBody>
      </p:sp>
    </p:spTree>
    <p:extLst>
      <p:ext uri="{BB962C8B-B14F-4D97-AF65-F5344CB8AC3E}">
        <p14:creationId xmlns:p14="http://schemas.microsoft.com/office/powerpoint/2010/main" val="291765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randombar(vertical)">
                                      <p:cBhvr>
                                        <p:cTn id="26" dur="500"/>
                                        <p:tgtEl>
                                          <p:spTgt spid="8"/>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left)">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 calcmode="lin" valueType="num">
                                      <p:cBhvr>
                                        <p:cTn id="40" dur="1000" fill="hold"/>
                                        <p:tgtEl>
                                          <p:spTgt spid="4"/>
                                        </p:tgtEl>
                                        <p:attrNameLst>
                                          <p:attrName>ppt_w</p:attrName>
                                        </p:attrNameLst>
                                      </p:cBhvr>
                                      <p:tavLst>
                                        <p:tav tm="0">
                                          <p:val>
                                            <p:fltVal val="0"/>
                                          </p:val>
                                        </p:tav>
                                        <p:tav tm="100000">
                                          <p:val>
                                            <p:strVal val="#ppt_w"/>
                                          </p:val>
                                        </p:tav>
                                      </p:tavLst>
                                    </p:anim>
                                    <p:anim calcmode="lin" valueType="num">
                                      <p:cBhvr>
                                        <p:cTn id="41" dur="1000" fill="hold"/>
                                        <p:tgtEl>
                                          <p:spTgt spid="4"/>
                                        </p:tgtEl>
                                        <p:attrNameLst>
                                          <p:attrName>ppt_h</p:attrName>
                                        </p:attrNameLst>
                                      </p:cBhvr>
                                      <p:tavLst>
                                        <p:tav tm="0">
                                          <p:val>
                                            <p:fltVal val="0"/>
                                          </p:val>
                                        </p:tav>
                                        <p:tav tm="100000">
                                          <p:val>
                                            <p:strVal val="#ppt_h"/>
                                          </p:val>
                                        </p:tav>
                                      </p:tavLst>
                                    </p:anim>
                                    <p:anim calcmode="lin" valueType="num">
                                      <p:cBhvr>
                                        <p:cTn id="42" dur="1000" fill="hold"/>
                                        <p:tgtEl>
                                          <p:spTgt spid="4"/>
                                        </p:tgtEl>
                                        <p:attrNameLst>
                                          <p:attrName>style.rotation</p:attrName>
                                        </p:attrNameLst>
                                      </p:cBhvr>
                                      <p:tavLst>
                                        <p:tav tm="0">
                                          <p:val>
                                            <p:fltVal val="90"/>
                                          </p:val>
                                        </p:tav>
                                        <p:tav tm="100000">
                                          <p:val>
                                            <p:fltVal val="0"/>
                                          </p:val>
                                        </p:tav>
                                      </p:tavLst>
                                    </p:anim>
                                    <p:animEffect transition="in" filter="fade">
                                      <p:cBhvr>
                                        <p:cTn id="43" dur="1000"/>
                                        <p:tgtEl>
                                          <p:spTgt spid="4"/>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wipe(left)">
                                      <p:cBhvr>
                                        <p:cTn id="4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6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4C2E1034-B616-1CE2-182E-B6C7387C55A6}"/>
            </a:ext>
          </a:extLst>
        </p:cNvPr>
        <p:cNvGrpSpPr/>
        <p:nvPr/>
      </p:nvGrpSpPr>
      <p:grpSpPr>
        <a:xfrm>
          <a:off x="0" y="0"/>
          <a:ext cx="0" cy="0"/>
          <a:chOff x="0" y="0"/>
          <a:chExt cx="0" cy="0"/>
        </a:xfrm>
      </p:grpSpPr>
      <p:sp>
        <p:nvSpPr>
          <p:cNvPr id="11" name="Rectángulo 10">
            <a:extLst>
              <a:ext uri="{FF2B5EF4-FFF2-40B4-BE49-F238E27FC236}">
                <a16:creationId xmlns:a16="http://schemas.microsoft.com/office/drawing/2014/main" id="{347F1348-D00C-14B1-5C98-958A8F3FC49D}"/>
              </a:ext>
            </a:extLst>
          </p:cNvPr>
          <p:cNvSpPr>
            <a:spLocks noGrp="1" noRot="1" noMove="1" noResize="1" noEditPoints="1" noAdjustHandles="1" noChangeArrowheads="1" noChangeShapeType="1"/>
          </p:cNvSpPr>
          <p:nvPr/>
        </p:nvSpPr>
        <p:spPr>
          <a:xfrm>
            <a:off x="0" y="0"/>
            <a:ext cx="12180584" cy="1369387"/>
          </a:xfrm>
          <a:prstGeom prst="rect">
            <a:avLst/>
          </a:prstGeom>
          <a:blipFill dpi="0" rotWithShape="1">
            <a:blip r:embed="rId4" cstate="email">
              <a:duotone>
                <a:prstClr val="black"/>
                <a:schemeClr val="accent3">
                  <a:tint val="45000"/>
                  <a:satMod val="400000"/>
                </a:schemeClr>
              </a:duotone>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l="-77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78F184BB-9226-7180-7671-D9A6EF596D26}"/>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lvl="0" algn="ctr">
              <a:defRPr/>
            </a:pPr>
            <a:r>
              <a:rPr lang="en-US" sz="4400" b="1" spc="300" dirty="0" err="1">
                <a:ln/>
                <a:solidFill>
                  <a:srgbClr val="FBD805"/>
                </a:solidFill>
                <a:effectLst>
                  <a:outerShdw blurRad="38100" dist="38100" dir="2700000" algn="tl">
                    <a:srgbClr val="000000">
                      <a:alpha val="43137"/>
                    </a:srgbClr>
                  </a:outerShdw>
                </a:effectLst>
              </a:rPr>
              <a:t>SAMOISPITIVANJE</a:t>
            </a:r>
            <a:r>
              <a:rPr lang="en-US" sz="4400" b="1" spc="300" dirty="0">
                <a:ln/>
                <a:solidFill>
                  <a:srgbClr val="FBD805"/>
                </a:solidFill>
                <a:effectLst>
                  <a:outerShdw blurRad="38100" dist="38100" dir="2700000" algn="tl">
                    <a:srgbClr val="000000">
                      <a:alpha val="43137"/>
                    </a:srgbClr>
                  </a:outerShdw>
                </a:effectLst>
              </a:rPr>
              <a:t> I </a:t>
            </a:r>
            <a:r>
              <a:rPr lang="en-US" sz="4400" b="1" spc="300" dirty="0" err="1">
                <a:ln/>
                <a:solidFill>
                  <a:srgbClr val="FBD805"/>
                </a:solidFill>
                <a:effectLst>
                  <a:outerShdw blurRad="38100" dist="38100" dir="2700000" algn="tl">
                    <a:srgbClr val="000000">
                      <a:alpha val="43137"/>
                    </a:srgbClr>
                  </a:outerShdw>
                </a:effectLst>
              </a:rPr>
              <a:t>POBJEDA</a:t>
            </a:r>
            <a:endParaRPr lang="en-US" sz="4400" b="1" spc="300" dirty="0">
              <a:ln/>
              <a:solidFill>
                <a:srgbClr val="FBD805"/>
              </a:soli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16E75BD2-C025-8C40-B2D1-5987D951BB92}"/>
              </a:ext>
            </a:extLst>
          </p:cNvPr>
          <p:cNvSpPr txBox="1"/>
          <p:nvPr/>
        </p:nvSpPr>
        <p:spPr>
          <a:xfrm>
            <a:off x="1" y="724197"/>
            <a:ext cx="12191998" cy="584775"/>
          </a:xfrm>
          <a:prstGeom prst="rect">
            <a:avLst/>
          </a:prstGeom>
          <a:noFill/>
        </p:spPr>
        <p:txBody>
          <a:bodyPr wrap="square">
            <a:spAutoFit/>
          </a:bodyPr>
          <a:lstStyle/>
          <a:p>
            <a:pPr lvl="0" algn="ctr">
              <a:defRPr/>
            </a:pPr>
            <a:r>
              <a:rPr lang="en-US" b="1" dirty="0">
                <a:solidFill>
                  <a:srgbClr val="F4642A">
                    <a:lumMod val="40000"/>
                    <a:lumOff val="60000"/>
                  </a:srgbClr>
                </a:solidFill>
                <a:effectLst>
                  <a:glow rad="127000">
                    <a:srgbClr val="284A2D"/>
                  </a:glow>
                </a:effectLst>
                <a:latin typeface="Comic Sans MS" panose="030F0702030302020204" pitchFamily="66" charset="0"/>
              </a:rPr>
              <a:t>„</a:t>
            </a:r>
            <a:r>
              <a:rPr lang="en-US" b="1" dirty="0" err="1">
                <a:solidFill>
                  <a:srgbClr val="F4642A">
                    <a:lumMod val="40000"/>
                    <a:lumOff val="60000"/>
                  </a:srgbClr>
                </a:solidFill>
                <a:effectLst>
                  <a:glow rad="127000">
                    <a:srgbClr val="284A2D"/>
                  </a:glow>
                </a:effectLst>
                <a:latin typeface="Comic Sans MS" panose="030F0702030302020204" pitchFamily="66" charset="0"/>
              </a:rPr>
              <a:t>Ispitujte</a:t>
            </a:r>
            <a:r>
              <a:rPr lang="en-US" b="1" dirty="0">
                <a:solidFill>
                  <a:srgbClr val="F4642A">
                    <a:lumMod val="40000"/>
                    <a:lumOff val="60000"/>
                  </a:srgbClr>
                </a:solidFill>
                <a:effectLst>
                  <a:glow rad="127000">
                    <a:srgbClr val="284A2D"/>
                  </a:glow>
                </a:effectLst>
                <a:latin typeface="Comic Sans MS" panose="030F0702030302020204" pitchFamily="66" charset="0"/>
              </a:rPr>
              <a:t> </a:t>
            </a:r>
            <a:r>
              <a:rPr lang="en-US" b="1" dirty="0" err="1">
                <a:solidFill>
                  <a:srgbClr val="F4642A">
                    <a:lumMod val="40000"/>
                    <a:lumOff val="60000"/>
                  </a:srgbClr>
                </a:solidFill>
                <a:effectLst>
                  <a:glow rad="127000">
                    <a:srgbClr val="284A2D"/>
                  </a:glow>
                </a:effectLst>
                <a:latin typeface="Comic Sans MS" panose="030F0702030302020204" pitchFamily="66" charset="0"/>
              </a:rPr>
              <a:t>sami</a:t>
            </a:r>
            <a:r>
              <a:rPr lang="en-US" b="1" dirty="0">
                <a:solidFill>
                  <a:srgbClr val="F4642A">
                    <a:lumMod val="40000"/>
                    <a:lumOff val="60000"/>
                  </a:srgbClr>
                </a:solidFill>
                <a:effectLst>
                  <a:glow rad="127000">
                    <a:srgbClr val="284A2D"/>
                  </a:glow>
                </a:effectLst>
                <a:latin typeface="Comic Sans MS" panose="030F0702030302020204" pitchFamily="66" charset="0"/>
              </a:rPr>
              <a:t> </a:t>
            </a:r>
            <a:r>
              <a:rPr lang="en-US" b="1" dirty="0" err="1">
                <a:solidFill>
                  <a:srgbClr val="F4642A">
                    <a:lumMod val="40000"/>
                    <a:lumOff val="60000"/>
                  </a:srgbClr>
                </a:solidFill>
                <a:effectLst>
                  <a:glow rad="127000">
                    <a:srgbClr val="284A2D"/>
                  </a:glow>
                </a:effectLst>
                <a:latin typeface="Comic Sans MS" panose="030F0702030302020204" pitchFamily="66" charset="0"/>
              </a:rPr>
              <a:t>sebe</a:t>
            </a:r>
            <a:r>
              <a:rPr lang="en-US" b="1" dirty="0">
                <a:solidFill>
                  <a:srgbClr val="F4642A">
                    <a:lumMod val="40000"/>
                    <a:lumOff val="60000"/>
                  </a:srgbClr>
                </a:solidFill>
                <a:effectLst>
                  <a:glow rad="127000">
                    <a:srgbClr val="284A2D"/>
                  </a:glow>
                </a:effectLst>
                <a:latin typeface="Comic Sans MS" panose="030F0702030302020204" pitchFamily="66" charset="0"/>
              </a:rPr>
              <a:t>: </a:t>
            </a:r>
            <a:r>
              <a:rPr lang="en-US" b="1" dirty="0" err="1">
                <a:solidFill>
                  <a:srgbClr val="F4642A">
                    <a:lumMod val="40000"/>
                    <a:lumOff val="60000"/>
                  </a:srgbClr>
                </a:solidFill>
                <a:effectLst>
                  <a:glow rad="127000">
                    <a:srgbClr val="284A2D"/>
                  </a:glow>
                </a:effectLst>
                <a:latin typeface="Comic Sans MS" panose="030F0702030302020204" pitchFamily="66" charset="0"/>
              </a:rPr>
              <a:t>jeste</a:t>
            </a:r>
            <a:r>
              <a:rPr lang="en-US" b="1" dirty="0">
                <a:solidFill>
                  <a:srgbClr val="F4642A">
                    <a:lumMod val="40000"/>
                    <a:lumOff val="60000"/>
                  </a:srgbClr>
                </a:solidFill>
                <a:effectLst>
                  <a:glow rad="127000">
                    <a:srgbClr val="284A2D"/>
                  </a:glow>
                </a:effectLst>
                <a:latin typeface="Comic Sans MS" panose="030F0702030302020204" pitchFamily="66" charset="0"/>
              </a:rPr>
              <a:t> li u </a:t>
            </a:r>
            <a:r>
              <a:rPr lang="en-US" b="1" dirty="0" err="1">
                <a:solidFill>
                  <a:srgbClr val="F4642A">
                    <a:lumMod val="40000"/>
                    <a:lumOff val="60000"/>
                  </a:srgbClr>
                </a:solidFill>
                <a:effectLst>
                  <a:glow rad="127000">
                    <a:srgbClr val="284A2D"/>
                  </a:glow>
                </a:effectLst>
                <a:latin typeface="Comic Sans MS" panose="030F0702030302020204" pitchFamily="66" charset="0"/>
              </a:rPr>
              <a:t>veri</a:t>
            </a:r>
            <a:r>
              <a:rPr lang="en-US" b="1" dirty="0">
                <a:solidFill>
                  <a:srgbClr val="F4642A">
                    <a:lumMod val="40000"/>
                    <a:lumOff val="60000"/>
                  </a:srgbClr>
                </a:solidFill>
                <a:effectLst>
                  <a:glow rad="127000">
                    <a:srgbClr val="284A2D"/>
                  </a:glow>
                </a:effectLst>
                <a:latin typeface="Comic Sans MS" panose="030F0702030302020204" pitchFamily="66" charset="0"/>
              </a:rPr>
              <a:t>, </a:t>
            </a:r>
            <a:r>
              <a:rPr lang="en-US" b="1" dirty="0" err="1">
                <a:solidFill>
                  <a:srgbClr val="F4642A">
                    <a:lumMod val="40000"/>
                    <a:lumOff val="60000"/>
                  </a:srgbClr>
                </a:solidFill>
                <a:effectLst>
                  <a:glow rad="127000">
                    <a:srgbClr val="284A2D"/>
                  </a:glow>
                </a:effectLst>
                <a:latin typeface="Comic Sans MS" panose="030F0702030302020204" pitchFamily="66" charset="0"/>
              </a:rPr>
              <a:t>iskušavajte</a:t>
            </a:r>
            <a:r>
              <a:rPr lang="en-US" b="1" dirty="0">
                <a:solidFill>
                  <a:srgbClr val="F4642A">
                    <a:lumMod val="40000"/>
                    <a:lumOff val="60000"/>
                  </a:srgbClr>
                </a:solidFill>
                <a:effectLst>
                  <a:glow rad="127000">
                    <a:srgbClr val="284A2D"/>
                  </a:glow>
                </a:effectLst>
                <a:latin typeface="Comic Sans MS" panose="030F0702030302020204" pitchFamily="66" charset="0"/>
              </a:rPr>
              <a:t> </a:t>
            </a:r>
            <a:r>
              <a:rPr lang="en-US" b="1" dirty="0" err="1">
                <a:solidFill>
                  <a:srgbClr val="F4642A">
                    <a:lumMod val="40000"/>
                    <a:lumOff val="60000"/>
                  </a:srgbClr>
                </a:solidFill>
                <a:effectLst>
                  <a:glow rad="127000">
                    <a:srgbClr val="284A2D"/>
                  </a:glow>
                </a:effectLst>
                <a:latin typeface="Comic Sans MS" panose="030F0702030302020204" pitchFamily="66" charset="0"/>
              </a:rPr>
              <a:t>sami</a:t>
            </a:r>
            <a:r>
              <a:rPr lang="en-US" b="1" dirty="0">
                <a:solidFill>
                  <a:srgbClr val="F4642A">
                    <a:lumMod val="40000"/>
                    <a:lumOff val="60000"/>
                  </a:srgbClr>
                </a:solidFill>
                <a:effectLst>
                  <a:glow rad="127000">
                    <a:srgbClr val="284A2D"/>
                  </a:glow>
                </a:effectLst>
                <a:latin typeface="Comic Sans MS" panose="030F0702030302020204" pitchFamily="66" charset="0"/>
              </a:rPr>
              <a:t> </a:t>
            </a:r>
            <a:r>
              <a:rPr lang="en-US" b="1" dirty="0" err="1">
                <a:solidFill>
                  <a:srgbClr val="F4642A">
                    <a:lumMod val="40000"/>
                    <a:lumOff val="60000"/>
                  </a:srgbClr>
                </a:solidFill>
                <a:effectLst>
                  <a:glow rad="127000">
                    <a:srgbClr val="284A2D"/>
                  </a:glow>
                </a:effectLst>
                <a:latin typeface="Comic Sans MS" panose="030F0702030302020204" pitchFamily="66" charset="0"/>
              </a:rPr>
              <a:t>sebe</a:t>
            </a:r>
            <a:r>
              <a:rPr lang="en-US" b="1" dirty="0">
                <a:solidFill>
                  <a:srgbClr val="F4642A">
                    <a:lumMod val="40000"/>
                    <a:lumOff val="60000"/>
                  </a:srgbClr>
                </a:solidFill>
                <a:effectLst>
                  <a:glow rad="127000">
                    <a:srgbClr val="284A2D"/>
                  </a:glow>
                </a:effectLst>
                <a:latin typeface="Comic Sans MS" panose="030F0702030302020204" pitchFamily="66" charset="0"/>
              </a:rPr>
              <a:t>! Zar ne </a:t>
            </a:r>
            <a:r>
              <a:rPr lang="en-US" b="1" dirty="0" err="1">
                <a:solidFill>
                  <a:srgbClr val="F4642A">
                    <a:lumMod val="40000"/>
                    <a:lumOff val="60000"/>
                  </a:srgbClr>
                </a:solidFill>
                <a:effectLst>
                  <a:glow rad="127000">
                    <a:srgbClr val="284A2D"/>
                  </a:glow>
                </a:effectLst>
                <a:latin typeface="Comic Sans MS" panose="030F0702030302020204" pitchFamily="66" charset="0"/>
              </a:rPr>
              <a:t>znate</a:t>
            </a:r>
            <a:r>
              <a:rPr lang="en-US" b="1" dirty="0">
                <a:solidFill>
                  <a:srgbClr val="F4642A">
                    <a:lumMod val="40000"/>
                    <a:lumOff val="60000"/>
                  </a:srgbClr>
                </a:solidFill>
                <a:effectLst>
                  <a:glow rad="127000">
                    <a:srgbClr val="284A2D"/>
                  </a:glow>
                </a:effectLst>
                <a:latin typeface="Comic Sans MS" panose="030F0702030302020204" pitchFamily="66" charset="0"/>
              </a:rPr>
              <a:t> da je Hristos Isus u </a:t>
            </a:r>
            <a:r>
              <a:rPr lang="en-US" b="1" dirty="0" err="1">
                <a:solidFill>
                  <a:srgbClr val="F4642A">
                    <a:lumMod val="40000"/>
                    <a:lumOff val="60000"/>
                  </a:srgbClr>
                </a:solidFill>
                <a:effectLst>
                  <a:glow rad="127000">
                    <a:srgbClr val="284A2D"/>
                  </a:glow>
                </a:effectLst>
                <a:latin typeface="Comic Sans MS" panose="030F0702030302020204" pitchFamily="66" charset="0"/>
              </a:rPr>
              <a:t>vama</a:t>
            </a:r>
            <a:r>
              <a:rPr lang="en-US" b="1" dirty="0">
                <a:solidFill>
                  <a:srgbClr val="F4642A">
                    <a:lumMod val="40000"/>
                    <a:lumOff val="60000"/>
                  </a:srgbClr>
                </a:solidFill>
                <a:effectLst>
                  <a:glow rad="127000">
                    <a:srgbClr val="284A2D"/>
                  </a:glow>
                </a:effectLst>
                <a:latin typeface="Comic Sans MS" panose="030F0702030302020204" pitchFamily="66" charset="0"/>
              </a:rPr>
              <a:t>?“ </a:t>
            </a:r>
          </a:p>
          <a:p>
            <a:pPr lvl="0" algn="ctr">
              <a:defRPr/>
            </a:pPr>
            <a:r>
              <a:rPr lang="en-US" sz="1400" b="1" dirty="0">
                <a:solidFill>
                  <a:srgbClr val="F4642A">
                    <a:lumMod val="40000"/>
                    <a:lumOff val="60000"/>
                  </a:srgbClr>
                </a:solidFill>
                <a:effectLst>
                  <a:glow rad="127000">
                    <a:srgbClr val="284A2D"/>
                  </a:glow>
                </a:effectLst>
                <a:latin typeface="Comic Sans MS" panose="030F0702030302020204" pitchFamily="66" charset="0"/>
              </a:rPr>
              <a:t>(2. </a:t>
            </a:r>
            <a:r>
              <a:rPr lang="en-US" sz="1400" b="1" dirty="0" err="1">
                <a:solidFill>
                  <a:srgbClr val="F4642A">
                    <a:lumMod val="40000"/>
                    <a:lumOff val="60000"/>
                  </a:srgbClr>
                </a:solidFill>
                <a:effectLst>
                  <a:glow rad="127000">
                    <a:srgbClr val="284A2D"/>
                  </a:glow>
                </a:effectLst>
                <a:latin typeface="Comic Sans MS" panose="030F0702030302020204" pitchFamily="66" charset="0"/>
              </a:rPr>
              <a:t>Korinćanima</a:t>
            </a:r>
            <a:r>
              <a:rPr lang="en-US" sz="1400" b="1" dirty="0">
                <a:solidFill>
                  <a:srgbClr val="F4642A">
                    <a:lumMod val="40000"/>
                    <a:lumOff val="60000"/>
                  </a:srgbClr>
                </a:solidFill>
                <a:effectLst>
                  <a:glow rad="127000">
                    <a:srgbClr val="284A2D"/>
                  </a:glow>
                </a:effectLst>
                <a:latin typeface="Comic Sans MS" panose="030F0702030302020204" pitchFamily="66" charset="0"/>
              </a:rPr>
              <a:t> 13,5)</a:t>
            </a:r>
            <a:endParaRPr lang="en-US" b="1" dirty="0">
              <a:solidFill>
                <a:srgbClr val="F4642A">
                  <a:lumMod val="40000"/>
                  <a:lumOff val="60000"/>
                </a:srgbClr>
              </a:solidFill>
              <a:effectLst>
                <a:glow rad="127000">
                  <a:srgbClr val="284A2D"/>
                </a:glow>
              </a:effectLst>
              <a:latin typeface="Comic Sans MS" panose="030F0702030302020204" pitchFamily="66" charset="0"/>
            </a:endParaRPr>
          </a:p>
        </p:txBody>
      </p:sp>
      <p:sp>
        <p:nvSpPr>
          <p:cNvPr id="9" name="CuadroTexto 8">
            <a:extLst>
              <a:ext uri="{FF2B5EF4-FFF2-40B4-BE49-F238E27FC236}">
                <a16:creationId xmlns:a16="http://schemas.microsoft.com/office/drawing/2014/main" id="{5AF5D746-ADA7-7235-AF88-577BDBDC0F01}"/>
              </a:ext>
            </a:extLst>
          </p:cNvPr>
          <p:cNvSpPr txBox="1"/>
          <p:nvPr/>
        </p:nvSpPr>
        <p:spPr>
          <a:xfrm>
            <a:off x="-4861" y="1478964"/>
            <a:ext cx="7932907" cy="707886"/>
          </a:xfrm>
          <a:prstGeom prst="rect">
            <a:avLst/>
          </a:prstGeom>
          <a:noFill/>
        </p:spPr>
        <p:txBody>
          <a:bodyPr wrap="square" rtlCol="0">
            <a:spAutoFit/>
          </a:bodyPr>
          <a:lstStyle/>
          <a:p>
            <a:pPr lvl="0">
              <a:spcBef>
                <a:spcPts val="600"/>
              </a:spcBef>
              <a:defRPr/>
            </a:pPr>
            <a:r>
              <a:rPr lang="en-US" sz="2000" b="1" dirty="0" err="1">
                <a:solidFill>
                  <a:prstClr val="black"/>
                </a:solidFill>
              </a:rPr>
              <a:t>Bližilo</a:t>
            </a:r>
            <a:r>
              <a:rPr lang="en-US" sz="2000" b="1" dirty="0">
                <a:solidFill>
                  <a:prstClr val="black"/>
                </a:solidFill>
              </a:rPr>
              <a:t> se </a:t>
            </a:r>
            <a:r>
              <a:rPr lang="en-US" sz="2000" b="1" dirty="0" err="1">
                <a:solidFill>
                  <a:prstClr val="black"/>
                </a:solidFill>
              </a:rPr>
              <a:t>vreme</a:t>
            </a:r>
            <a:r>
              <a:rPr lang="en-US" sz="2000" b="1" dirty="0">
                <a:solidFill>
                  <a:prstClr val="black"/>
                </a:solidFill>
              </a:rPr>
              <a:t> </a:t>
            </a:r>
            <a:r>
              <a:rPr lang="en-US" sz="2000" b="1" dirty="0" err="1">
                <a:solidFill>
                  <a:prstClr val="black"/>
                </a:solidFill>
              </a:rPr>
              <a:t>kada</a:t>
            </a:r>
            <a:r>
              <a:rPr lang="en-US" sz="2000" b="1" dirty="0">
                <a:solidFill>
                  <a:prstClr val="black"/>
                </a:solidFill>
              </a:rPr>
              <a:t> </a:t>
            </a:r>
            <a:r>
              <a:rPr lang="en-US" sz="2000" b="1" dirty="0" err="1">
                <a:solidFill>
                  <a:prstClr val="black"/>
                </a:solidFill>
              </a:rPr>
              <a:t>će</a:t>
            </a:r>
            <a:r>
              <a:rPr lang="en-US" sz="2000" b="1" dirty="0">
                <a:solidFill>
                  <a:prstClr val="black"/>
                </a:solidFill>
              </a:rPr>
              <a:t> Pavle da </a:t>
            </a:r>
            <a:r>
              <a:rPr lang="en-US" sz="2000" b="1" dirty="0" err="1">
                <a:solidFill>
                  <a:prstClr val="black"/>
                </a:solidFill>
              </a:rPr>
              <a:t>poseti</a:t>
            </a:r>
            <a:r>
              <a:rPr lang="en-US" sz="2000" b="1" dirty="0">
                <a:solidFill>
                  <a:prstClr val="black"/>
                </a:solidFill>
              </a:rPr>
              <a:t> </a:t>
            </a:r>
            <a:r>
              <a:rPr lang="en-US" sz="2000" b="1" dirty="0" err="1">
                <a:solidFill>
                  <a:prstClr val="black"/>
                </a:solidFill>
              </a:rPr>
              <a:t>Korint</a:t>
            </a:r>
            <a:r>
              <a:rPr lang="en-US" sz="2000" b="1" dirty="0">
                <a:solidFill>
                  <a:prstClr val="black"/>
                </a:solidFill>
              </a:rPr>
              <a:t>. </a:t>
            </a:r>
            <a:r>
              <a:rPr lang="en-US" sz="2000" b="1" dirty="0" err="1">
                <a:solidFill>
                  <a:prstClr val="black"/>
                </a:solidFill>
              </a:rPr>
              <a:t>Šta</a:t>
            </a:r>
            <a:r>
              <a:rPr lang="en-US" sz="2000" b="1" dirty="0">
                <a:solidFill>
                  <a:prstClr val="black"/>
                </a:solidFill>
              </a:rPr>
              <a:t> </a:t>
            </a:r>
            <a:r>
              <a:rPr lang="en-US" sz="2000" b="1" dirty="0" err="1">
                <a:solidFill>
                  <a:prstClr val="black"/>
                </a:solidFill>
              </a:rPr>
              <a:t>će</a:t>
            </a:r>
            <a:r>
              <a:rPr lang="en-US" sz="2000" b="1" dirty="0">
                <a:solidFill>
                  <a:prstClr val="black"/>
                </a:solidFill>
              </a:rPr>
              <a:t> </a:t>
            </a:r>
            <a:r>
              <a:rPr lang="en-US" sz="2000" b="1" dirty="0" err="1">
                <a:solidFill>
                  <a:prstClr val="black"/>
                </a:solidFill>
              </a:rPr>
              <a:t>pronaći</a:t>
            </a:r>
            <a:r>
              <a:rPr lang="en-US" sz="2000" b="1" dirty="0">
                <a:solidFill>
                  <a:prstClr val="black"/>
                </a:solidFill>
              </a:rPr>
              <a:t> </a:t>
            </a:r>
            <a:r>
              <a:rPr lang="en-US" sz="2000" b="1" dirty="0" err="1">
                <a:solidFill>
                  <a:prstClr val="black"/>
                </a:solidFill>
              </a:rPr>
              <a:t>i</a:t>
            </a:r>
            <a:r>
              <a:rPr lang="en-US" sz="2000" b="1" dirty="0">
                <a:solidFill>
                  <a:prstClr val="black"/>
                </a:solidFill>
              </a:rPr>
              <a:t> </a:t>
            </a:r>
            <a:r>
              <a:rPr lang="en-US" sz="2000" b="1" dirty="0" err="1">
                <a:solidFill>
                  <a:prstClr val="black"/>
                </a:solidFill>
              </a:rPr>
              <a:t>kako</a:t>
            </a:r>
            <a:r>
              <a:rPr lang="en-US" sz="2000" b="1" dirty="0">
                <a:solidFill>
                  <a:prstClr val="black"/>
                </a:solidFill>
              </a:rPr>
              <a:t> bi </a:t>
            </a:r>
            <a:r>
              <a:rPr lang="en-US" sz="2000" b="1" dirty="0" err="1">
                <a:solidFill>
                  <a:prstClr val="black"/>
                </a:solidFill>
              </a:rPr>
              <a:t>trebao</a:t>
            </a:r>
            <a:r>
              <a:rPr lang="en-US" sz="2000" b="1" dirty="0">
                <a:solidFill>
                  <a:prstClr val="black"/>
                </a:solidFill>
              </a:rPr>
              <a:t> </a:t>
            </a:r>
            <a:r>
              <a:rPr lang="en-US" sz="2000" b="1" dirty="0" err="1">
                <a:solidFill>
                  <a:prstClr val="black"/>
                </a:solidFill>
              </a:rPr>
              <a:t>postupiti</a:t>
            </a:r>
            <a:r>
              <a:rPr lang="en-US" sz="2000" b="1" dirty="0">
                <a:solidFill>
                  <a:prstClr val="black"/>
                </a:solidFill>
              </a:rPr>
              <a:t> u </a:t>
            </a:r>
            <a:r>
              <a:rPr lang="en-US" sz="2000" b="1" dirty="0" err="1">
                <a:solidFill>
                  <a:prstClr val="black"/>
                </a:solidFill>
              </a:rPr>
              <a:t>skladu</a:t>
            </a:r>
            <a:r>
              <a:rPr lang="en-US" sz="2000" b="1" dirty="0">
                <a:solidFill>
                  <a:prstClr val="black"/>
                </a:solidFill>
              </a:rPr>
              <a:t> s </a:t>
            </a:r>
            <a:r>
              <a:rPr lang="en-US" sz="2000" b="1" dirty="0" err="1">
                <a:solidFill>
                  <a:prstClr val="black"/>
                </a:solidFill>
              </a:rPr>
              <a:t>tim</a:t>
            </a:r>
            <a:r>
              <a:rPr lang="en-US" sz="2000" b="1" dirty="0">
                <a:solidFill>
                  <a:prstClr val="black"/>
                </a:solidFill>
              </a:rPr>
              <a:t>? (2. Kor. 13,1-2).</a:t>
            </a:r>
          </a:p>
        </p:txBody>
      </p:sp>
      <p:pic>
        <p:nvPicPr>
          <p:cNvPr id="13" name="Imagen 12">
            <a:extLst>
              <a:ext uri="{FF2B5EF4-FFF2-40B4-BE49-F238E27FC236}">
                <a16:creationId xmlns:a16="http://schemas.microsoft.com/office/drawing/2014/main" id="{15C3B292-A861-62EF-9D31-39EF9951A37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928046" y="1716381"/>
            <a:ext cx="4152089" cy="2335550"/>
          </a:xfrm>
          <a:prstGeom prst="round2DiagRect">
            <a:avLst>
              <a:gd name="adj1" fmla="val 16667"/>
              <a:gd name="adj2" fmla="val 0"/>
            </a:avLst>
          </a:prstGeom>
          <a:ln w="57150" cap="sq">
            <a:solidFill>
              <a:srgbClr val="B36E4E"/>
            </a:solidFill>
            <a:miter lim="800000"/>
          </a:ln>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9E40F02F-2715-17F6-6C5C-B995C49B7701}"/>
              </a:ext>
            </a:extLst>
          </p:cNvPr>
          <p:cNvPicPr>
            <a:picLocks noChangeAspect="1"/>
          </p:cNvPicPr>
          <p:nvPr/>
        </p:nvPicPr>
        <p:blipFill>
          <a:blip r:embed="rId7" cstate="email">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tretch>
            <a:fillRect/>
          </a:stretch>
        </p:blipFill>
        <p:spPr>
          <a:xfrm>
            <a:off x="7928046" y="4311755"/>
            <a:ext cx="4152089" cy="2335550"/>
          </a:xfrm>
          <a:prstGeom prst="round2DiagRect">
            <a:avLst>
              <a:gd name="adj1" fmla="val 0"/>
              <a:gd name="adj2" fmla="val 17077"/>
            </a:avLst>
          </a:prstGeom>
          <a:ln w="57150" cap="sq">
            <a:solidFill>
              <a:srgbClr val="3D7245"/>
            </a:solidFill>
            <a:miter lim="800000"/>
          </a:ln>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98F66DF8-E4A9-FDE2-B96A-AC7681B5D8D6}"/>
              </a:ext>
            </a:extLst>
          </p:cNvPr>
          <p:cNvPicPr>
            <a:picLocks noChangeAspect="1"/>
          </p:cNvPicPr>
          <p:nvPr/>
        </p:nvPicPr>
        <p:blipFill rotWithShape="1">
          <a:blip r:embed="rId9" cstate="email">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rcRect l="2562" r="2562"/>
          <a:stretch>
            <a:fillRect/>
          </a:stretch>
        </p:blipFill>
        <p:spPr>
          <a:xfrm>
            <a:off x="111865" y="2309960"/>
            <a:ext cx="2524328" cy="3302900"/>
          </a:xfrm>
          <a:prstGeom prst="round2DiagRect">
            <a:avLst>
              <a:gd name="adj1" fmla="val 16570"/>
              <a:gd name="adj2" fmla="val 17077"/>
            </a:avLst>
          </a:prstGeom>
          <a:ln w="57150" cap="sq">
            <a:solidFill>
              <a:srgbClr val="F78D63"/>
            </a:solidFill>
            <a:miter lim="800000"/>
          </a:ln>
          <a:effectLst>
            <a:outerShdw blurRad="50800" dist="38100" dir="2700000" algn="tl" rotWithShape="0">
              <a:prstClr val="black">
                <a:alpha val="40000"/>
              </a:prstClr>
            </a:outerShdw>
          </a:effectLst>
        </p:spPr>
      </p:pic>
      <p:sp>
        <p:nvSpPr>
          <p:cNvPr id="19" name="CuadroTexto 18">
            <a:extLst>
              <a:ext uri="{FF2B5EF4-FFF2-40B4-BE49-F238E27FC236}">
                <a16:creationId xmlns:a16="http://schemas.microsoft.com/office/drawing/2014/main" id="{52BC995D-97C0-F47A-7C43-4C655A713C10}"/>
              </a:ext>
            </a:extLst>
          </p:cNvPr>
          <p:cNvSpPr txBox="1"/>
          <p:nvPr/>
        </p:nvSpPr>
        <p:spPr>
          <a:xfrm>
            <a:off x="2840476" y="2303159"/>
            <a:ext cx="5009747" cy="1015663"/>
          </a:xfrm>
          <a:prstGeom prst="rect">
            <a:avLst/>
          </a:prstGeom>
          <a:noFill/>
        </p:spPr>
        <p:txBody>
          <a:bodyPr wrap="square">
            <a:spAutoFit/>
          </a:bodyPr>
          <a:lstStyle/>
          <a:p>
            <a:pPr lvl="0">
              <a:spcBef>
                <a:spcPts val="600"/>
              </a:spcBef>
              <a:defRPr/>
            </a:pPr>
            <a:r>
              <a:rPr lang="en-US" sz="2000" b="1" dirty="0">
                <a:solidFill>
                  <a:prstClr val="black"/>
                </a:solidFill>
              </a:rPr>
              <a:t>Pavle je bio </a:t>
            </a:r>
            <a:r>
              <a:rPr lang="en-US" sz="2000" b="1" dirty="0" err="1">
                <a:solidFill>
                  <a:prstClr val="black"/>
                </a:solidFill>
              </a:rPr>
              <a:t>spreman</a:t>
            </a:r>
            <a:r>
              <a:rPr lang="en-US" sz="2000" b="1" dirty="0">
                <a:solidFill>
                  <a:prstClr val="black"/>
                </a:solidFill>
              </a:rPr>
              <a:t> da </a:t>
            </a:r>
            <a:r>
              <a:rPr lang="en-US" sz="2000" b="1" dirty="0" err="1">
                <a:solidFill>
                  <a:prstClr val="black"/>
                </a:solidFill>
              </a:rPr>
              <a:t>snažno</a:t>
            </a:r>
            <a:r>
              <a:rPr lang="en-US" sz="2000" b="1" dirty="0">
                <a:solidFill>
                  <a:prstClr val="black"/>
                </a:solidFill>
              </a:rPr>
              <a:t> </a:t>
            </a:r>
            <a:r>
              <a:rPr lang="en-US" sz="2000" b="1" dirty="0" err="1">
                <a:solidFill>
                  <a:prstClr val="black"/>
                </a:solidFill>
              </a:rPr>
              <a:t>sprovodi</a:t>
            </a:r>
            <a:r>
              <a:rPr lang="en-US" sz="2000" b="1" dirty="0">
                <a:solidFill>
                  <a:prstClr val="black"/>
                </a:solidFill>
              </a:rPr>
              <a:t> </a:t>
            </a:r>
            <a:r>
              <a:rPr lang="en-US" sz="2000" b="1" dirty="0" err="1">
                <a:solidFill>
                  <a:prstClr val="black"/>
                </a:solidFill>
              </a:rPr>
              <a:t>crkvenu</a:t>
            </a:r>
            <a:r>
              <a:rPr lang="en-US" sz="2000" b="1" dirty="0">
                <a:solidFill>
                  <a:prstClr val="black"/>
                </a:solidFill>
              </a:rPr>
              <a:t> </a:t>
            </a:r>
            <a:r>
              <a:rPr lang="en-US" sz="2000" b="1" dirty="0" err="1">
                <a:solidFill>
                  <a:prstClr val="black"/>
                </a:solidFill>
              </a:rPr>
              <a:t>disciplinu</a:t>
            </a:r>
            <a:r>
              <a:rPr lang="en-US" sz="2000" b="1" dirty="0">
                <a:solidFill>
                  <a:prstClr val="black"/>
                </a:solidFill>
              </a:rPr>
              <a:t>: </a:t>
            </a:r>
            <a:r>
              <a:rPr lang="en-US" sz="2000" b="1" dirty="0" err="1">
                <a:solidFill>
                  <a:prstClr val="black"/>
                </a:solidFill>
              </a:rPr>
              <a:t>popraviti</a:t>
            </a:r>
            <a:r>
              <a:rPr lang="en-US" sz="2000" b="1" dirty="0">
                <a:solidFill>
                  <a:prstClr val="black"/>
                </a:solidFill>
              </a:rPr>
              <a:t> </a:t>
            </a:r>
            <a:r>
              <a:rPr lang="en-US" sz="2000" b="1" dirty="0" err="1">
                <a:solidFill>
                  <a:prstClr val="black"/>
                </a:solidFill>
              </a:rPr>
              <a:t>pokajane</a:t>
            </a:r>
            <a:r>
              <a:rPr lang="en-US" sz="2000" b="1" dirty="0">
                <a:solidFill>
                  <a:prstClr val="black"/>
                </a:solidFill>
              </a:rPr>
              <a:t> </a:t>
            </a:r>
            <a:r>
              <a:rPr lang="en-US" sz="2000" b="1" dirty="0" err="1">
                <a:solidFill>
                  <a:prstClr val="black"/>
                </a:solidFill>
              </a:rPr>
              <a:t>i</a:t>
            </a:r>
            <a:r>
              <a:rPr lang="en-US" sz="2000" b="1" dirty="0">
                <a:solidFill>
                  <a:prstClr val="black"/>
                </a:solidFill>
              </a:rPr>
              <a:t> </a:t>
            </a:r>
            <a:r>
              <a:rPr lang="en-US" sz="2000" b="1" dirty="0" err="1">
                <a:solidFill>
                  <a:prstClr val="black"/>
                </a:solidFill>
              </a:rPr>
              <a:t>kazniti</a:t>
            </a:r>
            <a:r>
              <a:rPr lang="en-US" sz="2000" b="1" dirty="0">
                <a:solidFill>
                  <a:prstClr val="black"/>
                </a:solidFill>
              </a:rPr>
              <a:t> </a:t>
            </a:r>
            <a:r>
              <a:rPr lang="en-US" sz="2000" b="1" dirty="0" err="1">
                <a:solidFill>
                  <a:prstClr val="black"/>
                </a:solidFill>
              </a:rPr>
              <a:t>tvrdoglave</a:t>
            </a:r>
            <a:r>
              <a:rPr lang="en-US" sz="2000" b="1" dirty="0">
                <a:solidFill>
                  <a:prstClr val="black"/>
                </a:solidFill>
              </a:rPr>
              <a:t>.</a:t>
            </a:r>
          </a:p>
        </p:txBody>
      </p:sp>
      <p:sp>
        <p:nvSpPr>
          <p:cNvPr id="21" name="CuadroTexto 20">
            <a:extLst>
              <a:ext uri="{FF2B5EF4-FFF2-40B4-BE49-F238E27FC236}">
                <a16:creationId xmlns:a16="http://schemas.microsoft.com/office/drawing/2014/main" id="{B4094B42-A165-BA7D-8B4A-0F5A8A36CAD1}"/>
              </a:ext>
            </a:extLst>
          </p:cNvPr>
          <p:cNvSpPr txBox="1"/>
          <p:nvPr/>
        </p:nvSpPr>
        <p:spPr>
          <a:xfrm>
            <a:off x="111865" y="6006850"/>
            <a:ext cx="7738356" cy="707886"/>
          </a:xfrm>
          <a:prstGeom prst="rect">
            <a:avLst/>
          </a:prstGeom>
          <a:noFill/>
        </p:spPr>
        <p:txBody>
          <a:bodyPr wrap="square">
            <a:spAutoFit/>
          </a:bodyPr>
          <a:lstStyle/>
          <a:p>
            <a:pPr lvl="0">
              <a:spcBef>
                <a:spcPts val="600"/>
              </a:spcBef>
              <a:defRPr/>
            </a:pPr>
            <a:r>
              <a:rPr lang="en-US" sz="2000" b="1" dirty="0">
                <a:solidFill>
                  <a:prstClr val="black"/>
                </a:solidFill>
              </a:rPr>
              <a:t>Pavle je </a:t>
            </a:r>
            <a:r>
              <a:rPr lang="en-US" sz="2000" b="1" dirty="0" err="1">
                <a:solidFill>
                  <a:prstClr val="black"/>
                </a:solidFill>
              </a:rPr>
              <a:t>sa</a:t>
            </a:r>
            <a:r>
              <a:rPr lang="en-US" sz="2000" b="1" dirty="0">
                <a:solidFill>
                  <a:prstClr val="black"/>
                </a:solidFill>
              </a:rPr>
              <a:t> </a:t>
            </a:r>
            <a:r>
              <a:rPr lang="en-US" sz="2000" b="1" dirty="0" err="1">
                <a:solidFill>
                  <a:prstClr val="black"/>
                </a:solidFill>
              </a:rPr>
              <a:t>svoje</a:t>
            </a:r>
            <a:r>
              <a:rPr lang="en-US" sz="2000" b="1" dirty="0">
                <a:solidFill>
                  <a:prstClr val="black"/>
                </a:solidFill>
              </a:rPr>
              <a:t> </a:t>
            </a:r>
            <a:r>
              <a:rPr lang="en-US" sz="2000" b="1" dirty="0" err="1">
                <a:solidFill>
                  <a:prstClr val="black"/>
                </a:solidFill>
              </a:rPr>
              <a:t>strane</a:t>
            </a:r>
            <a:r>
              <a:rPr lang="en-US" sz="2000" b="1" dirty="0">
                <a:solidFill>
                  <a:prstClr val="black"/>
                </a:solidFill>
              </a:rPr>
              <a:t> </a:t>
            </a:r>
            <a:r>
              <a:rPr lang="en-US" sz="2000" b="1" dirty="0" err="1">
                <a:solidFill>
                  <a:prstClr val="black"/>
                </a:solidFill>
              </a:rPr>
              <a:t>molio</a:t>
            </a:r>
            <a:r>
              <a:rPr lang="en-US" sz="2000" b="1" dirty="0">
                <a:solidFill>
                  <a:prstClr val="black"/>
                </a:solidFill>
              </a:rPr>
              <a:t> za </a:t>
            </a:r>
            <a:r>
              <a:rPr lang="en-US" sz="2000" b="1" dirty="0" err="1">
                <a:solidFill>
                  <a:prstClr val="black"/>
                </a:solidFill>
              </a:rPr>
              <a:t>njih</a:t>
            </a:r>
            <a:r>
              <a:rPr lang="en-US" sz="2000" b="1" dirty="0">
                <a:solidFill>
                  <a:prstClr val="black"/>
                </a:solidFill>
              </a:rPr>
              <a:t> da </a:t>
            </a:r>
            <a:r>
              <a:rPr lang="en-US" sz="2000" b="1" dirty="0" err="1">
                <a:solidFill>
                  <a:prstClr val="black"/>
                </a:solidFill>
              </a:rPr>
              <a:t>prestanu</a:t>
            </a:r>
            <a:r>
              <a:rPr lang="en-US" sz="2000" b="1" dirty="0">
                <a:solidFill>
                  <a:prstClr val="black"/>
                </a:solidFill>
              </a:rPr>
              <a:t> </a:t>
            </a:r>
            <a:r>
              <a:rPr lang="en-US" sz="2000" b="1" dirty="0" err="1">
                <a:solidFill>
                  <a:prstClr val="black"/>
                </a:solidFill>
              </a:rPr>
              <a:t>činiti</a:t>
            </a:r>
            <a:r>
              <a:rPr lang="en-US" sz="2000" b="1" dirty="0">
                <a:solidFill>
                  <a:prstClr val="black"/>
                </a:solidFill>
              </a:rPr>
              <a:t> </a:t>
            </a:r>
            <a:r>
              <a:rPr lang="en-US" sz="2000" b="1" dirty="0" err="1">
                <a:solidFill>
                  <a:prstClr val="black"/>
                </a:solidFill>
              </a:rPr>
              <a:t>zlo</a:t>
            </a:r>
            <a:r>
              <a:rPr lang="en-US" sz="2000" b="1" dirty="0">
                <a:solidFill>
                  <a:prstClr val="black"/>
                </a:solidFill>
              </a:rPr>
              <a:t> </a:t>
            </a:r>
            <a:r>
              <a:rPr lang="en-US" sz="2000" b="1" dirty="0" err="1">
                <a:solidFill>
                  <a:prstClr val="black"/>
                </a:solidFill>
              </a:rPr>
              <a:t>i</a:t>
            </a:r>
            <a:r>
              <a:rPr lang="en-US" sz="2000" b="1" dirty="0">
                <a:solidFill>
                  <a:prstClr val="black"/>
                </a:solidFill>
              </a:rPr>
              <a:t> da </a:t>
            </a:r>
            <a:r>
              <a:rPr lang="en-US" sz="2000" b="1" dirty="0" err="1">
                <a:solidFill>
                  <a:prstClr val="black"/>
                </a:solidFill>
              </a:rPr>
              <a:t>čine</a:t>
            </a:r>
            <a:r>
              <a:rPr lang="en-US" sz="2000" b="1" dirty="0">
                <a:solidFill>
                  <a:prstClr val="black"/>
                </a:solidFill>
              </a:rPr>
              <a:t> dobro </a:t>
            </a:r>
            <a:r>
              <a:rPr lang="en-US" sz="2000" b="1" dirty="0" err="1">
                <a:solidFill>
                  <a:prstClr val="black"/>
                </a:solidFill>
              </a:rPr>
              <a:t>te</a:t>
            </a:r>
            <a:r>
              <a:rPr lang="en-US" sz="2000" b="1" dirty="0">
                <a:solidFill>
                  <a:prstClr val="black"/>
                </a:solidFill>
              </a:rPr>
              <a:t> da </a:t>
            </a:r>
            <a:r>
              <a:rPr lang="en-US" sz="2000" b="1" dirty="0" err="1">
                <a:solidFill>
                  <a:prstClr val="black"/>
                </a:solidFill>
              </a:rPr>
              <a:t>budu</a:t>
            </a:r>
            <a:r>
              <a:rPr lang="en-US" sz="2000" b="1" dirty="0">
                <a:solidFill>
                  <a:prstClr val="black"/>
                </a:solidFill>
              </a:rPr>
              <a:t> </a:t>
            </a:r>
            <a:r>
              <a:rPr lang="en-US" sz="2000" b="1" dirty="0" err="1">
                <a:solidFill>
                  <a:prstClr val="black"/>
                </a:solidFill>
              </a:rPr>
              <a:t>savršeni</a:t>
            </a:r>
            <a:r>
              <a:rPr lang="en-US" sz="2000" b="1" dirty="0">
                <a:solidFill>
                  <a:prstClr val="black"/>
                </a:solidFill>
              </a:rPr>
              <a:t> (2. Kor. 13,7-9).</a:t>
            </a:r>
          </a:p>
        </p:txBody>
      </p:sp>
      <p:sp>
        <p:nvSpPr>
          <p:cNvPr id="4" name="CuadroTexto 3">
            <a:extLst>
              <a:ext uri="{FF2B5EF4-FFF2-40B4-BE49-F238E27FC236}">
                <a16:creationId xmlns:a16="http://schemas.microsoft.com/office/drawing/2014/main" id="{E5B923D3-149F-BC93-8838-E6C206ADE580}"/>
              </a:ext>
            </a:extLst>
          </p:cNvPr>
          <p:cNvSpPr txBox="1"/>
          <p:nvPr/>
        </p:nvSpPr>
        <p:spPr>
          <a:xfrm>
            <a:off x="2840476" y="4874879"/>
            <a:ext cx="5009745" cy="1015663"/>
          </a:xfrm>
          <a:prstGeom prst="rect">
            <a:avLst/>
          </a:prstGeom>
          <a:noFill/>
        </p:spPr>
        <p:txBody>
          <a:bodyPr wrap="square">
            <a:spAutoFit/>
          </a:bodyPr>
          <a:lstStyle/>
          <a:p>
            <a:pPr lvl="0">
              <a:spcBef>
                <a:spcPts val="600"/>
              </a:spcBef>
              <a:defRPr/>
            </a:pPr>
            <a:r>
              <a:rPr lang="en-US" sz="2000" b="1" dirty="0" err="1">
                <a:solidFill>
                  <a:prstClr val="black"/>
                </a:solidFill>
              </a:rPr>
              <a:t>Stoga</a:t>
            </a:r>
            <a:r>
              <a:rPr lang="en-US" sz="2000" b="1" dirty="0">
                <a:solidFill>
                  <a:prstClr val="black"/>
                </a:solidFill>
              </a:rPr>
              <a:t>, </a:t>
            </a:r>
            <a:r>
              <a:rPr lang="en-US" sz="2000" b="1" dirty="0" err="1">
                <a:solidFill>
                  <a:prstClr val="black"/>
                </a:solidFill>
              </a:rPr>
              <a:t>prije</a:t>
            </a:r>
            <a:r>
              <a:rPr lang="en-US" sz="2000" b="1" dirty="0">
                <a:solidFill>
                  <a:prstClr val="black"/>
                </a:solidFill>
              </a:rPr>
              <a:t> </a:t>
            </a:r>
            <a:r>
              <a:rPr lang="en-US" sz="2000" b="1" dirty="0" err="1">
                <a:solidFill>
                  <a:prstClr val="black"/>
                </a:solidFill>
              </a:rPr>
              <a:t>nego</a:t>
            </a:r>
            <a:r>
              <a:rPr lang="en-US" sz="2000" b="1" dirty="0">
                <a:solidFill>
                  <a:prstClr val="black"/>
                </a:solidFill>
              </a:rPr>
              <a:t> </a:t>
            </a:r>
            <a:r>
              <a:rPr lang="en-US" sz="2000" b="1" dirty="0" err="1">
                <a:solidFill>
                  <a:prstClr val="black"/>
                </a:solidFill>
              </a:rPr>
              <a:t>što</a:t>
            </a:r>
            <a:r>
              <a:rPr lang="en-US" sz="2000" b="1" dirty="0">
                <a:solidFill>
                  <a:prstClr val="black"/>
                </a:solidFill>
              </a:rPr>
              <a:t> </a:t>
            </a:r>
            <a:r>
              <a:rPr lang="en-US" sz="2000" b="1" dirty="0" err="1">
                <a:solidFill>
                  <a:prstClr val="black"/>
                </a:solidFill>
              </a:rPr>
              <a:t>dođe</a:t>
            </a:r>
            <a:r>
              <a:rPr lang="en-US" sz="2000" b="1" dirty="0">
                <a:solidFill>
                  <a:prstClr val="black"/>
                </a:solidFill>
              </a:rPr>
              <a:t> to </a:t>
            </a:r>
            <a:r>
              <a:rPr lang="en-US" sz="2000" b="1" dirty="0" err="1">
                <a:solidFill>
                  <a:prstClr val="black"/>
                </a:solidFill>
              </a:rPr>
              <a:t>vreme</a:t>
            </a:r>
            <a:r>
              <a:rPr lang="en-US" sz="2000" b="1" dirty="0">
                <a:solidFill>
                  <a:prstClr val="black"/>
                </a:solidFill>
              </a:rPr>
              <a:t>, </a:t>
            </a:r>
            <a:r>
              <a:rPr lang="en-US" sz="2000" b="1" dirty="0" err="1">
                <a:solidFill>
                  <a:prstClr val="black"/>
                </a:solidFill>
              </a:rPr>
              <a:t>Korinćani</a:t>
            </a:r>
            <a:r>
              <a:rPr lang="en-US" sz="2000" b="1" dirty="0">
                <a:solidFill>
                  <a:prstClr val="black"/>
                </a:solidFill>
              </a:rPr>
              <a:t> bi </a:t>
            </a:r>
            <a:r>
              <a:rPr lang="en-US" sz="2000" b="1" dirty="0" err="1">
                <a:solidFill>
                  <a:prstClr val="black"/>
                </a:solidFill>
              </a:rPr>
              <a:t>trebalo</a:t>
            </a:r>
            <a:r>
              <a:rPr lang="en-US" sz="2000" b="1" dirty="0">
                <a:solidFill>
                  <a:prstClr val="black"/>
                </a:solidFill>
              </a:rPr>
              <a:t> da </a:t>
            </a:r>
            <a:r>
              <a:rPr lang="en-US" sz="2000" b="1" dirty="0" err="1">
                <a:solidFill>
                  <a:prstClr val="black"/>
                </a:solidFill>
              </a:rPr>
              <a:t>razmisle</a:t>
            </a:r>
            <a:r>
              <a:rPr lang="en-US" sz="2000" b="1" dirty="0">
                <a:solidFill>
                  <a:prstClr val="black"/>
                </a:solidFill>
              </a:rPr>
              <a:t> </a:t>
            </a:r>
            <a:r>
              <a:rPr lang="en-US" sz="2000" b="1" dirty="0" err="1">
                <a:solidFill>
                  <a:prstClr val="black"/>
                </a:solidFill>
              </a:rPr>
              <a:t>i</a:t>
            </a:r>
            <a:r>
              <a:rPr lang="en-US" sz="2000" b="1" dirty="0">
                <a:solidFill>
                  <a:prstClr val="black"/>
                </a:solidFill>
              </a:rPr>
              <a:t> </a:t>
            </a:r>
            <a:r>
              <a:rPr lang="en-US" sz="2000" b="1" dirty="0" err="1">
                <a:solidFill>
                  <a:prstClr val="black"/>
                </a:solidFill>
              </a:rPr>
              <a:t>preispitaju</a:t>
            </a:r>
            <a:r>
              <a:rPr lang="en-US" sz="2000" b="1" dirty="0">
                <a:solidFill>
                  <a:prstClr val="black"/>
                </a:solidFill>
              </a:rPr>
              <a:t> </a:t>
            </a:r>
            <a:r>
              <a:rPr lang="en-US" sz="2000" b="1" dirty="0" err="1">
                <a:solidFill>
                  <a:prstClr val="black"/>
                </a:solidFill>
              </a:rPr>
              <a:t>sebe</a:t>
            </a:r>
            <a:r>
              <a:rPr lang="en-US" sz="2000" b="1" dirty="0">
                <a:solidFill>
                  <a:prstClr val="black"/>
                </a:solidFill>
              </a:rPr>
              <a:t> (2. Kor. 13,5).</a:t>
            </a:r>
          </a:p>
        </p:txBody>
      </p:sp>
      <p:sp>
        <p:nvSpPr>
          <p:cNvPr id="7" name="CuadroTexto 6">
            <a:extLst>
              <a:ext uri="{FF2B5EF4-FFF2-40B4-BE49-F238E27FC236}">
                <a16:creationId xmlns:a16="http://schemas.microsoft.com/office/drawing/2014/main" id="{EFF17DB4-5834-BD1C-EE6E-FF1F258F027F}"/>
              </a:ext>
            </a:extLst>
          </p:cNvPr>
          <p:cNvSpPr txBox="1"/>
          <p:nvPr/>
        </p:nvSpPr>
        <p:spPr>
          <a:xfrm>
            <a:off x="2840476" y="3435131"/>
            <a:ext cx="5009745" cy="1323439"/>
          </a:xfrm>
          <a:prstGeom prst="rect">
            <a:avLst/>
          </a:prstGeom>
          <a:noFill/>
        </p:spPr>
        <p:txBody>
          <a:bodyPr wrap="square">
            <a:spAutoFit/>
          </a:bodyPr>
          <a:lstStyle/>
          <a:p>
            <a:pPr lvl="0">
              <a:spcBef>
                <a:spcPts val="600"/>
              </a:spcBef>
              <a:defRPr/>
            </a:pPr>
            <a:r>
              <a:rPr lang="en-US" sz="2000" b="1" dirty="0" err="1">
                <a:solidFill>
                  <a:prstClr val="black"/>
                </a:solidFill>
              </a:rPr>
              <a:t>Bojao</a:t>
            </a:r>
            <a:r>
              <a:rPr lang="en-US" sz="2000" b="1" dirty="0">
                <a:solidFill>
                  <a:prstClr val="black"/>
                </a:solidFill>
              </a:rPr>
              <a:t> se da </a:t>
            </a:r>
            <a:r>
              <a:rPr lang="en-US" sz="2000" b="1" dirty="0" err="1">
                <a:solidFill>
                  <a:prstClr val="black"/>
                </a:solidFill>
              </a:rPr>
              <a:t>će</a:t>
            </a:r>
            <a:r>
              <a:rPr lang="en-US" sz="2000" b="1" dirty="0">
                <a:solidFill>
                  <a:prstClr val="black"/>
                </a:solidFill>
              </a:rPr>
              <a:t> </a:t>
            </a:r>
            <a:r>
              <a:rPr lang="en-US" sz="2000" b="1" dirty="0" err="1">
                <a:solidFill>
                  <a:prstClr val="black"/>
                </a:solidFill>
              </a:rPr>
              <a:t>ih</a:t>
            </a:r>
            <a:r>
              <a:rPr lang="en-US" sz="2000" b="1" dirty="0">
                <a:solidFill>
                  <a:prstClr val="black"/>
                </a:solidFill>
              </a:rPr>
              <a:t>, po </a:t>
            </a:r>
            <a:r>
              <a:rPr lang="en-US" sz="2000" b="1" dirty="0" err="1">
                <a:solidFill>
                  <a:prstClr val="black"/>
                </a:solidFill>
              </a:rPr>
              <a:t>dolasku</a:t>
            </a:r>
            <a:r>
              <a:rPr lang="en-US" sz="2000" b="1" dirty="0">
                <a:solidFill>
                  <a:prstClr val="black"/>
                </a:solidFill>
              </a:rPr>
              <a:t>, </a:t>
            </a:r>
            <a:r>
              <a:rPr lang="en-US" sz="2000" b="1" dirty="0" err="1">
                <a:solidFill>
                  <a:prstClr val="black"/>
                </a:solidFill>
              </a:rPr>
              <a:t>naći</a:t>
            </a:r>
            <a:r>
              <a:rPr lang="en-US" sz="2000" b="1" dirty="0">
                <a:solidFill>
                  <a:prstClr val="black"/>
                </a:solidFill>
              </a:rPr>
              <a:t> u </a:t>
            </a:r>
            <a:r>
              <a:rPr lang="en-US" sz="2000" b="1" dirty="0" err="1">
                <a:solidFill>
                  <a:prstClr val="black"/>
                </a:solidFill>
              </a:rPr>
              <a:t>svađi</a:t>
            </a:r>
            <a:r>
              <a:rPr lang="en-US" sz="2000" b="1" dirty="0">
                <a:solidFill>
                  <a:prstClr val="black"/>
                </a:solidFill>
              </a:rPr>
              <a:t> </a:t>
            </a:r>
            <a:r>
              <a:rPr lang="en-US" sz="2000" b="1" dirty="0" err="1">
                <a:solidFill>
                  <a:prstClr val="black"/>
                </a:solidFill>
              </a:rPr>
              <a:t>i</a:t>
            </a:r>
            <a:r>
              <a:rPr lang="en-US" sz="2000" b="1" dirty="0">
                <a:solidFill>
                  <a:prstClr val="black"/>
                </a:solidFill>
              </a:rPr>
              <a:t> </a:t>
            </a:r>
            <a:r>
              <a:rPr lang="en-US" sz="2000" b="1" dirty="0" err="1">
                <a:solidFill>
                  <a:prstClr val="black"/>
                </a:solidFill>
              </a:rPr>
              <a:t>raznim</a:t>
            </a:r>
            <a:r>
              <a:rPr lang="en-US" sz="2000" b="1" dirty="0">
                <a:solidFill>
                  <a:prstClr val="black"/>
                </a:solidFill>
              </a:rPr>
              <a:t> </a:t>
            </a:r>
            <a:r>
              <a:rPr lang="en-US" sz="2000" b="1" dirty="0" err="1">
                <a:solidFill>
                  <a:prstClr val="black"/>
                </a:solidFill>
              </a:rPr>
              <a:t>gresima</a:t>
            </a:r>
            <a:r>
              <a:rPr lang="en-US" sz="2000" b="1" dirty="0">
                <a:solidFill>
                  <a:prstClr val="black"/>
                </a:solidFill>
              </a:rPr>
              <a:t>. </a:t>
            </a:r>
            <a:r>
              <a:rPr lang="en-US" sz="2000" b="1" dirty="0" err="1">
                <a:solidFill>
                  <a:prstClr val="black"/>
                </a:solidFill>
              </a:rPr>
              <a:t>Bojao</a:t>
            </a:r>
            <a:r>
              <a:rPr lang="en-US" sz="2000" b="1" dirty="0">
                <a:solidFill>
                  <a:prstClr val="black"/>
                </a:solidFill>
              </a:rPr>
              <a:t> se da </a:t>
            </a:r>
            <a:r>
              <a:rPr lang="en-US" sz="2000" b="1" dirty="0" err="1">
                <a:solidFill>
                  <a:prstClr val="black"/>
                </a:solidFill>
              </a:rPr>
              <a:t>će</a:t>
            </a:r>
            <a:r>
              <a:rPr lang="en-US" sz="2000" b="1" dirty="0">
                <a:solidFill>
                  <a:prstClr val="black"/>
                </a:solidFill>
              </a:rPr>
              <a:t> </a:t>
            </a:r>
            <a:r>
              <a:rPr lang="en-US" sz="2000" b="1" dirty="0" err="1">
                <a:solidFill>
                  <a:prstClr val="black"/>
                </a:solidFill>
              </a:rPr>
              <a:t>morati</a:t>
            </a:r>
            <a:r>
              <a:rPr lang="en-US" sz="2000" b="1" dirty="0">
                <a:solidFill>
                  <a:prstClr val="black"/>
                </a:solidFill>
              </a:rPr>
              <a:t> da </a:t>
            </a:r>
            <a:r>
              <a:rPr lang="en-US" sz="2000" b="1" dirty="0" err="1">
                <a:solidFill>
                  <a:prstClr val="black"/>
                </a:solidFill>
              </a:rPr>
              <a:t>plakati</a:t>
            </a:r>
            <a:r>
              <a:rPr lang="en-US" sz="2000" b="1" dirty="0">
                <a:solidFill>
                  <a:prstClr val="black"/>
                </a:solidFill>
              </a:rPr>
              <a:t> za </a:t>
            </a:r>
            <a:r>
              <a:rPr lang="en-US" sz="2000" b="1" dirty="0" err="1">
                <a:solidFill>
                  <a:prstClr val="black"/>
                </a:solidFill>
              </a:rPr>
              <a:t>nepokajanim</a:t>
            </a:r>
            <a:r>
              <a:rPr lang="en-US" sz="2000" b="1" dirty="0">
                <a:solidFill>
                  <a:prstClr val="black"/>
                </a:solidFill>
              </a:rPr>
              <a:t> </a:t>
            </a:r>
            <a:r>
              <a:rPr lang="en-US" sz="2000" b="1" dirty="0" err="1">
                <a:solidFill>
                  <a:prstClr val="black"/>
                </a:solidFill>
              </a:rPr>
              <a:t>grešnicima</a:t>
            </a:r>
            <a:r>
              <a:rPr lang="en-US" sz="2000" b="1" dirty="0">
                <a:solidFill>
                  <a:prstClr val="black"/>
                </a:solidFill>
              </a:rPr>
              <a:t> (2. Kor. 12,20-21).</a:t>
            </a:r>
          </a:p>
        </p:txBody>
      </p:sp>
    </p:spTree>
    <p:extLst>
      <p:ext uri="{BB962C8B-B14F-4D97-AF65-F5344CB8AC3E}">
        <p14:creationId xmlns:p14="http://schemas.microsoft.com/office/powerpoint/2010/main" val="302164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1000" fill="hold"/>
                                        <p:tgtEl>
                                          <p:spTgt spid="13"/>
                                        </p:tgtEl>
                                        <p:attrNameLst>
                                          <p:attrName>ppt_w</p:attrName>
                                        </p:attrNameLst>
                                      </p:cBhvr>
                                      <p:tavLst>
                                        <p:tav tm="0">
                                          <p:val>
                                            <p:strVal val="#ppt_w*0.70"/>
                                          </p:val>
                                        </p:tav>
                                        <p:tav tm="100000">
                                          <p:val>
                                            <p:strVal val="#ppt_w"/>
                                          </p:val>
                                        </p:tav>
                                      </p:tavLst>
                                    </p:anim>
                                    <p:anim calcmode="lin" valueType="num">
                                      <p:cBhvr>
                                        <p:cTn id="35" dur="1000" fill="hold"/>
                                        <p:tgtEl>
                                          <p:spTgt spid="13"/>
                                        </p:tgtEl>
                                        <p:attrNameLst>
                                          <p:attrName>ppt_h</p:attrName>
                                        </p:attrNameLst>
                                      </p:cBhvr>
                                      <p:tavLst>
                                        <p:tav tm="0">
                                          <p:val>
                                            <p:strVal val="#ppt_h"/>
                                          </p:val>
                                        </p:tav>
                                        <p:tav tm="100000">
                                          <p:val>
                                            <p:strVal val="#ppt_h"/>
                                          </p:val>
                                        </p:tav>
                                      </p:tavLst>
                                    </p:anim>
                                    <p:animEffect transition="in" filter="fade">
                                      <p:cBhvr>
                                        <p:cTn id="36" dur="1000"/>
                                        <p:tgtEl>
                                          <p:spTgt spid="13"/>
                                        </p:tgtEl>
                                      </p:cBhvr>
                                    </p:animEffect>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left)">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42"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barn(outHorizontal)">
                                      <p:cBhvr>
                                        <p:cTn id="45" dur="500"/>
                                        <p:tgtEl>
                                          <p:spTgt spid="17"/>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wipe(left)">
                                      <p:cBhvr>
                                        <p:cTn id="49" dur="500"/>
                                        <p:tgtEl>
                                          <p:spTgt spid="19"/>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wipe(left)">
                                      <p:cBhvr>
                                        <p:cTn id="54" dur="500"/>
                                        <p:tgtEl>
                                          <p:spTgt spid="7"/>
                                        </p:tgtEl>
                                      </p:cBhvr>
                                    </p:animEffect>
                                  </p:childTnLst>
                                </p:cTn>
                              </p:par>
                            </p:childTnLst>
                          </p:cTn>
                        </p:par>
                      </p:childTnLst>
                    </p:cTn>
                  </p:par>
                  <p:par>
                    <p:cTn id="55" fill="hold">
                      <p:stCondLst>
                        <p:cond delay="indefinite"/>
                      </p:stCondLst>
                      <p:childTnLst>
                        <p:par>
                          <p:cTn id="56" fill="hold">
                            <p:stCondLst>
                              <p:cond delay="0"/>
                            </p:stCondLst>
                            <p:childTnLst>
                              <p:par>
                                <p:cTn id="57" presetID="55"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1000" fill="hold"/>
                                        <p:tgtEl>
                                          <p:spTgt spid="15"/>
                                        </p:tgtEl>
                                        <p:attrNameLst>
                                          <p:attrName>ppt_w</p:attrName>
                                        </p:attrNameLst>
                                      </p:cBhvr>
                                      <p:tavLst>
                                        <p:tav tm="0">
                                          <p:val>
                                            <p:strVal val="#ppt_w*0.70"/>
                                          </p:val>
                                        </p:tav>
                                        <p:tav tm="100000">
                                          <p:val>
                                            <p:strVal val="#ppt_w"/>
                                          </p:val>
                                        </p:tav>
                                      </p:tavLst>
                                    </p:anim>
                                    <p:anim calcmode="lin" valueType="num">
                                      <p:cBhvr>
                                        <p:cTn id="60" dur="1000" fill="hold"/>
                                        <p:tgtEl>
                                          <p:spTgt spid="15"/>
                                        </p:tgtEl>
                                        <p:attrNameLst>
                                          <p:attrName>ppt_h</p:attrName>
                                        </p:attrNameLst>
                                      </p:cBhvr>
                                      <p:tavLst>
                                        <p:tav tm="0">
                                          <p:val>
                                            <p:strVal val="#ppt_h"/>
                                          </p:val>
                                        </p:tav>
                                        <p:tav tm="100000">
                                          <p:val>
                                            <p:strVal val="#ppt_h"/>
                                          </p:val>
                                        </p:tav>
                                      </p:tavLst>
                                    </p:anim>
                                    <p:animEffect transition="in" filter="fade">
                                      <p:cBhvr>
                                        <p:cTn id="61" dur="1000"/>
                                        <p:tgtEl>
                                          <p:spTgt spid="15"/>
                                        </p:tgtEl>
                                      </p:cBhvr>
                                    </p:animEffect>
                                  </p:childTnLst>
                                </p:cTn>
                              </p:par>
                            </p:childTnLst>
                          </p:cTn>
                        </p:par>
                        <p:par>
                          <p:cTn id="62" fill="hold">
                            <p:stCondLst>
                              <p:cond delay="1000"/>
                            </p:stCondLst>
                            <p:childTnLst>
                              <p:par>
                                <p:cTn id="63" presetID="22" presetClass="entr" presetSubtype="8" fill="hold" grpId="0" nodeType="afterEffect">
                                  <p:stCondLst>
                                    <p:cond delay="0"/>
                                  </p:stCondLst>
                                  <p:childTnLst>
                                    <p:set>
                                      <p:cBhvr>
                                        <p:cTn id="64" dur="1" fill="hold">
                                          <p:stCondLst>
                                            <p:cond delay="0"/>
                                          </p:stCondLst>
                                        </p:cTn>
                                        <p:tgtEl>
                                          <p:spTgt spid="4"/>
                                        </p:tgtEl>
                                        <p:attrNameLst>
                                          <p:attrName>style.visibility</p:attrName>
                                        </p:attrNameLst>
                                      </p:cBhvr>
                                      <p:to>
                                        <p:strVal val="visible"/>
                                      </p:to>
                                    </p:set>
                                    <p:animEffect transition="in" filter="wipe(left)">
                                      <p:cBhvr>
                                        <p:cTn id="65" dur="500"/>
                                        <p:tgtEl>
                                          <p:spTgt spid="4"/>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wipe(left)">
                                      <p:cBhvr>
                                        <p:cTn id="7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9" grpId="0"/>
      <p:bldP spid="19" grpId="0"/>
      <p:bldP spid="21" grpId="0"/>
      <p:bldP spid="4"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4DC59A-483E-FBB8-9FFE-709E0A824E0F}"/>
              </a:ext>
            </a:extLst>
          </p:cNvPr>
          <p:cNvSpPr txBox="1"/>
          <p:nvPr/>
        </p:nvSpPr>
        <p:spPr>
          <a:xfrm>
            <a:off x="1635760" y="965199"/>
            <a:ext cx="9113304" cy="4493538"/>
          </a:xfrm>
          <a:prstGeom prst="rect">
            <a:avLst/>
          </a:prstGeom>
          <a:noFill/>
        </p:spPr>
        <p:txBody>
          <a:bodyPr wrap="square">
            <a:spAutoFit/>
          </a:bodyPr>
          <a:lstStyle/>
          <a:p>
            <a:pPr lvl="0" algn="just">
              <a:spcBef>
                <a:spcPts val="600"/>
              </a:spcBef>
              <a:defRPr/>
            </a:pPr>
            <a:r>
              <a:rPr lang="en-US" sz="2600" b="1" noProof="0">
                <a:solidFill>
                  <a:prstClr val="black"/>
                </a:solidFill>
                <a:latin typeface="Constantia" panose="02030602050306030303" pitchFamily="18" charset="0"/>
              </a:rPr>
              <a:t>“</a:t>
            </a:r>
            <a:r>
              <a:rPr lang="en-US" sz="2600" b="1">
                <a:solidFill>
                  <a:prstClr val="black"/>
                </a:solidFill>
                <a:latin typeface="Constantia" panose="02030602050306030303" pitchFamily="18" charset="0"/>
              </a:rPr>
              <a:t>Božji narod upućen je Svetom pismu kao svojoj zaštiti od ut</a:t>
            </a:r>
            <a:r>
              <a:rPr lang="sr-Latn-RS" sz="2600" b="1">
                <a:solidFill>
                  <a:prstClr val="black"/>
                </a:solidFill>
                <a:latin typeface="Constantia" panose="02030602050306030303" pitchFamily="18" charset="0"/>
              </a:rPr>
              <a:t>i</a:t>
            </a:r>
            <a:r>
              <a:rPr lang="en-US" sz="2600" b="1">
                <a:solidFill>
                  <a:prstClr val="black"/>
                </a:solidFill>
                <a:latin typeface="Constantia" panose="02030602050306030303" pitchFamily="18" charset="0"/>
              </a:rPr>
              <a:t>caja lažnih učitelja i zabludne moći duhova tame. Sotona koristi svaki mogući način da spreči ljude da steknu znanje o Bibliji; jer njezine jasne izjave otkrivaju njegove prevare. Pri svakom oživljavanju Božjeg dela, knez zla se budi na sve intenzivniju aktivnost; sada ulaže sve napore</a:t>
            </a:r>
            <a:r>
              <a:rPr lang="sr-Latn-RS" sz="2600" b="1">
                <a:solidFill>
                  <a:prstClr val="black"/>
                </a:solidFill>
                <a:latin typeface="Constantia" panose="02030602050306030303" pitchFamily="18" charset="0"/>
              </a:rPr>
              <a:t> za</a:t>
            </a:r>
            <a:r>
              <a:rPr lang="en-US" sz="2600" b="1">
                <a:solidFill>
                  <a:prstClr val="black"/>
                </a:solidFill>
                <a:latin typeface="Constantia" panose="02030602050306030303" pitchFamily="18" charset="0"/>
              </a:rPr>
              <a:t> konačnu borbu protiv </a:t>
            </a:r>
            <a:r>
              <a:rPr lang="sr-Latn-RS" sz="2600" b="1">
                <a:solidFill>
                  <a:prstClr val="black"/>
                </a:solidFill>
                <a:latin typeface="Constantia" panose="02030602050306030303" pitchFamily="18" charset="0"/>
              </a:rPr>
              <a:t>H</a:t>
            </a:r>
            <a:r>
              <a:rPr lang="en-US" sz="2600" b="1">
                <a:solidFill>
                  <a:prstClr val="black"/>
                </a:solidFill>
                <a:latin typeface="Constantia" panose="02030602050306030303" pitchFamily="18" charset="0"/>
              </a:rPr>
              <a:t>rista i njegovih sledbenika. […] Krivotvorina će toliko nalikovati isti</a:t>
            </a:r>
            <a:r>
              <a:rPr lang="sr-Latn-RS" sz="2600" b="1">
                <a:solidFill>
                  <a:prstClr val="black"/>
                </a:solidFill>
                <a:latin typeface="Constantia" panose="02030602050306030303" pitchFamily="18" charset="0"/>
              </a:rPr>
              <a:t>ni</a:t>
            </a:r>
            <a:r>
              <a:rPr lang="en-US" sz="2600" b="1">
                <a:solidFill>
                  <a:prstClr val="black"/>
                </a:solidFill>
                <a:latin typeface="Constantia" panose="02030602050306030303" pitchFamily="18" charset="0"/>
              </a:rPr>
              <a:t> da će ih biti nemoguće razlikovati osim po Svetom pismu. Njihovim svedočanstvima svaka izjava i svako čudo mora </a:t>
            </a:r>
            <a:r>
              <a:rPr lang="sr-Latn-RS" sz="2600" b="1">
                <a:solidFill>
                  <a:prstClr val="black"/>
                </a:solidFill>
                <a:latin typeface="Constantia" panose="02030602050306030303" pitchFamily="18" charset="0"/>
              </a:rPr>
              <a:t>da bude</a:t>
            </a:r>
            <a:r>
              <a:rPr lang="en-US" sz="2600" b="1">
                <a:solidFill>
                  <a:prstClr val="black"/>
                </a:solidFill>
                <a:latin typeface="Constantia" panose="02030602050306030303" pitchFamily="18" charset="0"/>
              </a:rPr>
              <a:t> iskušano."</a:t>
            </a:r>
            <a:endParaRPr kumimoji="0" lang="en-US" sz="26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endParaRPr>
          </a:p>
        </p:txBody>
      </p:sp>
      <p:sp>
        <p:nvSpPr>
          <p:cNvPr id="4" name="CuadroTexto 3">
            <a:extLst>
              <a:ext uri="{FF2B5EF4-FFF2-40B4-BE49-F238E27FC236}">
                <a16:creationId xmlns:a16="http://schemas.microsoft.com/office/drawing/2014/main" id="{A29A2DCA-7926-A37C-2662-3C0041C85CE9}"/>
              </a:ext>
            </a:extLst>
          </p:cNvPr>
          <p:cNvSpPr txBox="1"/>
          <p:nvPr/>
        </p:nvSpPr>
        <p:spPr>
          <a:xfrm>
            <a:off x="6267436" y="6081832"/>
            <a:ext cx="4412426" cy="338554"/>
          </a:xfrm>
          <a:prstGeom prst="rect">
            <a:avLst/>
          </a:prstGeom>
          <a:noFill/>
        </p:spPr>
        <p:txBody>
          <a:bodyPr wrap="none" rtlCol="0">
            <a:spAutoFit/>
          </a:bodyPr>
          <a:lstStyle/>
          <a:p>
            <a:pPr lvl="0" algn="r">
              <a:defRPr/>
            </a:pPr>
            <a:r>
              <a:rPr kumimoji="0" lang="en-US" sz="1600" b="1" i="0" u="none" strike="noStrike" kern="1200" cap="none" spc="0" normalizeH="0" baseline="0" noProof="0">
                <a:ln>
                  <a:noFill/>
                </a:ln>
                <a:solidFill>
                  <a:prstClr val="black"/>
                </a:solidFill>
                <a:effectLst/>
                <a:uLnTx/>
                <a:uFillTx/>
                <a:latin typeface="Aptos" panose="02110004020202020204"/>
                <a:ea typeface="+mn-ea"/>
                <a:cs typeface="+mn-cs"/>
              </a:rPr>
              <a:t>E</a:t>
            </a:r>
            <a:r>
              <a:rPr kumimoji="0" lang="sr-Latn-RS" sz="1600" b="1" i="0" u="none" strike="noStrike" kern="1200" cap="none" spc="0" normalizeH="0" baseline="0" noProof="0">
                <a:ln>
                  <a:noFill/>
                </a:ln>
                <a:solidFill>
                  <a:prstClr val="black"/>
                </a:solidFill>
                <a:effectLst/>
                <a:uLnTx/>
                <a:uFillTx/>
                <a:latin typeface="Aptos" panose="02110004020202020204"/>
                <a:ea typeface="+mn-ea"/>
                <a:cs typeface="+mn-cs"/>
              </a:rPr>
              <a:t>len</a:t>
            </a:r>
            <a:r>
              <a:rPr kumimoji="0" lang="sr-Latn-RS" sz="1600" b="1" i="0" u="none" strike="noStrike" kern="1200" cap="none" spc="0" normalizeH="0" noProof="0">
                <a:ln>
                  <a:noFill/>
                </a:ln>
                <a:solidFill>
                  <a:prstClr val="black"/>
                </a:solidFill>
                <a:effectLst/>
                <a:uLnTx/>
                <a:uFillTx/>
                <a:latin typeface="Aptos" panose="02110004020202020204"/>
                <a:ea typeface="+mn-ea"/>
                <a:cs typeface="+mn-cs"/>
              </a:rPr>
              <a:t> G. Vajt, </a:t>
            </a:r>
            <a:r>
              <a:rPr lang="en-US" sz="1600" i="1">
                <a:solidFill>
                  <a:prstClr val="black"/>
                </a:solidFill>
              </a:rPr>
              <a:t>Veli</a:t>
            </a:r>
            <a:r>
              <a:rPr lang="sr-Latn-RS" sz="1600" i="1">
                <a:solidFill>
                  <a:prstClr val="black"/>
                </a:solidFill>
              </a:rPr>
              <a:t>ki sukob</a:t>
            </a:r>
            <a:r>
              <a:rPr lang="sr-Latn-RS" sz="1600" b="1">
                <a:solidFill>
                  <a:prstClr val="black"/>
                </a:solidFill>
              </a:rPr>
              <a:t>,</a:t>
            </a:r>
            <a:r>
              <a:rPr lang="sr-Latn-RS" sz="1600" b="1">
                <a:solidFill>
                  <a:prstClr val="black"/>
                </a:solidFill>
                <a:latin typeface="Aptos" panose="02110004020202020204"/>
              </a:rPr>
              <a:t> str. </a:t>
            </a:r>
            <a:r>
              <a:rPr kumimoji="0" lang="en-US" sz="1600" b="1" i="0" u="none" strike="noStrike" kern="1200" cap="none" spc="0" normalizeH="0" baseline="0" noProof="0">
                <a:ln>
                  <a:noFill/>
                </a:ln>
                <a:solidFill>
                  <a:prstClr val="black"/>
                </a:solidFill>
                <a:effectLst/>
                <a:uLnTx/>
                <a:uFillTx/>
                <a:latin typeface="Aptos" panose="02110004020202020204"/>
                <a:ea typeface="+mn-ea"/>
                <a:cs typeface="+mn-cs"/>
              </a:rPr>
              <a:t> 593</a:t>
            </a:r>
            <a:r>
              <a:rPr kumimoji="0" lang="sr-Latn-RS" sz="1600" b="1" i="0" u="none" strike="noStrike" kern="1200" cap="none" spc="0" normalizeH="0" baseline="0" noProof="0">
                <a:ln>
                  <a:noFill/>
                </a:ln>
                <a:solidFill>
                  <a:prstClr val="black"/>
                </a:solidFill>
                <a:effectLst/>
                <a:uLnTx/>
                <a:uFillTx/>
                <a:latin typeface="Aptos" panose="02110004020202020204"/>
                <a:ea typeface="+mn-ea"/>
                <a:cs typeface="+mn-cs"/>
              </a:rPr>
              <a:t>.</a:t>
            </a:r>
            <a:r>
              <a:rPr kumimoji="0" lang="sr-Latn-RS" sz="1600" b="1" i="0" u="none" strike="noStrike" kern="1200" cap="none" spc="0" normalizeH="0" noProof="0">
                <a:ln>
                  <a:noFill/>
                </a:ln>
                <a:solidFill>
                  <a:prstClr val="black"/>
                </a:solidFill>
                <a:effectLst/>
                <a:uLnTx/>
                <a:uFillTx/>
                <a:latin typeface="Aptos" panose="02110004020202020204"/>
                <a:ea typeface="+mn-ea"/>
                <a:cs typeface="+mn-cs"/>
              </a:rPr>
              <a:t> u originalu.</a:t>
            </a:r>
            <a:endPar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82180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6B2DB-CF06-D366-9040-8461F59C0BA3}"/>
            </a:ext>
          </a:extLst>
        </p:cNvPr>
        <p:cNvGrpSpPr/>
        <p:nvPr/>
      </p:nvGrpSpPr>
      <p:grpSpPr>
        <a:xfrm>
          <a:off x="0" y="0"/>
          <a:ext cx="0" cy="0"/>
          <a:chOff x="0" y="0"/>
          <a:chExt cx="0" cy="0"/>
        </a:xfrm>
      </p:grpSpPr>
      <p:sp>
        <p:nvSpPr>
          <p:cNvPr id="2060" name="Rectangle 12">
            <a:extLst>
              <a:ext uri="{FF2B5EF4-FFF2-40B4-BE49-F238E27FC236}">
                <a16:creationId xmlns:a16="http://schemas.microsoft.com/office/drawing/2014/main" id="{11EEEC3C-3937-0B70-0C60-65A8CD0E928F}"/>
              </a:ext>
            </a:extLst>
          </p:cNvPr>
          <p:cNvSpPr>
            <a:spLocks noChangeArrowheads="1"/>
          </p:cNvSpPr>
          <p:nvPr/>
        </p:nvSpPr>
        <p:spPr bwMode="auto">
          <a:xfrm>
            <a:off x="193040" y="3810000"/>
            <a:ext cx="11900066" cy="2834213"/>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0" name="TextBox 9">
            <a:extLst>
              <a:ext uri="{FF2B5EF4-FFF2-40B4-BE49-F238E27FC236}">
                <a16:creationId xmlns:a16="http://schemas.microsoft.com/office/drawing/2014/main" id="{ADA855D1-6E2D-0D12-C722-282D1E337A91}"/>
              </a:ext>
            </a:extLst>
          </p:cNvPr>
          <p:cNvSpPr txBox="1">
            <a:spLocks noChangeArrowheads="1"/>
          </p:cNvSpPr>
          <p:nvPr/>
        </p:nvSpPr>
        <p:spPr bwMode="auto">
          <a:xfrm>
            <a:off x="1524000" y="382252"/>
            <a:ext cx="918106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1597025" algn="l"/>
              </a:tabLst>
              <a:defRPr>
                <a:solidFill>
                  <a:schemeClr val="tx1"/>
                </a:solidFill>
                <a:latin typeface="Arial" charset="0"/>
                <a:cs typeface="Arial" charset="0"/>
              </a:defRPr>
            </a:lvl1pPr>
            <a:lvl2pPr marL="742950" indent="-285750" eaLnBrk="0" hangingPunct="0">
              <a:tabLst>
                <a:tab pos="1597025" algn="l"/>
              </a:tabLst>
              <a:defRPr>
                <a:solidFill>
                  <a:schemeClr val="tx1"/>
                </a:solidFill>
                <a:latin typeface="Arial" charset="0"/>
                <a:cs typeface="Arial" charset="0"/>
              </a:defRPr>
            </a:lvl2pPr>
            <a:lvl3pPr marL="1143000" indent="-228600" eaLnBrk="0" hangingPunct="0">
              <a:tabLst>
                <a:tab pos="1597025" algn="l"/>
              </a:tabLst>
              <a:defRPr>
                <a:solidFill>
                  <a:schemeClr val="tx1"/>
                </a:solidFill>
                <a:latin typeface="Arial" charset="0"/>
                <a:cs typeface="Arial" charset="0"/>
              </a:defRPr>
            </a:lvl3pPr>
            <a:lvl4pPr marL="1600200" indent="-228600" eaLnBrk="0" hangingPunct="0">
              <a:tabLst>
                <a:tab pos="1597025" algn="l"/>
              </a:tabLst>
              <a:defRPr>
                <a:solidFill>
                  <a:schemeClr val="tx1"/>
                </a:solidFill>
                <a:latin typeface="Arial" charset="0"/>
                <a:cs typeface="Arial" charset="0"/>
              </a:defRPr>
            </a:lvl4pPr>
            <a:lvl5pPr marL="2057400" indent="-228600" eaLnBrk="0" hangingPunct="0">
              <a:tabLst>
                <a:tab pos="1597025"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597025"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597025"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597025"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597025" algn="l"/>
              </a:tabLs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0"/>
              </a:spcBef>
              <a:spcAft>
                <a:spcPct val="0"/>
              </a:spcAft>
              <a:buClrTx/>
              <a:buSzTx/>
              <a:buFontTx/>
              <a:buNone/>
              <a:tabLst>
                <a:tab pos="1596985" algn="l"/>
              </a:tabLst>
              <a:defRPr/>
            </a:pPr>
            <a:r>
              <a:rPr kumimoji="0" lang="hr-HR"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rPr>
              <a:t>ZAKLJUČAK</a:t>
            </a:r>
            <a:endParaRPr kumimoji="0" lang="en-US"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endParaRPr>
          </a:p>
        </p:txBody>
      </p:sp>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6800A3C2-5944-7DDA-86E7-09733928F544}"/>
              </a:ext>
            </a:extLst>
          </p:cNvPr>
          <p:cNvSpPr>
            <a:spLocks noChangeAspect="1" noChangeArrowheads="1"/>
          </p:cNvSpPr>
          <p:nvPr/>
        </p:nvSpPr>
        <p:spPr bwMode="auto">
          <a:xfrm>
            <a:off x="1679575"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DFF19521-A0EC-5AB3-243E-23E7CCB3953C}"/>
              </a:ext>
            </a:extLst>
          </p:cNvPr>
          <p:cNvSpPr>
            <a:spLocks noChangeAspect="1" noChangeArrowheads="1"/>
          </p:cNvSpPr>
          <p:nvPr/>
        </p:nvSpPr>
        <p:spPr bwMode="auto">
          <a:xfrm>
            <a:off x="1660202"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9E4B1E55-8224-D91E-349E-99348044F967}"/>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AD1EA645-6BEB-5801-F140-2963B2231E9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F04630A8-D598-E2DD-46E2-58BEA3E4034A}"/>
              </a:ext>
            </a:extLst>
          </p:cNvPr>
          <p:cNvSpPr>
            <a:spLocks noChangeAspect="1" noChangeArrowheads="1"/>
          </p:cNvSpPr>
          <p:nvPr/>
        </p:nvSpPr>
        <p:spPr bwMode="auto">
          <a:xfrm>
            <a:off x="1679575" y="-144462"/>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5F8F6AD2-C07C-0026-7D43-6D89491D1B05}"/>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29713" b="14310"/>
          <a:stretch/>
        </p:blipFill>
        <p:spPr bwMode="auto">
          <a:xfrm>
            <a:off x="6525850" y="1384411"/>
            <a:ext cx="4068695" cy="2089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4B037949-3C1D-6BA5-5E22-F0C27FDE3417}"/>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t="16000" b="23474"/>
          <a:stretch/>
        </p:blipFill>
        <p:spPr bwMode="auto">
          <a:xfrm>
            <a:off x="1679575" y="1384412"/>
            <a:ext cx="4584527" cy="208995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9BD24A0-E91E-ED74-B265-AD53C8E2B753}"/>
              </a:ext>
            </a:extLst>
          </p:cNvPr>
          <p:cNvSpPr txBox="1"/>
          <p:nvPr/>
        </p:nvSpPr>
        <p:spPr>
          <a:xfrm>
            <a:off x="-86264" y="3149600"/>
            <a:ext cx="12278264" cy="3416320"/>
          </a:xfrm>
          <a:prstGeom prst="rect">
            <a:avLst/>
          </a:prstGeom>
          <a:noFill/>
        </p:spPr>
        <p:txBody>
          <a:bodyPr wrap="square" rtlCol="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sr-Latn-RS" sz="2400" b="1" i="0" u="none" strike="noStrike" kern="1200" cap="none" spc="0" normalizeH="0" baseline="0" noProof="0">
              <a:ln>
                <a:noFill/>
              </a:ln>
              <a:solidFill>
                <a:srgbClr val="FFFFFF"/>
              </a:solidFill>
              <a:effectLst/>
              <a:uLnTx/>
              <a:uFillTx/>
              <a:latin typeface="Arial"/>
              <a:ea typeface="+mn-ea"/>
              <a:cs typeface="Arial" charset="0"/>
            </a:endParaRPr>
          </a:p>
          <a:p>
            <a:pPr marL="0" marR="0" lvl="0" indent="0" algn="ctr" defTabSz="914377" rtl="0" eaLnBrk="1" fontAlgn="base" latinLnBrk="0" hangingPunct="1">
              <a:lnSpc>
                <a:spcPct val="100000"/>
              </a:lnSpc>
              <a:spcBef>
                <a:spcPct val="0"/>
              </a:spcBef>
              <a:spcAft>
                <a:spcPct val="0"/>
              </a:spcAft>
              <a:buClrTx/>
              <a:buSzTx/>
              <a:buFontTx/>
              <a:buNone/>
              <a:tabLst/>
              <a:defRPr/>
            </a:pPr>
            <a:r>
              <a:rPr kumimoji="0" lang="sr-Latn-RS" sz="2400" b="1" i="0" u="none" strike="noStrike" kern="1200" cap="none" spc="0" normalizeH="0" baseline="0" noProof="0">
                <a:ln>
                  <a:noFill/>
                </a:ln>
                <a:solidFill>
                  <a:srgbClr val="FFFFFF"/>
                </a:solidFill>
                <a:effectLst/>
                <a:uLnTx/>
                <a:uFillTx/>
                <a:latin typeface="Arial"/>
                <a:ea typeface="+mn-ea"/>
                <a:cs typeface="Arial" charset="0"/>
              </a:rPr>
              <a:t>Pavle</a:t>
            </a:r>
            <a:r>
              <a:rPr kumimoji="0" lang="en-US" sz="2400" b="1" i="0" u="none" strike="noStrike" kern="1200" cap="none" spc="0" normalizeH="0" baseline="0" noProof="0">
                <a:ln>
                  <a:noFill/>
                </a:ln>
                <a:solidFill>
                  <a:srgbClr val="FFFFFF"/>
                </a:solidFill>
                <a:effectLst/>
                <a:uLnTx/>
                <a:uFillTx/>
                <a:latin typeface="Arial"/>
                <a:ea typeface="+mn-ea"/>
                <a:cs typeface="Arial" charset="0"/>
              </a:rPr>
              <a:t> zna da se lažni učitelji ne bore samo protiv njega. Borili su se protiv sa</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mog I</a:t>
            </a:r>
            <a:r>
              <a:rPr kumimoji="0" lang="en-US" sz="2400" b="1" i="0" u="none" strike="noStrike" kern="1200" cap="none" spc="0" normalizeH="0" baseline="0" noProof="0">
                <a:ln>
                  <a:noFill/>
                </a:ln>
                <a:solidFill>
                  <a:srgbClr val="FFFFFF"/>
                </a:solidFill>
                <a:effectLst/>
                <a:uLnTx/>
                <a:uFillTx/>
                <a:latin typeface="Arial"/>
                <a:ea typeface="+mn-ea"/>
                <a:cs typeface="Arial" charset="0"/>
              </a:rPr>
              <a:t>susa. Kao vođa, Pav</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le</a:t>
            </a:r>
            <a:r>
              <a:rPr kumimoji="0" lang="en-US" sz="2400" b="1" i="0" u="none" strike="noStrike" kern="1200" cap="none" spc="0" normalizeH="0" baseline="0" noProof="0">
                <a:ln>
                  <a:noFill/>
                </a:ln>
                <a:solidFill>
                  <a:srgbClr val="FFFFFF"/>
                </a:solidFill>
                <a:effectLst/>
                <a:uLnTx/>
                <a:uFillTx/>
                <a:latin typeface="Arial"/>
                <a:ea typeface="+mn-ea"/>
                <a:cs typeface="Arial" charset="0"/>
              </a:rPr>
              <a:t> nije mario da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li ga </a:t>
            </a:r>
            <a:r>
              <a:rPr kumimoji="0" lang="en-US" sz="2400" b="1" i="0" u="none" strike="noStrike" kern="1200" cap="none" spc="0" normalizeH="0" baseline="0" noProof="0">
                <a:ln>
                  <a:noFill/>
                </a:ln>
                <a:solidFill>
                  <a:srgbClr val="FFFFFF"/>
                </a:solidFill>
                <a:effectLst/>
                <a:uLnTx/>
                <a:uFillTx/>
                <a:latin typeface="Arial"/>
                <a:ea typeface="+mn-ea"/>
                <a:cs typeface="Arial" charset="0"/>
              </a:rPr>
              <a:t>ljudi slušaju ili da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li </a:t>
            </a:r>
            <a:r>
              <a:rPr kumimoji="0" lang="en-US" sz="2400" b="1" i="0" u="none" strike="noStrike" kern="1200" cap="none" spc="0" normalizeH="0" baseline="0" noProof="0">
                <a:ln>
                  <a:noFill/>
                </a:ln>
                <a:solidFill>
                  <a:srgbClr val="FFFFFF"/>
                </a:solidFill>
                <a:effectLst/>
                <a:uLnTx/>
                <a:uFillTx/>
                <a:latin typeface="Arial"/>
                <a:ea typeface="+mn-ea"/>
                <a:cs typeface="Arial" charset="0"/>
              </a:rPr>
              <a:t>ima veliku moć. </a:t>
            </a:r>
            <a:r>
              <a:rPr kumimoji="0" lang="sr-Latn-RS" sz="2000" b="1" i="0" u="none" strike="noStrike" kern="1200" cap="none" spc="0" normalizeH="0" baseline="0" noProof="0">
                <a:ln>
                  <a:noFill/>
                </a:ln>
                <a:solidFill>
                  <a:srgbClr val="FFFFFF"/>
                </a:solidFill>
                <a:effectLst/>
                <a:uLnTx/>
                <a:uFillTx/>
                <a:latin typeface="Arial"/>
                <a:ea typeface="+mn-ea"/>
                <a:cs typeface="Arial" charset="0"/>
              </a:rPr>
              <a:t>Z</a:t>
            </a:r>
            <a:r>
              <a:rPr kumimoji="0" lang="en-US" sz="2000" b="1" i="0" u="none" strike="noStrike" kern="1200" cap="none" spc="0" normalizeH="0" baseline="0" noProof="0">
                <a:ln>
                  <a:noFill/>
                </a:ln>
                <a:solidFill>
                  <a:srgbClr val="FFFFFF"/>
                </a:solidFill>
                <a:effectLst/>
                <a:uLnTx/>
                <a:uFillTx/>
                <a:latin typeface="Arial"/>
                <a:ea typeface="+mn-ea"/>
                <a:cs typeface="Arial" charset="0"/>
              </a:rPr>
              <a:t>nao</a:t>
            </a:r>
            <a:r>
              <a:rPr kumimoji="0" lang="en-US" sz="2400" b="1" i="0" u="none" strike="noStrike" kern="1200" cap="none" spc="0" normalizeH="0" baseline="0" noProof="0">
                <a:ln>
                  <a:noFill/>
                </a:ln>
                <a:solidFill>
                  <a:srgbClr val="FFFFFF"/>
                </a:solidFill>
                <a:effectLst/>
                <a:uLnTx/>
                <a:uFillTx/>
                <a:latin typeface="Arial"/>
                <a:ea typeface="+mn-ea"/>
                <a:cs typeface="Arial" charset="0"/>
              </a:rPr>
              <a:t> je da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n</a:t>
            </a:r>
            <a:r>
              <a:rPr kumimoji="0" lang="en-US" sz="2400" b="1" i="0" u="none" strike="noStrike" kern="1200" cap="none" spc="0" normalizeH="0" baseline="0" noProof="0">
                <a:ln>
                  <a:noFill/>
                </a:ln>
                <a:solidFill>
                  <a:srgbClr val="FFFFFF"/>
                </a:solidFill>
                <a:effectLst/>
                <a:uLnTx/>
                <a:uFillTx/>
                <a:latin typeface="Arial"/>
                <a:ea typeface="+mn-ea"/>
                <a:cs typeface="Arial" charset="0"/>
              </a:rPr>
              <a:t>jegova poruka može spasiti živote.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On</a:t>
            </a:r>
            <a:r>
              <a:rPr kumimoji="0" lang="en-US" sz="2400" b="1" i="0" u="none" strike="noStrike" kern="1200" cap="none" spc="0" normalizeH="0" baseline="0" noProof="0">
                <a:ln>
                  <a:noFill/>
                </a:ln>
                <a:solidFill>
                  <a:srgbClr val="FFFFFF"/>
                </a:solidFill>
                <a:effectLst/>
                <a:uLnTx/>
                <a:uFillTx/>
                <a:latin typeface="Arial"/>
                <a:ea typeface="+mn-ea"/>
                <a:cs typeface="Arial" charset="0"/>
              </a:rPr>
              <a:t> je takođe znao da ga je Bog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po</a:t>
            </a:r>
            <a:r>
              <a:rPr kumimoji="0" lang="en-US" sz="2400" b="1" i="0" u="none" strike="noStrike" kern="1200" cap="none" spc="0" normalizeH="0" baseline="0" noProof="0">
                <a:ln>
                  <a:noFill/>
                </a:ln>
                <a:solidFill>
                  <a:srgbClr val="FFFFFF"/>
                </a:solidFill>
                <a:effectLst/>
                <a:uLnTx/>
                <a:uFillTx/>
                <a:latin typeface="Arial"/>
                <a:ea typeface="+mn-ea"/>
                <a:cs typeface="Arial" charset="0"/>
              </a:rPr>
              <a:t>slao da</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 propo</a:t>
            </a:r>
            <a:r>
              <a:rPr kumimoji="0" lang="en-US" sz="2400" b="1" i="0" u="none" strike="noStrike" kern="1200" cap="none" spc="0" normalizeH="0" baseline="0" noProof="0">
                <a:ln>
                  <a:noFill/>
                </a:ln>
                <a:solidFill>
                  <a:srgbClr val="FFFFFF"/>
                </a:solidFill>
                <a:effectLst/>
                <a:uLnTx/>
                <a:uFillTx/>
                <a:latin typeface="Arial"/>
                <a:ea typeface="+mn-ea"/>
                <a:cs typeface="Arial" charset="0"/>
              </a:rPr>
              <a:t>veda ovu poruku:</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 “</a:t>
            </a:r>
            <a:r>
              <a:rPr kumimoji="0" lang="en-US" sz="2400" b="1" i="0" u="none" strike="noStrike" kern="1200" cap="none" spc="0" normalizeH="0" baseline="0" noProof="0">
                <a:ln>
                  <a:noFill/>
                </a:ln>
                <a:solidFill>
                  <a:srgbClr val="FFFFFF"/>
                </a:solidFill>
                <a:effectLst/>
                <a:uLnTx/>
                <a:uFillTx/>
                <a:latin typeface="Arial"/>
                <a:ea typeface="+mn-ea"/>
                <a:cs typeface="Arial" charset="0"/>
              </a:rPr>
              <a:t>Pav</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le, pozvan voljom Božjom</a:t>
            </a:r>
            <a:r>
              <a:rPr kumimoji="0" lang="en-US" sz="2400" b="1" i="0" u="none" strike="noStrike" kern="1200" cap="none" spc="0" normalizeH="0" baseline="0" noProof="0">
                <a:ln>
                  <a:noFill/>
                </a:ln>
                <a:solidFill>
                  <a:srgbClr val="FFFFFF"/>
                </a:solidFill>
                <a:effectLst/>
                <a:uLnTx/>
                <a:uFillTx/>
                <a:latin typeface="Arial"/>
                <a:ea typeface="+mn-ea"/>
                <a:cs typeface="Arial" charset="0"/>
              </a:rPr>
              <a:t>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za </a:t>
            </a:r>
            <a:r>
              <a:rPr kumimoji="0" lang="en-US" sz="2400" b="1" i="0" u="none" strike="noStrike" kern="1200" cap="none" spc="0" normalizeH="0" baseline="0" noProof="0">
                <a:ln>
                  <a:noFill/>
                </a:ln>
                <a:solidFill>
                  <a:srgbClr val="FFFFFF"/>
                </a:solidFill>
                <a:effectLst/>
                <a:uLnTx/>
                <a:uFillTx/>
                <a:latin typeface="Arial"/>
                <a:ea typeface="+mn-ea"/>
                <a:cs typeface="Arial" charset="0"/>
              </a:rPr>
              <a:t>apostol</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a</a:t>
            </a:r>
            <a:r>
              <a:rPr kumimoji="0" lang="en-US" sz="2400" b="1" i="0" u="none" strike="noStrike" kern="1200" cap="none" spc="0" normalizeH="0" baseline="0" noProof="0">
                <a:ln>
                  <a:noFill/>
                </a:ln>
                <a:solidFill>
                  <a:srgbClr val="FFFFFF"/>
                </a:solidFill>
                <a:effectLst/>
                <a:uLnTx/>
                <a:uFillTx/>
                <a:latin typeface="Arial"/>
                <a:ea typeface="+mn-ea"/>
                <a:cs typeface="Arial" charset="0"/>
              </a:rPr>
              <a:t>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Isusa H</a:t>
            </a:r>
            <a:r>
              <a:rPr kumimoji="0" lang="en-US" sz="2400" b="1" i="0" u="none" strike="noStrike" kern="1200" cap="none" spc="0" normalizeH="0" baseline="0" noProof="0">
                <a:ln>
                  <a:noFill/>
                </a:ln>
                <a:solidFill>
                  <a:srgbClr val="FFFFFF"/>
                </a:solidFill>
                <a:effectLst/>
                <a:uLnTx/>
                <a:uFillTx/>
                <a:latin typeface="Arial"/>
                <a:ea typeface="+mn-ea"/>
                <a:cs typeface="Arial" charset="0"/>
              </a:rPr>
              <a:t>rista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Crkvi u Korintu.  </a:t>
            </a:r>
            <a:r>
              <a:rPr kumimoji="0" lang="en-US" sz="2400" b="1" i="0" u="none" strike="noStrike" kern="1200" cap="none" spc="0" normalizeH="0" baseline="0" noProof="0">
                <a:ln>
                  <a:noFill/>
                </a:ln>
                <a:solidFill>
                  <a:srgbClr val="FFFFFF"/>
                </a:solidFill>
                <a:effectLst/>
                <a:uLnTx/>
                <a:uFillTx/>
                <a:latin typeface="Arial"/>
                <a:ea typeface="+mn-ea"/>
                <a:cs typeface="Arial" charset="0"/>
              </a:rPr>
              <a:t>(1.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 </a:t>
            </a:r>
            <a:r>
              <a:rPr kumimoji="0" lang="en-US" sz="2400" b="1" i="0" u="none" strike="noStrike" kern="1200" cap="none" spc="0" normalizeH="0" baseline="0" noProof="0">
                <a:ln>
                  <a:noFill/>
                </a:ln>
                <a:solidFill>
                  <a:srgbClr val="FFFFFF"/>
                </a:solidFill>
                <a:effectLst/>
                <a:uLnTx/>
                <a:uFillTx/>
                <a:latin typeface="Arial"/>
                <a:ea typeface="+mn-ea"/>
                <a:cs typeface="Arial" charset="0"/>
              </a:rPr>
              <a:t>Kor</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 </a:t>
            </a:r>
            <a:r>
              <a:rPr kumimoji="0" lang="en-US" sz="2400" b="1" i="0" u="none" strike="noStrike" kern="1200" cap="none" spc="0" normalizeH="0" baseline="0" noProof="0">
                <a:ln>
                  <a:noFill/>
                </a:ln>
                <a:solidFill>
                  <a:srgbClr val="FFFFFF"/>
                </a:solidFill>
                <a:effectLst/>
                <a:uLnTx/>
                <a:uFillTx/>
                <a:latin typeface="Arial"/>
                <a:ea typeface="+mn-ea"/>
                <a:cs typeface="Arial" charset="0"/>
              </a:rPr>
              <a:t>1</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a:t>
            </a:r>
            <a:r>
              <a:rPr kumimoji="0" lang="en-US" sz="2400" b="1" i="0" u="none" strike="noStrike" kern="1200" cap="none" spc="0" normalizeH="0" baseline="0" noProof="0">
                <a:ln>
                  <a:noFill/>
                </a:ln>
                <a:solidFill>
                  <a:srgbClr val="FFFFFF"/>
                </a:solidFill>
                <a:effectLst/>
                <a:uLnTx/>
                <a:uFillTx/>
                <a:latin typeface="Arial"/>
                <a:ea typeface="+mn-ea"/>
                <a:cs typeface="Arial" charset="0"/>
              </a:rPr>
              <a:t>1). Št</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a</a:t>
            </a:r>
            <a:r>
              <a:rPr kumimoji="0" lang="en-US" sz="2400" b="1" i="0" u="none" strike="noStrike" kern="1200" cap="none" spc="0" normalizeH="0" baseline="0" noProof="0">
                <a:ln>
                  <a:noFill/>
                </a:ln>
                <a:solidFill>
                  <a:srgbClr val="FFFFFF"/>
                </a:solidFill>
                <a:effectLst/>
                <a:uLnTx/>
                <a:uFillTx/>
                <a:latin typeface="Arial"/>
                <a:ea typeface="+mn-ea"/>
                <a:cs typeface="Arial" charset="0"/>
              </a:rPr>
              <a:t> bi trebali učiniti kada lažna učenja uđu u crkvu? Crkva mora</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 rešiti</a:t>
            </a:r>
            <a:r>
              <a:rPr kumimoji="0" lang="en-US" sz="2400" b="1" i="0" u="none" strike="noStrike" kern="1200" cap="none" spc="0" normalizeH="0" baseline="0" noProof="0">
                <a:ln>
                  <a:noFill/>
                </a:ln>
                <a:solidFill>
                  <a:srgbClr val="FFFFFF"/>
                </a:solidFill>
                <a:effectLst/>
                <a:uLnTx/>
                <a:uFillTx/>
                <a:latin typeface="Arial"/>
                <a:ea typeface="+mn-ea"/>
                <a:cs typeface="Arial" charset="0"/>
              </a:rPr>
              <a:t> problem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sa </a:t>
            </a:r>
            <a:r>
              <a:rPr kumimoji="0" lang="en-US" sz="2400" b="1" i="0" u="none" strike="noStrike" kern="1200" cap="none" spc="0" normalizeH="0" baseline="0" noProof="0">
                <a:ln>
                  <a:noFill/>
                </a:ln>
                <a:solidFill>
                  <a:srgbClr val="FFFFFF"/>
                </a:solidFill>
                <a:effectLst/>
                <a:uLnTx/>
                <a:uFillTx/>
                <a:latin typeface="Arial"/>
                <a:ea typeface="+mn-ea"/>
                <a:cs typeface="Arial" charset="0"/>
              </a:rPr>
              <a:t>ljubavlju. Istovremeno, crkva mora</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 da </a:t>
            </a:r>
            <a:r>
              <a:rPr kumimoji="0" lang="en-US" sz="2400" b="1" i="0" u="none" strike="noStrike" kern="1200" cap="none" spc="0" normalizeH="0" baseline="0" noProof="0">
                <a:ln>
                  <a:noFill/>
                </a:ln>
                <a:solidFill>
                  <a:srgbClr val="FFFFFF"/>
                </a:solidFill>
                <a:effectLst/>
                <a:uLnTx/>
                <a:uFillTx/>
                <a:latin typeface="Arial"/>
                <a:ea typeface="+mn-ea"/>
                <a:cs typeface="Arial" charset="0"/>
              </a:rPr>
              <a:t>sledi biblijsku istinu. Biblijska istina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s</a:t>
            </a:r>
            <a:r>
              <a:rPr kumimoji="0" lang="en-US" sz="2400" b="1" i="0" u="none" strike="noStrike" kern="1200" cap="none" spc="0" normalizeH="0" baseline="0" noProof="0">
                <a:ln>
                  <a:noFill/>
                </a:ln>
                <a:solidFill>
                  <a:srgbClr val="FFFFFF"/>
                </a:solidFill>
                <a:effectLst/>
                <a:uLnTx/>
                <a:uFillTx/>
                <a:latin typeface="Arial"/>
                <a:ea typeface="+mn-ea"/>
                <a:cs typeface="Arial" charset="0"/>
              </a:rPr>
              <a:t>e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ne </a:t>
            </a:r>
            <a:r>
              <a:rPr kumimoji="0" lang="en-US" sz="2400" b="1" i="0" u="none" strike="noStrike" kern="1200" cap="none" spc="0" normalizeH="0" baseline="0" noProof="0">
                <a:ln>
                  <a:noFill/>
                </a:ln>
                <a:solidFill>
                  <a:srgbClr val="FFFFFF"/>
                </a:solidFill>
                <a:effectLst/>
                <a:uLnTx/>
                <a:uFillTx/>
                <a:latin typeface="Arial"/>
                <a:ea typeface="+mn-ea"/>
                <a:cs typeface="Arial" charset="0"/>
              </a:rPr>
              <a:t>sme mešati s</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a</a:t>
            </a:r>
            <a:r>
              <a:rPr kumimoji="0" lang="en-US" sz="2400" b="1" i="0" u="none" strike="noStrike" kern="1200" cap="none" spc="0" normalizeH="0" baseline="0" noProof="0">
                <a:ln>
                  <a:noFill/>
                </a:ln>
                <a:solidFill>
                  <a:srgbClr val="FFFFFF"/>
                </a:solidFill>
                <a:effectLst/>
                <a:uLnTx/>
                <a:uFillTx/>
                <a:latin typeface="Arial"/>
                <a:ea typeface="+mn-ea"/>
                <a:cs typeface="Arial" charset="0"/>
              </a:rPr>
              <a:t> lažima. Tada će biblijska istina imati moć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da </a:t>
            </a:r>
            <a:r>
              <a:rPr kumimoji="0" lang="en-US" sz="2400" b="1" i="0" u="none" strike="noStrike" kern="1200" cap="none" spc="0" normalizeH="0" baseline="0" noProof="0">
                <a:ln>
                  <a:noFill/>
                </a:ln>
                <a:solidFill>
                  <a:srgbClr val="FFFFFF"/>
                </a:solidFill>
                <a:effectLst/>
                <a:uLnTx/>
                <a:uFillTx/>
                <a:latin typeface="Arial"/>
                <a:ea typeface="+mn-ea"/>
                <a:cs typeface="Arial" charset="0"/>
              </a:rPr>
              <a:t>spašava</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 </a:t>
            </a:r>
            <a:r>
              <a:rPr kumimoji="0" lang="en-US" sz="2400" b="1" i="0" u="none" strike="noStrike" kern="1200" cap="none" spc="0" normalizeH="0" baseline="0" noProof="0">
                <a:ln>
                  <a:noFill/>
                </a:ln>
                <a:solidFill>
                  <a:srgbClr val="FFFFFF"/>
                </a:solidFill>
                <a:effectLst/>
                <a:uLnTx/>
                <a:uFillTx/>
                <a:latin typeface="Arial"/>
                <a:ea typeface="+mn-ea"/>
                <a:cs typeface="Arial" charset="0"/>
              </a:rPr>
              <a:t>živote i da</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je</a:t>
            </a:r>
            <a:r>
              <a:rPr kumimoji="0" lang="en-US" sz="2400" b="1" i="0" u="none" strike="noStrike" kern="1200" cap="none" spc="0" normalizeH="0" baseline="0" noProof="0">
                <a:ln>
                  <a:noFill/>
                </a:ln>
                <a:solidFill>
                  <a:srgbClr val="FFFFFF"/>
                </a:solidFill>
                <a:effectLst/>
                <a:uLnTx/>
                <a:uFillTx/>
                <a:latin typeface="Arial"/>
                <a:ea typeface="+mn-ea"/>
                <a:cs typeface="Arial" charset="0"/>
              </a:rPr>
              <a:t> ljudima nadu u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sigurnost </a:t>
            </a:r>
            <a:r>
              <a:rPr kumimoji="0" lang="en-US" sz="2400" b="1" i="0" u="none" strike="noStrike" kern="1200" cap="none" spc="0" normalizeH="0" baseline="0" noProof="0">
                <a:ln>
                  <a:noFill/>
                </a:ln>
                <a:solidFill>
                  <a:srgbClr val="FFFFFF"/>
                </a:solidFill>
                <a:effectLst/>
                <a:uLnTx/>
                <a:uFillTx/>
                <a:latin typeface="Arial"/>
                <a:ea typeface="+mn-ea"/>
                <a:cs typeface="Arial" charset="0"/>
              </a:rPr>
              <a:t>večn</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og</a:t>
            </a:r>
            <a:r>
              <a:rPr kumimoji="0" lang="en-US" sz="2400" b="1" i="0" u="none" strike="noStrike" kern="1200" cap="none" spc="0" normalizeH="0" baseline="0" noProof="0">
                <a:ln>
                  <a:noFill/>
                </a:ln>
                <a:solidFill>
                  <a:srgbClr val="FFFFFF"/>
                </a:solidFill>
                <a:effectLst/>
                <a:uLnTx/>
                <a:uFillTx/>
                <a:latin typeface="Arial"/>
                <a:ea typeface="+mn-ea"/>
                <a:cs typeface="Arial" charset="0"/>
              </a:rPr>
              <a:t> život</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a</a:t>
            </a:r>
            <a:r>
              <a:rPr kumimoji="0" lang="en-US" sz="2400" b="1" i="0" u="none" strike="noStrike" kern="1200" cap="none" spc="0" normalizeH="0" baseline="0" noProof="0">
                <a:ln>
                  <a:noFill/>
                </a:ln>
                <a:solidFill>
                  <a:srgbClr val="FFFFFF"/>
                </a:solidFill>
                <a:effectLst/>
                <a:uLnTx/>
                <a:uFillTx/>
                <a:latin typeface="Arial"/>
                <a:ea typeface="+mn-ea"/>
                <a:cs typeface="Arial" charset="0"/>
              </a:rPr>
              <a:t>.</a:t>
            </a: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p:txBody>
      </p:sp>
    </p:spTree>
    <p:extLst>
      <p:ext uri="{BB962C8B-B14F-4D97-AF65-F5344CB8AC3E}">
        <p14:creationId xmlns:p14="http://schemas.microsoft.com/office/powerpoint/2010/main" val="4064770895"/>
      </p:ext>
    </p:extLst>
  </p:cSld>
  <p:clrMapOvr>
    <a:masterClrMapping/>
  </p:clrMapOvr>
  <p:transition spd="med">
    <p:zo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667000" y="76200"/>
            <a:ext cx="6553200" cy="1143000"/>
          </a:xfrm>
        </p:spPr>
        <p:txBody>
          <a:bodyPr/>
          <a:lstStyle/>
          <a:p>
            <a:pPr eaLnBrk="1" hangingPunct="1"/>
            <a:r>
              <a:rPr lang="hr-HR" dirty="0"/>
              <a:t>PRIMENA</a:t>
            </a:r>
            <a:endParaRPr lang="en-US" dirty="0"/>
          </a:p>
        </p:txBody>
      </p:sp>
      <p:sp>
        <p:nvSpPr>
          <p:cNvPr id="16387" name="Rectangle 3"/>
          <p:cNvSpPr>
            <a:spLocks noGrp="1" noChangeArrowheads="1"/>
          </p:cNvSpPr>
          <p:nvPr>
            <p:ph type="body" idx="1"/>
          </p:nvPr>
        </p:nvSpPr>
        <p:spPr>
          <a:xfrm>
            <a:off x="2667000" y="1676402"/>
            <a:ext cx="8767354" cy="863263"/>
          </a:xfrm>
        </p:spPr>
        <p:txBody>
          <a:bodyPr/>
          <a:lstStyle/>
          <a:p>
            <a:pPr marL="0" indent="0" eaLnBrk="1" hangingPunct="1">
              <a:lnSpc>
                <a:spcPct val="90000"/>
              </a:lnSpc>
              <a:buNone/>
            </a:pPr>
            <a:r>
              <a:rPr lang="hr-HR" sz="2800" dirty="0">
                <a:solidFill>
                  <a:srgbClr val="FFFF99"/>
                </a:solidFill>
              </a:rPr>
              <a:t>Kako mi znanj</a:t>
            </a:r>
            <a:r>
              <a:rPr lang="en-US" sz="2800" dirty="0">
                <a:solidFill>
                  <a:srgbClr val="FFFF99"/>
                </a:solidFill>
              </a:rPr>
              <a:t>e </a:t>
            </a:r>
            <a:r>
              <a:rPr lang="hr-HR" sz="2800" dirty="0">
                <a:solidFill>
                  <a:srgbClr val="FFFF99"/>
                </a:solidFill>
              </a:rPr>
              <a:t>iz pouke</a:t>
            </a:r>
            <a:r>
              <a:rPr lang="hr-HR" sz="2800">
                <a:solidFill>
                  <a:srgbClr val="FFFF99"/>
                </a:solidFill>
              </a:rPr>
              <a:t>: ”</a:t>
            </a:r>
            <a:r>
              <a:rPr lang="sr-Latn-RS" sz="2800">
                <a:solidFill>
                  <a:srgbClr val="FFFF99"/>
                </a:solidFill>
              </a:rPr>
              <a:t>Suočavanje sa lažnim učiteljima“, može pomoći danas?</a:t>
            </a:r>
          </a:p>
          <a:p>
            <a:pPr marL="0" indent="0" eaLnBrk="1" hangingPunct="1">
              <a:lnSpc>
                <a:spcPct val="90000"/>
              </a:lnSpc>
              <a:buNone/>
            </a:pPr>
            <a:endParaRPr lang="sr-Latn-RS" sz="2800">
              <a:solidFill>
                <a:srgbClr val="FFFF99"/>
              </a:solidFill>
            </a:endParaRPr>
          </a:p>
          <a:p>
            <a:pPr marL="0" indent="0" eaLnBrk="1" hangingPunct="1">
              <a:lnSpc>
                <a:spcPct val="90000"/>
              </a:lnSpc>
              <a:buNone/>
            </a:pPr>
            <a:endParaRPr lang="sr-Latn-RS" sz="2800">
              <a:solidFill>
                <a:srgbClr val="FFFF99"/>
              </a:solidFill>
            </a:endParaRPr>
          </a:p>
          <a:p>
            <a:pPr marL="0" indent="0" eaLnBrk="1" hangingPunct="1">
              <a:lnSpc>
                <a:spcPct val="90000"/>
              </a:lnSpc>
              <a:buNone/>
            </a:pPr>
            <a:endParaRPr lang="sr-Latn-RS" sz="2800">
              <a:solidFill>
                <a:srgbClr val="FFFF99"/>
              </a:solidFill>
            </a:endParaRPr>
          </a:p>
          <a:p>
            <a:pPr marL="0" indent="0" eaLnBrk="1" hangingPunct="1">
              <a:lnSpc>
                <a:spcPct val="90000"/>
              </a:lnSpc>
              <a:buNone/>
            </a:pPr>
            <a:endParaRPr lang="sr-Latn-RS" sz="2800">
              <a:solidFill>
                <a:srgbClr val="FFFF99"/>
              </a:solidFill>
            </a:endParaRPr>
          </a:p>
          <a:p>
            <a:pPr marL="0" indent="0" eaLnBrk="1" hangingPunct="1">
              <a:lnSpc>
                <a:spcPct val="90000"/>
              </a:lnSpc>
              <a:buNone/>
            </a:pPr>
            <a:endParaRPr lang="sr-Latn-RS" sz="2800">
              <a:solidFill>
                <a:srgbClr val="FFFF99"/>
              </a:solidFill>
            </a:endParaRPr>
          </a:p>
          <a:p>
            <a:pPr marL="0" indent="0" eaLnBrk="1" hangingPunct="1">
              <a:lnSpc>
                <a:spcPct val="90000"/>
              </a:lnSpc>
              <a:buNone/>
            </a:pPr>
            <a:endParaRPr lang="sr-Latn-RS" sz="2800">
              <a:solidFill>
                <a:srgbClr val="FFFF99"/>
              </a:solidFill>
            </a:endParaRPr>
          </a:p>
          <a:p>
            <a:pPr marL="0" indent="0" eaLnBrk="1" hangingPunct="1">
              <a:lnSpc>
                <a:spcPct val="90000"/>
              </a:lnSpc>
              <a:buNone/>
            </a:pPr>
            <a:endParaRPr lang="sr-Latn-RS" sz="2800">
              <a:solidFill>
                <a:srgbClr val="FFFF99"/>
              </a:solidFill>
            </a:endParaRPr>
          </a:p>
          <a:p>
            <a:pPr marL="0" indent="0" eaLnBrk="1" hangingPunct="1">
              <a:lnSpc>
                <a:spcPct val="90000"/>
              </a:lnSpc>
              <a:buNone/>
            </a:pPr>
            <a:endParaRPr lang="sr-Latn-RS" sz="2800">
              <a:solidFill>
                <a:srgbClr val="FFFF99"/>
              </a:solidFill>
            </a:endParaRPr>
          </a:p>
          <a:p>
            <a:pPr marL="0" indent="0" eaLnBrk="1" hangingPunct="1">
              <a:lnSpc>
                <a:spcPct val="90000"/>
              </a:lnSpc>
              <a:buNone/>
            </a:pPr>
            <a:endParaRPr lang="sr-Latn-RS" sz="2800">
              <a:solidFill>
                <a:srgbClr val="FFFF99"/>
              </a:solidFill>
            </a:endParaRPr>
          </a:p>
          <a:p>
            <a:pPr marL="0" indent="0" eaLnBrk="1" hangingPunct="1">
              <a:lnSpc>
                <a:spcPct val="90000"/>
              </a:lnSpc>
              <a:buNone/>
            </a:pPr>
            <a:endParaRPr lang="sr-Latn-RS" sz="2800">
              <a:solidFill>
                <a:srgbClr val="FFFF99"/>
              </a:solidFill>
            </a:endParaRPr>
          </a:p>
          <a:p>
            <a:pPr marL="0" indent="0" eaLnBrk="1" hangingPunct="1">
              <a:lnSpc>
                <a:spcPct val="90000"/>
              </a:lnSpc>
              <a:buNone/>
            </a:pPr>
            <a:r>
              <a:rPr lang="hr-HR" sz="2800">
                <a:solidFill>
                  <a:srgbClr val="FFFF99"/>
                </a:solidFill>
              </a:rPr>
              <a:t>”, </a:t>
            </a:r>
            <a:r>
              <a:rPr lang="hr-HR" sz="2800" dirty="0">
                <a:solidFill>
                  <a:srgbClr val="FFFF99"/>
                </a:solidFill>
              </a:rPr>
              <a:t>može pomoći danas</a:t>
            </a:r>
            <a:r>
              <a:rPr lang="en-US" sz="2800" dirty="0">
                <a:solidFill>
                  <a:srgbClr val="FFFF99"/>
                </a:solidFill>
              </a:rPr>
              <a:t>? </a:t>
            </a:r>
          </a:p>
        </p:txBody>
      </p:sp>
      <p:sp>
        <p:nvSpPr>
          <p:cNvPr id="16388" name="Rectangle 4"/>
          <p:cNvSpPr>
            <a:spLocks noChangeArrowheads="1"/>
          </p:cNvSpPr>
          <p:nvPr/>
        </p:nvSpPr>
        <p:spPr bwMode="auto">
          <a:xfrm>
            <a:off x="2895600" y="4114802"/>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20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5" name="Freeform 5"/>
          <p:cNvSpPr>
            <a:spLocks/>
          </p:cNvSpPr>
          <p:nvPr/>
        </p:nvSpPr>
        <p:spPr bwMode="auto">
          <a:xfrm>
            <a:off x="2895600" y="3962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16390" name="Rectangle 6"/>
          <p:cNvSpPr>
            <a:spLocks noChangeArrowheads="1"/>
          </p:cNvSpPr>
          <p:nvPr/>
        </p:nvSpPr>
        <p:spPr bwMode="auto">
          <a:xfrm>
            <a:off x="2895600" y="4905377"/>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7" name="Freeform 7"/>
          <p:cNvSpPr>
            <a:spLocks/>
          </p:cNvSpPr>
          <p:nvPr/>
        </p:nvSpPr>
        <p:spPr bwMode="auto">
          <a:xfrm>
            <a:off x="2971800" y="4724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20488" name="Rectangle 8"/>
          <p:cNvSpPr>
            <a:spLocks noChangeArrowheads="1"/>
          </p:cNvSpPr>
          <p:nvPr/>
        </p:nvSpPr>
        <p:spPr bwMode="auto">
          <a:xfrm>
            <a:off x="3352800" y="3886201"/>
            <a:ext cx="8291119" cy="1905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Da li ž</a:t>
            </a:r>
            <a:r>
              <a:rPr kumimoji="0" lang="hr-HR" sz="2000" b="1" i="0" u="none" strike="noStrike" kern="1200" cap="none" spc="0" normalizeH="0" baseline="0" noProof="0" dirty="0" err="1">
                <a:ln>
                  <a:noFill/>
                </a:ln>
                <a:solidFill>
                  <a:srgbClr val="FFFFFF"/>
                </a:solidFill>
                <a:effectLst/>
                <a:uLnTx/>
                <a:uFillTx/>
                <a:latin typeface="Arial"/>
                <a:ea typeface="+mn-ea"/>
                <a:cs typeface="Arial" charset="0"/>
              </a:rPr>
              <a:t>elim</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usred društvenih i kulturoloških</a:t>
            </a:r>
            <a:r>
              <a:rPr kumimoji="0" lang="en-US"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2000" b="1" i="0" u="none" strike="noStrike" kern="1200" cap="none" spc="0" normalizeH="0" baseline="0" noProof="0" dirty="0" err="1">
                <a:ln>
                  <a:noFill/>
                </a:ln>
                <a:solidFill>
                  <a:srgbClr val="FFFFFF"/>
                </a:solidFill>
                <a:effectLst/>
                <a:uLnTx/>
                <a:uFillTx/>
                <a:latin typeface="Arial"/>
                <a:ea typeface="+mn-ea"/>
                <a:cs typeface="Arial" charset="0"/>
              </a:rPr>
              <a:t>uticaja</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da prihvatim Sveto pismo kao autoritativno, nepogrešivo otkrivenje Božje volje? </a:t>
            </a:r>
          </a:p>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Da li želim da ostanem veran celom Pismu a to znači da vršim  zapovesti Božje i čuvam svedočanstvo Isusa Hrista?</a:t>
            </a: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6393" name="Text Box 9"/>
          <p:cNvSpPr txBox="1">
            <a:spLocks noChangeArrowheads="1"/>
          </p:cNvSpPr>
          <p:nvPr/>
        </p:nvSpPr>
        <p:spPr bwMode="auto">
          <a:xfrm>
            <a:off x="1727200" y="1676401"/>
            <a:ext cx="939800" cy="1025281"/>
          </a:xfrm>
          <a:prstGeom prst="rect">
            <a:avLst/>
          </a:prstGeom>
          <a:solidFill>
            <a:srgbClr val="FFFF99"/>
          </a:solidFill>
          <a:ln w="57150">
            <a:solidFill>
              <a:schemeClr val="tx1"/>
            </a:solid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
        <p:nvSpPr>
          <p:cNvPr id="2" name="TextBox 1"/>
          <p:cNvSpPr txBox="1"/>
          <p:nvPr/>
        </p:nvSpPr>
        <p:spPr>
          <a:xfrm>
            <a:off x="12954000" y="457200"/>
            <a:ext cx="184731" cy="369332"/>
          </a:xfrm>
          <a:prstGeom prst="rect">
            <a:avLst/>
          </a:prstGeom>
          <a:noFill/>
        </p:spPr>
        <p:txBody>
          <a:bodyPr wrap="none" rtlCol="0">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 name="Rectangle 3"/>
          <p:cNvSpPr/>
          <p:nvPr/>
        </p:nvSpPr>
        <p:spPr>
          <a:xfrm>
            <a:off x="2667000" y="2844464"/>
            <a:ext cx="8976920" cy="1015663"/>
          </a:xfrm>
          <a:prstGeom prst="rect">
            <a:avLst/>
          </a:prstGeom>
        </p:spPr>
        <p:txBody>
          <a:bodyPr wrap="square">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Razumevši</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da</a:t>
            </a:r>
            <a:r>
              <a:rPr kumimoji="0" lang="en-US" sz="2000" b="1" i="0" u="none" strike="noStrike" kern="1200" cap="none" spc="0" normalizeH="0" baseline="0" noProof="0" dirty="0">
                <a:ln>
                  <a:noFill/>
                </a:ln>
                <a:solidFill>
                  <a:srgbClr val="FFCC66"/>
                </a:solidFill>
                <a:effectLst/>
                <a:uLnTx/>
                <a:uFillTx/>
                <a:latin typeface="Arial"/>
                <a:ea typeface="+mn-ea"/>
                <a:cs typeface="Arial" charset="0"/>
              </a:rPr>
              <a:t> </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mi Isus želi pomoći, da se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podsetim</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naloga: ”Prestanite i znajte da sam ja Bog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Ps</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46,10), da shvatim da je Biblija još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uvek</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Božji najveći dar koji otkriva Njegov plan otkupljenja,</a:t>
            </a:r>
            <a:endParaRPr kumimoji="0" lang="en-US" sz="2000" b="1" i="0" u="none" strike="noStrike" kern="1200" cap="none" spc="0" normalizeH="0" baseline="0" noProof="0" dirty="0">
              <a:ln>
                <a:noFill/>
              </a:ln>
              <a:solidFill>
                <a:srgbClr val="FFCC66"/>
              </a:solidFill>
              <a:effectLst/>
              <a:uLnTx/>
              <a:uFillTx/>
              <a:latin typeface="Arial"/>
              <a:ea typeface="+mn-ea"/>
              <a:cs typeface="Arial" charset="0"/>
            </a:endParaRPr>
          </a:p>
        </p:txBody>
      </p:sp>
    </p:spTree>
    <p:extLst>
      <p:ext uri="{BB962C8B-B14F-4D97-AF65-F5344CB8AC3E}">
        <p14:creationId xmlns:p14="http://schemas.microsoft.com/office/powerpoint/2010/main" val="361298609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387">
                                            <p:txEl>
                                              <p:pRg st="11" end="11"/>
                                            </p:txEl>
                                          </p:spTgt>
                                        </p:tgtEl>
                                        <p:attrNameLst>
                                          <p:attrName>style.visibility</p:attrName>
                                        </p:attrNameLst>
                                      </p:cBhvr>
                                      <p:to>
                                        <p:strVal val="visible"/>
                                      </p:to>
                                    </p:set>
                                    <p:anim calcmode="lin" valueType="num">
                                      <p:cBhvr additive="base">
                                        <p:cTn id="13" dur="500" fill="hold"/>
                                        <p:tgtEl>
                                          <p:spTgt spid="16387">
                                            <p:txEl>
                                              <p:pRg st="11" end="1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387">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additive="base">
                                        <p:cTn id="19"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0488">
                                            <p:txEl>
                                              <p:pRg st="0" end="0"/>
                                            </p:txEl>
                                          </p:spTgt>
                                        </p:tgtEl>
                                        <p:attrNameLst>
                                          <p:attrName>style.visibility</p:attrName>
                                        </p:attrNameLst>
                                      </p:cBhvr>
                                      <p:to>
                                        <p:strVal val="visible"/>
                                      </p:to>
                                    </p:set>
                                    <p:animEffect transition="in" filter="wipe(left)">
                                      <p:cBhvr>
                                        <p:cTn id="25" dur="1000"/>
                                        <p:tgtEl>
                                          <p:spTgt spid="20488">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0488">
                                            <p:txEl>
                                              <p:pRg st="2" end="2"/>
                                            </p:txEl>
                                          </p:spTgt>
                                        </p:tgtEl>
                                        <p:attrNameLst>
                                          <p:attrName>style.visibility</p:attrName>
                                        </p:attrNameLst>
                                      </p:cBhvr>
                                      <p:to>
                                        <p:strVal val="visible"/>
                                      </p:to>
                                    </p:set>
                                    <p:animEffect transition="in" filter="wipe(left)">
                                      <p:cBhvr>
                                        <p:cTn id="30" dur="1000"/>
                                        <p:tgtEl>
                                          <p:spTgt spid="20488">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20485"/>
                                        </p:tgtEl>
                                        <p:attrNameLst>
                                          <p:attrName>style.visibility</p:attrName>
                                        </p:attrNameLst>
                                      </p:cBhvr>
                                      <p:to>
                                        <p:strVal val="visible"/>
                                      </p:to>
                                    </p:set>
                                    <p:animEffect transition="in" filter="wipe(down)">
                                      <p:cBhvr>
                                        <p:cTn id="35" dur="500"/>
                                        <p:tgtEl>
                                          <p:spTgt spid="2048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0487"/>
                                        </p:tgtEl>
                                        <p:attrNameLst>
                                          <p:attrName>style.visibility</p:attrName>
                                        </p:attrNameLst>
                                      </p:cBhvr>
                                      <p:to>
                                        <p:strVal val="visible"/>
                                      </p:to>
                                    </p:set>
                                    <p:animEffect transition="in" filter="wipe(down)">
                                      <p:cBhvr>
                                        <p:cTn id="40"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P spid="2048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43A6A-E534-9296-89AF-3AB7F7F934BA}"/>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6DB38FE1-C77C-0A66-B8F4-B5F3E9A08C67}"/>
              </a:ext>
            </a:extLst>
          </p:cNvPr>
          <p:cNvSpPr>
            <a:spLocks noGrp="1" noChangeArrowheads="1"/>
          </p:cNvSpPr>
          <p:nvPr>
            <p:ph type="title"/>
          </p:nvPr>
        </p:nvSpPr>
        <p:spPr>
          <a:xfrm>
            <a:off x="2971800" y="76200"/>
            <a:ext cx="6705600" cy="1143000"/>
          </a:xfrm>
        </p:spPr>
        <p:txBody>
          <a:bodyPr/>
          <a:lstStyle/>
          <a:p>
            <a:pPr eaLnBrk="1" hangingPunct="1"/>
            <a:r>
              <a:rPr lang="hr-HR" sz="4000" dirty="0"/>
              <a:t>PRENOŠENJE ISTINE</a:t>
            </a:r>
            <a:endParaRPr lang="en-US" sz="4000" dirty="0"/>
          </a:p>
        </p:txBody>
      </p:sp>
      <p:sp>
        <p:nvSpPr>
          <p:cNvPr id="24579" name="Rectangle 3">
            <a:extLst>
              <a:ext uri="{FF2B5EF4-FFF2-40B4-BE49-F238E27FC236}">
                <a16:creationId xmlns:a16="http://schemas.microsoft.com/office/drawing/2014/main" id="{78BDA0CB-D6A9-D6D4-ED0B-696FE4864950}"/>
              </a:ext>
            </a:extLst>
          </p:cNvPr>
          <p:cNvSpPr>
            <a:spLocks noGrp="1" noChangeArrowheads="1"/>
          </p:cNvSpPr>
          <p:nvPr>
            <p:ph type="body" idx="1"/>
          </p:nvPr>
        </p:nvSpPr>
        <p:spPr>
          <a:xfrm>
            <a:off x="3276600" y="1676400"/>
            <a:ext cx="5892114" cy="1143000"/>
          </a:xfrm>
        </p:spPr>
        <p:txBody>
          <a:bodyPr/>
          <a:lstStyle/>
          <a:p>
            <a:pPr eaLnBrk="1" hangingPunct="1">
              <a:buFontTx/>
              <a:buNone/>
            </a:pPr>
            <a:r>
              <a:rPr lang="en-US" sz="2800" dirty="0">
                <a:solidFill>
                  <a:srgbClr val="FFFF99"/>
                </a:solidFill>
              </a:rPr>
              <a:t>   </a:t>
            </a:r>
            <a:r>
              <a:rPr lang="hr-HR">
                <a:solidFill>
                  <a:srgbClr val="FFFF99"/>
                </a:solidFill>
              </a:rPr>
              <a:t>Koje  promene  trebamo ostvariti </a:t>
            </a:r>
            <a:r>
              <a:rPr lang="hr-HR" dirty="0">
                <a:solidFill>
                  <a:srgbClr val="FFFF99"/>
                </a:solidFill>
              </a:rPr>
              <a:t>u svom životu</a:t>
            </a:r>
            <a:r>
              <a:rPr lang="en-US" dirty="0">
                <a:solidFill>
                  <a:srgbClr val="FFFF99"/>
                </a:solidFill>
              </a:rPr>
              <a:t>?</a:t>
            </a:r>
          </a:p>
        </p:txBody>
      </p:sp>
      <p:sp>
        <p:nvSpPr>
          <p:cNvPr id="24580" name="Rectangle 4">
            <a:extLst>
              <a:ext uri="{FF2B5EF4-FFF2-40B4-BE49-F238E27FC236}">
                <a16:creationId xmlns:a16="http://schemas.microsoft.com/office/drawing/2014/main" id="{866D0B0E-D7E3-9EBE-9961-7F3125BE8F76}"/>
              </a:ext>
            </a:extLst>
          </p:cNvPr>
          <p:cNvSpPr>
            <a:spLocks noChangeArrowheads="1"/>
          </p:cNvSpPr>
          <p:nvPr/>
        </p:nvSpPr>
        <p:spPr bwMode="auto">
          <a:xfrm>
            <a:off x="3657601" y="3048000"/>
            <a:ext cx="434926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96865" marR="0" lvl="0" indent="-396865" algn="l" defTabSz="914377" rtl="0" eaLnBrk="1" fontAlgn="base" latinLnBrk="0" hangingPunct="1">
              <a:lnSpc>
                <a:spcPct val="100000"/>
              </a:lnSpc>
              <a:spcBef>
                <a:spcPct val="20000"/>
              </a:spcBef>
              <a:spcAft>
                <a:spcPct val="0"/>
              </a:spcAft>
              <a:buClrTx/>
              <a:buSzTx/>
              <a:buFontTx/>
              <a:buChar char="•"/>
              <a:tabLst/>
              <a:defRPr/>
            </a:pPr>
            <a:r>
              <a:rPr kumimoji="0" lang="hr-HR" sz="2800" b="1" i="0" u="none" strike="noStrike" kern="1200" cap="none" spc="0" normalizeH="0" baseline="0" noProof="0" dirty="0">
                <a:ln>
                  <a:noFill/>
                </a:ln>
                <a:solidFill>
                  <a:srgbClr val="FFFFFF"/>
                </a:solidFill>
                <a:effectLst/>
                <a:uLnTx/>
                <a:uFillTx/>
                <a:latin typeface="Arial"/>
                <a:ea typeface="+mn-ea"/>
                <a:cs typeface="Arial" charset="0"/>
              </a:rPr>
              <a:t>Koje biblijsko načelo iz ove pouke </a:t>
            </a:r>
            <a:r>
              <a:rPr kumimoji="0" lang="hr-HR" sz="2800" b="1" i="0" u="none" strike="noStrike" kern="1200" cap="none" spc="0" normalizeH="0" baseline="0" noProof="0">
                <a:ln>
                  <a:noFill/>
                </a:ln>
                <a:solidFill>
                  <a:srgbClr val="FFFFFF"/>
                </a:solidFill>
                <a:effectLst/>
                <a:uLnTx/>
                <a:uFillTx/>
                <a:latin typeface="Arial"/>
                <a:ea typeface="+mn-ea"/>
                <a:cs typeface="Arial" charset="0"/>
              </a:rPr>
              <a:t>možemo  da primenimo </a:t>
            </a:r>
            <a:r>
              <a:rPr kumimoji="0" lang="hr-HR" sz="2800" b="1" i="0" u="none" strike="noStrike" kern="1200" cap="none" spc="0" normalizeH="0" baseline="0" noProof="0" dirty="0">
                <a:ln>
                  <a:noFill/>
                </a:ln>
                <a:solidFill>
                  <a:srgbClr val="FFFFFF"/>
                </a:solidFill>
                <a:effectLst/>
                <a:uLnTx/>
                <a:uFillTx/>
                <a:latin typeface="Arial"/>
                <a:ea typeface="+mn-ea"/>
                <a:cs typeface="Arial" charset="0"/>
              </a:rPr>
              <a:t>danas</a:t>
            </a:r>
            <a:r>
              <a:rPr kumimoji="0" lang="en-US" sz="2800" b="1" i="0" u="none" strike="noStrike" kern="1200" cap="none" spc="0" normalizeH="0" baseline="0" noProof="0" dirty="0">
                <a:ln>
                  <a:noFill/>
                </a:ln>
                <a:solidFill>
                  <a:srgbClr val="FFFFFF"/>
                </a:solidFill>
                <a:effectLst/>
                <a:uLnTx/>
                <a:uFillTx/>
                <a:latin typeface="Arial"/>
                <a:ea typeface="+mn-ea"/>
                <a:cs typeface="Arial" charset="0"/>
              </a:rPr>
              <a:t>? </a:t>
            </a:r>
          </a:p>
        </p:txBody>
      </p:sp>
      <p:sp>
        <p:nvSpPr>
          <p:cNvPr id="18437" name="Text Box 5">
            <a:extLst>
              <a:ext uri="{FF2B5EF4-FFF2-40B4-BE49-F238E27FC236}">
                <a16:creationId xmlns:a16="http://schemas.microsoft.com/office/drawing/2014/main" id="{F3190724-CD9C-3DCE-2B1E-106D403C9303}"/>
              </a:ext>
            </a:extLst>
          </p:cNvPr>
          <p:cNvSpPr txBox="1">
            <a:spLocks noChangeArrowheads="1"/>
          </p:cNvSpPr>
          <p:nvPr/>
        </p:nvSpPr>
        <p:spPr bwMode="auto">
          <a:xfrm>
            <a:off x="2362200" y="1676401"/>
            <a:ext cx="1066800" cy="1025281"/>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29427623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wipe(left)">
                                      <p:cBhvr>
                                        <p:cTn id="7" dur="1000"/>
                                        <p:tgtEl>
                                          <p:spTgt spid="245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24580">
                                            <p:txEl>
                                              <p:pRg st="0" end="0"/>
                                            </p:txEl>
                                          </p:spTgt>
                                        </p:tgtEl>
                                        <p:attrNameLst>
                                          <p:attrName>style.visibility</p:attrName>
                                        </p:attrNameLst>
                                      </p:cBhvr>
                                      <p:to>
                                        <p:strVal val="visible"/>
                                      </p:to>
                                    </p:set>
                                    <p:anim calcmode="lin" valueType="num">
                                      <p:cBhvr additive="base">
                                        <p:cTn id="12" dur="1000" fill="hold"/>
                                        <p:tgtEl>
                                          <p:spTgt spid="24580">
                                            <p:txEl>
                                              <p:pRg st="0" end="0"/>
                                            </p:txEl>
                                          </p:spTgt>
                                        </p:tgtEl>
                                        <p:attrNameLst>
                                          <p:attrName>ppt_x</p:attrName>
                                        </p:attrNameLst>
                                      </p:cBhvr>
                                      <p:tavLst>
                                        <p:tav tm="0">
                                          <p:val>
                                            <p:strVal val="0-#ppt_w/2"/>
                                          </p:val>
                                        </p:tav>
                                        <p:tav tm="100000">
                                          <p:val>
                                            <p:strVal val="#ppt_x"/>
                                          </p:val>
                                        </p:tav>
                                      </p:tavLst>
                                    </p:anim>
                                    <p:anim calcmode="lin" valueType="num">
                                      <p:cBhvr additive="base">
                                        <p:cTn id="13" dur="1000" fill="hold"/>
                                        <p:tgtEl>
                                          <p:spTgt spid="2458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172AB-E7B7-67A8-5FA2-6159B82725BB}"/>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6D91DC28-B1D9-71B4-99D4-95C980B3B5B4}"/>
              </a:ext>
            </a:extLst>
          </p:cNvPr>
          <p:cNvSpPr>
            <a:spLocks noGrp="1" noChangeArrowheads="1"/>
          </p:cNvSpPr>
          <p:nvPr>
            <p:ph type="title"/>
          </p:nvPr>
        </p:nvSpPr>
        <p:spPr>
          <a:xfrm>
            <a:off x="2971800" y="76200"/>
            <a:ext cx="6172200" cy="1143000"/>
          </a:xfrm>
        </p:spPr>
        <p:txBody>
          <a:bodyPr/>
          <a:lstStyle/>
          <a:p>
            <a:pPr eaLnBrk="1" hangingPunct="1"/>
            <a:r>
              <a:rPr lang="en-US" dirty="0"/>
              <a:t>PLAN </a:t>
            </a:r>
          </a:p>
        </p:txBody>
      </p:sp>
      <p:sp>
        <p:nvSpPr>
          <p:cNvPr id="22531" name="Rectangle 3">
            <a:extLst>
              <a:ext uri="{FF2B5EF4-FFF2-40B4-BE49-F238E27FC236}">
                <a16:creationId xmlns:a16="http://schemas.microsoft.com/office/drawing/2014/main" id="{4E6660ED-B38A-4756-B099-93CBA07E05BF}"/>
              </a:ext>
            </a:extLst>
          </p:cNvPr>
          <p:cNvSpPr>
            <a:spLocks noGrp="1" noChangeArrowheads="1"/>
          </p:cNvSpPr>
          <p:nvPr>
            <p:ph type="body" idx="1"/>
          </p:nvPr>
        </p:nvSpPr>
        <p:spPr>
          <a:xfrm>
            <a:off x="2368730" y="1676401"/>
            <a:ext cx="9289869" cy="942638"/>
          </a:xfrm>
        </p:spPr>
        <p:txBody>
          <a:bodyPr/>
          <a:lstStyle/>
          <a:p>
            <a:pPr eaLnBrk="1" hangingPunct="1">
              <a:buFontTx/>
              <a:buNone/>
            </a:pPr>
            <a:r>
              <a:rPr lang="en-US" sz="2800" b="0" dirty="0"/>
              <a:t>   </a:t>
            </a:r>
            <a:r>
              <a:rPr lang="hr-HR" sz="2800" dirty="0">
                <a:solidFill>
                  <a:srgbClr val="FFFF99"/>
                </a:solidFill>
              </a:rPr>
              <a:t>Kako pouku: ”</a:t>
            </a:r>
            <a:r>
              <a:rPr lang="hr-BA" sz="2800" dirty="0">
                <a:solidFill>
                  <a:srgbClr val="FFFF99"/>
                </a:solidFill>
              </a:rPr>
              <a:t>Suočavanja sa lažnim učiteljima</a:t>
            </a:r>
            <a:r>
              <a:rPr lang="hr-HR" sz="2800" dirty="0">
                <a:solidFill>
                  <a:srgbClr val="FFFF99"/>
                </a:solidFill>
              </a:rPr>
              <a:t>”, možemo da koristimo iduć</a:t>
            </a:r>
            <a:r>
              <a:rPr lang="sr-Latn-RS" sz="2800" dirty="0">
                <a:solidFill>
                  <a:srgbClr val="FFFF99"/>
                </a:solidFill>
              </a:rPr>
              <a:t>e sedmice</a:t>
            </a:r>
            <a:r>
              <a:rPr lang="hr-HR" sz="2800" dirty="0">
                <a:solidFill>
                  <a:srgbClr val="FFFF99"/>
                </a:solidFill>
              </a:rPr>
              <a:t>?</a:t>
            </a:r>
            <a:endParaRPr lang="en-US" sz="2400" dirty="0">
              <a:solidFill>
                <a:srgbClr val="FFFF99"/>
              </a:solidFill>
            </a:endParaRPr>
          </a:p>
        </p:txBody>
      </p:sp>
      <p:sp>
        <p:nvSpPr>
          <p:cNvPr id="22532" name="Rectangle 4">
            <a:extLst>
              <a:ext uri="{FF2B5EF4-FFF2-40B4-BE49-F238E27FC236}">
                <a16:creationId xmlns:a16="http://schemas.microsoft.com/office/drawing/2014/main" id="{D12229A2-E114-2194-EE25-A3BF0688E90F}"/>
              </a:ext>
            </a:extLst>
          </p:cNvPr>
          <p:cNvSpPr>
            <a:spLocks noChangeArrowheads="1"/>
          </p:cNvSpPr>
          <p:nvPr/>
        </p:nvSpPr>
        <p:spPr bwMode="auto">
          <a:xfrm>
            <a:off x="1379913" y="2747530"/>
            <a:ext cx="10812087" cy="3997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2000" b="1" i="0" u="none" strike="noStrike" kern="1200" cap="none" spc="0" normalizeH="0" baseline="0" noProof="0" dirty="0">
                <a:ln>
                  <a:noFill/>
                </a:ln>
                <a:solidFill>
                  <a:srgbClr val="FF9900"/>
                </a:solidFill>
                <a:effectLst/>
                <a:uLnTx/>
                <a:uFillTx/>
                <a:latin typeface="Arial"/>
                <a:ea typeface="+mn-ea"/>
                <a:cs typeface="Arial" charset="0"/>
              </a:rPr>
              <a:t>Razgovarajte u razredu ili skupini:</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1. Pročitaj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2. Kor. 10,1-11.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Koje izjave otkrivaju da je Pavle imao problema u suočavanju sa lažnim učiteljima?</a:t>
            </a:r>
            <a:endParaRPr kumimoji="0" lang="hr-HR" sz="18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2.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Ef. 6,12-17. </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Da li je Pavle znao da smo mi u duhovnom ratu koji zahteva upotrebu svega Božjeg oružja?</a:t>
            </a:r>
            <a:endParaRPr kumimoji="0" lang="hr-HR"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3.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2. Kor. 10,13-17.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Kako atmosfera nadmetanja može naštetiti propovedanju Evanđelja?   </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4.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2. Kor. 10,12.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Koju besmislicu su upotrebili Pavlovi protivnici?</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5. Pročitaj</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2. Kor.. 11,1-15.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Kako Pavle prikazuje izazove sa lažnim učiteljima?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6.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2. Kor. 11,15.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Kojim rečima Pavle zaključuje svoju misao?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7.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kumimoji="0" lang="sr-Latn-ME" sz="1200" b="0" i="1" u="none" strike="noStrike" kern="1200" cap="none" spc="0" normalizeH="0" baseline="0" noProof="0" dirty="0">
                <a:ln>
                  <a:noFill/>
                </a:ln>
                <a:solidFill>
                  <a:srgbClr val="FFFFFF"/>
                </a:solidFill>
                <a:effectLst/>
                <a:uLnTx/>
                <a:uFillTx/>
                <a:latin typeface="Arial"/>
                <a:ea typeface="+mn-ea"/>
                <a:cs typeface="Arial" charset="0"/>
              </a:rPr>
              <a:t>2. Kor.11,22-28.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Šts ap. Pavle želi tu da kaže? </a:t>
            </a:r>
            <a:endParaRPr kumimoji="0" lang="en-US"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a:ea typeface="+mn-ea"/>
                <a:cs typeface="Arial" charset="0"/>
              </a:rPr>
              <a:t>8. </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Pro</a:t>
            </a: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č</a:t>
            </a:r>
            <a:r>
              <a:rPr kumimoji="0" lang="en-US" sz="1800" b="1" i="0" u="none" strike="noStrike" kern="1200" cap="none" spc="0" normalizeH="0" baseline="0" noProof="0" dirty="0" err="1">
                <a:ln>
                  <a:noFill/>
                </a:ln>
                <a:solidFill>
                  <a:srgbClr val="FFFFFF"/>
                </a:solidFill>
                <a:effectLst/>
                <a:uLnTx/>
                <a:uFillTx/>
                <a:latin typeface="Arial"/>
                <a:ea typeface="+mn-ea"/>
                <a:cs typeface="Arial" charset="0"/>
              </a:rPr>
              <a:t>itaj</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2. Kor.. 12,9.10. </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Šta je Pavle znao o pokazivanju Božje sile?</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9. Pročitaj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2. Kor.12,20.21. </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Koji su gresi ugrožavali duhovno stanje Korintske crkve?</a:t>
            </a: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7413" name="Text Box 5">
            <a:extLst>
              <a:ext uri="{FF2B5EF4-FFF2-40B4-BE49-F238E27FC236}">
                <a16:creationId xmlns:a16="http://schemas.microsoft.com/office/drawing/2014/main" id="{A151EE14-E045-C9E7-94CC-05FC793C61E2}"/>
              </a:ext>
            </a:extLst>
          </p:cNvPr>
          <p:cNvSpPr txBox="1">
            <a:spLocks noChangeArrowheads="1"/>
          </p:cNvSpPr>
          <p:nvPr/>
        </p:nvSpPr>
        <p:spPr bwMode="auto">
          <a:xfrm>
            <a:off x="1413165" y="1676401"/>
            <a:ext cx="1271846" cy="1066799"/>
          </a:xfrm>
          <a:prstGeom prst="rect">
            <a:avLst/>
          </a:prstGeom>
          <a:solidFill>
            <a:srgbClr val="FFFF99"/>
          </a:solidFill>
          <a:ln w="57150">
            <a:solidFill>
              <a:schemeClr val="tx1"/>
            </a:solidFill>
            <a:miter lim="800000"/>
            <a:headEnd/>
            <a:tailEnd/>
          </a:ln>
        </p:spPr>
        <p:txBody>
          <a:bodyPr wrap="square">
            <a:norm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945407911"/>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2532">
                                            <p:txEl>
                                              <p:pRg st="0" end="0"/>
                                            </p:txEl>
                                          </p:spTgt>
                                        </p:tgtEl>
                                        <p:attrNameLst>
                                          <p:attrName>style.visibility</p:attrName>
                                        </p:attrNameLst>
                                      </p:cBhvr>
                                      <p:to>
                                        <p:strVal val="visible"/>
                                      </p:to>
                                    </p:set>
                                    <p:anim calcmode="lin" valueType="num">
                                      <p:cBhvr additive="base">
                                        <p:cTn id="13" dur="500" fill="hold"/>
                                        <p:tgtEl>
                                          <p:spTgt spid="22532">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253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2532">
                                            <p:txEl>
                                              <p:pRg st="1" end="1"/>
                                            </p:txEl>
                                          </p:spTgt>
                                        </p:tgtEl>
                                        <p:attrNameLst>
                                          <p:attrName>style.visibility</p:attrName>
                                        </p:attrNameLst>
                                      </p:cBhvr>
                                      <p:to>
                                        <p:strVal val="visible"/>
                                      </p:to>
                                    </p:set>
                                    <p:anim calcmode="lin" valueType="num">
                                      <p:cBhvr additive="base">
                                        <p:cTn id="19" dur="500" fill="hold"/>
                                        <p:tgtEl>
                                          <p:spTgt spid="22532">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53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2532">
                                            <p:txEl>
                                              <p:pRg st="2" end="2"/>
                                            </p:txEl>
                                          </p:spTgt>
                                        </p:tgtEl>
                                        <p:attrNameLst>
                                          <p:attrName>style.visibility</p:attrName>
                                        </p:attrNameLst>
                                      </p:cBhvr>
                                      <p:to>
                                        <p:strVal val="visible"/>
                                      </p:to>
                                    </p:set>
                                    <p:anim calcmode="lin" valueType="num">
                                      <p:cBhvr additive="base">
                                        <p:cTn id="25" dur="500" fill="hold"/>
                                        <p:tgtEl>
                                          <p:spTgt spid="22532">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253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2532">
                                            <p:txEl>
                                              <p:pRg st="3" end="3"/>
                                            </p:txEl>
                                          </p:spTgt>
                                        </p:tgtEl>
                                        <p:attrNameLst>
                                          <p:attrName>style.visibility</p:attrName>
                                        </p:attrNameLst>
                                      </p:cBhvr>
                                      <p:to>
                                        <p:strVal val="visible"/>
                                      </p:to>
                                    </p:set>
                                    <p:anim calcmode="lin" valueType="num">
                                      <p:cBhvr additive="base">
                                        <p:cTn id="31" dur="500" fill="hold"/>
                                        <p:tgtEl>
                                          <p:spTgt spid="22532">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253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2532">
                                            <p:txEl>
                                              <p:pRg st="4" end="4"/>
                                            </p:txEl>
                                          </p:spTgt>
                                        </p:tgtEl>
                                        <p:attrNameLst>
                                          <p:attrName>style.visibility</p:attrName>
                                        </p:attrNameLst>
                                      </p:cBhvr>
                                      <p:to>
                                        <p:strVal val="visible"/>
                                      </p:to>
                                    </p:set>
                                    <p:anim calcmode="lin" valueType="num">
                                      <p:cBhvr additive="base">
                                        <p:cTn id="37" dur="500" fill="hold"/>
                                        <p:tgtEl>
                                          <p:spTgt spid="22532">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253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22532">
                                            <p:txEl>
                                              <p:pRg st="5" end="5"/>
                                            </p:txEl>
                                          </p:spTgt>
                                        </p:tgtEl>
                                        <p:attrNameLst>
                                          <p:attrName>style.visibility</p:attrName>
                                        </p:attrNameLst>
                                      </p:cBhvr>
                                      <p:to>
                                        <p:strVal val="visible"/>
                                      </p:to>
                                    </p:set>
                                    <p:anim calcmode="lin" valueType="num">
                                      <p:cBhvr additive="base">
                                        <p:cTn id="43" dur="500" fill="hold"/>
                                        <p:tgtEl>
                                          <p:spTgt spid="22532">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253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22532">
                                            <p:txEl>
                                              <p:pRg st="6" end="6"/>
                                            </p:txEl>
                                          </p:spTgt>
                                        </p:tgtEl>
                                        <p:attrNameLst>
                                          <p:attrName>style.visibility</p:attrName>
                                        </p:attrNameLst>
                                      </p:cBhvr>
                                      <p:to>
                                        <p:strVal val="visible"/>
                                      </p:to>
                                    </p:set>
                                    <p:anim calcmode="lin" valueType="num">
                                      <p:cBhvr additive="base">
                                        <p:cTn id="49" dur="500" fill="hold"/>
                                        <p:tgtEl>
                                          <p:spTgt spid="22532">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253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22532">
                                            <p:txEl>
                                              <p:pRg st="7" end="7"/>
                                            </p:txEl>
                                          </p:spTgt>
                                        </p:tgtEl>
                                        <p:attrNameLst>
                                          <p:attrName>style.visibility</p:attrName>
                                        </p:attrNameLst>
                                      </p:cBhvr>
                                      <p:to>
                                        <p:strVal val="visible"/>
                                      </p:to>
                                    </p:set>
                                    <p:anim calcmode="lin" valueType="num">
                                      <p:cBhvr additive="base">
                                        <p:cTn id="55" dur="500" fill="hold"/>
                                        <p:tgtEl>
                                          <p:spTgt spid="22532">
                                            <p:txEl>
                                              <p:pRg st="7" end="7"/>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22532">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22532">
                                            <p:txEl>
                                              <p:pRg st="8" end="8"/>
                                            </p:txEl>
                                          </p:spTgt>
                                        </p:tgtEl>
                                        <p:attrNameLst>
                                          <p:attrName>style.visibility</p:attrName>
                                        </p:attrNameLst>
                                      </p:cBhvr>
                                      <p:to>
                                        <p:strVal val="visible"/>
                                      </p:to>
                                    </p:set>
                                    <p:anim calcmode="lin" valueType="num">
                                      <p:cBhvr additive="base">
                                        <p:cTn id="61" dur="500" fill="hold"/>
                                        <p:tgtEl>
                                          <p:spTgt spid="22532">
                                            <p:txEl>
                                              <p:pRg st="8" end="8"/>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22532">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22532">
                                            <p:txEl>
                                              <p:pRg st="9" end="9"/>
                                            </p:txEl>
                                          </p:spTgt>
                                        </p:tgtEl>
                                        <p:attrNameLst>
                                          <p:attrName>style.visibility</p:attrName>
                                        </p:attrNameLst>
                                      </p:cBhvr>
                                      <p:to>
                                        <p:strVal val="visible"/>
                                      </p:to>
                                    </p:set>
                                    <p:anim calcmode="lin" valueType="num">
                                      <p:cBhvr additive="base">
                                        <p:cTn id="67" dur="500" fill="hold"/>
                                        <p:tgtEl>
                                          <p:spTgt spid="22532">
                                            <p:txEl>
                                              <p:pRg st="9" end="9"/>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22532">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ED743-34BE-A6AC-65E1-4502CD0ED801}"/>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7C12B0F6-30A0-D754-C647-08AD45A5DB5F}"/>
              </a:ext>
            </a:extLst>
          </p:cNvPr>
          <p:cNvSpPr>
            <a:spLocks noGrp="1" noChangeArrowheads="1"/>
          </p:cNvSpPr>
          <p:nvPr>
            <p:ph type="title"/>
          </p:nvPr>
        </p:nvSpPr>
        <p:spPr>
          <a:xfrm>
            <a:off x="1905000" y="152400"/>
            <a:ext cx="8534400" cy="1143000"/>
          </a:xfrm>
        </p:spPr>
        <p:txBody>
          <a:bodyPr/>
          <a:lstStyle/>
          <a:p>
            <a:pPr eaLnBrk="1" hangingPunct="1"/>
            <a:r>
              <a:rPr lang="hr-HR" sz="4000" dirty="0"/>
              <a:t>PRENOŠENJE ISTINE</a:t>
            </a:r>
            <a:endParaRPr lang="en-US" sz="4000" dirty="0"/>
          </a:p>
        </p:txBody>
      </p:sp>
      <p:sp>
        <p:nvSpPr>
          <p:cNvPr id="19459" name="Rectangle 3">
            <a:extLst>
              <a:ext uri="{FF2B5EF4-FFF2-40B4-BE49-F238E27FC236}">
                <a16:creationId xmlns:a16="http://schemas.microsoft.com/office/drawing/2014/main" id="{2338F220-296B-77B8-3891-9B2254160E97}"/>
              </a:ext>
            </a:extLst>
          </p:cNvPr>
          <p:cNvSpPr>
            <a:spLocks noGrp="1" noChangeArrowheads="1"/>
          </p:cNvSpPr>
          <p:nvPr>
            <p:ph type="body" sz="half" idx="1"/>
          </p:nvPr>
        </p:nvSpPr>
        <p:spPr>
          <a:xfrm>
            <a:off x="3733800" y="1676400"/>
            <a:ext cx="5410200" cy="1295400"/>
          </a:xfrm>
        </p:spPr>
        <p:txBody>
          <a:bodyPr/>
          <a:lstStyle/>
          <a:p>
            <a:pPr marL="0" indent="0" eaLnBrk="1" hangingPunct="1">
              <a:lnSpc>
                <a:spcPct val="90000"/>
              </a:lnSpc>
              <a:buNone/>
            </a:pPr>
            <a:r>
              <a:rPr lang="hr-HR">
                <a:solidFill>
                  <a:srgbClr val="FFFF99"/>
                </a:solidFill>
              </a:rPr>
              <a:t>Koje  promene  treba  da izvršimo</a:t>
            </a:r>
            <a:r>
              <a:rPr lang="en-US">
                <a:solidFill>
                  <a:srgbClr val="FFFF99"/>
                </a:solidFill>
              </a:rPr>
              <a:t> </a:t>
            </a:r>
            <a:r>
              <a:rPr lang="hr-HR" dirty="0">
                <a:solidFill>
                  <a:srgbClr val="FFFF99"/>
                </a:solidFill>
              </a:rPr>
              <a:t>u našem životu</a:t>
            </a:r>
            <a:r>
              <a:rPr lang="en-US" dirty="0">
                <a:solidFill>
                  <a:srgbClr val="FFFF99"/>
                </a:solidFill>
              </a:rPr>
              <a:t>?</a:t>
            </a:r>
            <a:endParaRPr lang="en-US" b="0" dirty="0">
              <a:solidFill>
                <a:srgbClr val="FFFF99"/>
              </a:solidFill>
            </a:endParaRPr>
          </a:p>
        </p:txBody>
      </p:sp>
      <p:sp>
        <p:nvSpPr>
          <p:cNvPr id="19460" name="Text Box 28">
            <a:extLst>
              <a:ext uri="{FF2B5EF4-FFF2-40B4-BE49-F238E27FC236}">
                <a16:creationId xmlns:a16="http://schemas.microsoft.com/office/drawing/2014/main" id="{3E4E20FE-4A60-1A48-A87D-81CFA556A2A4}"/>
              </a:ext>
            </a:extLst>
          </p:cNvPr>
          <p:cNvSpPr txBox="1">
            <a:spLocks noChangeArrowheads="1"/>
          </p:cNvSpPr>
          <p:nvPr/>
        </p:nvSpPr>
        <p:spPr bwMode="auto">
          <a:xfrm>
            <a:off x="4267200" y="2743200"/>
            <a:ext cx="436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1" i="0" u="none" strike="noStrike" kern="1200" cap="none" spc="0" normalizeH="0" baseline="0" noProof="0" dirty="0">
                <a:ln>
                  <a:noFill/>
                </a:ln>
                <a:solidFill>
                  <a:srgbClr val="FFFFFF"/>
                </a:solidFill>
                <a:effectLst/>
                <a:uLnTx/>
                <a:uFillTx/>
                <a:latin typeface="Arial" charset="0"/>
                <a:ea typeface="+mn-ea"/>
                <a:cs typeface="Arial" charset="0"/>
              </a:rPr>
              <a:t>            ODLUČITE</a:t>
            </a:r>
            <a:r>
              <a:rPr kumimoji="0" lang="en-US" sz="2400" b="1" i="0" u="none" strike="noStrike" kern="1200" cap="none" spc="0" normalizeH="0" baseline="0" noProof="0" dirty="0">
                <a:ln>
                  <a:noFill/>
                </a:ln>
                <a:solidFill>
                  <a:srgbClr val="FFFFFF"/>
                </a:solidFill>
                <a:effectLst/>
                <a:uLnTx/>
                <a:uFillTx/>
                <a:latin typeface="Arial" charset="0"/>
                <a:ea typeface="+mn-ea"/>
                <a:cs typeface="Arial" charset="0"/>
              </a:rPr>
              <a:t>!</a:t>
            </a:r>
          </a:p>
        </p:txBody>
      </p:sp>
      <p:sp>
        <p:nvSpPr>
          <p:cNvPr id="19461" name="Text Box 29">
            <a:extLst>
              <a:ext uri="{FF2B5EF4-FFF2-40B4-BE49-F238E27FC236}">
                <a16:creationId xmlns:a16="http://schemas.microsoft.com/office/drawing/2014/main" id="{F84BC942-20F4-A518-6CA8-D16DF01B6E0D}"/>
              </a:ext>
            </a:extLst>
          </p:cNvPr>
          <p:cNvSpPr txBox="1">
            <a:spLocks noChangeArrowheads="1"/>
          </p:cNvSpPr>
          <p:nvPr/>
        </p:nvSpPr>
        <p:spPr bwMode="auto">
          <a:xfrm>
            <a:off x="2438400" y="1676401"/>
            <a:ext cx="1066800" cy="1063625"/>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grpSp>
        <p:nvGrpSpPr>
          <p:cNvPr id="56" name="Group 4">
            <a:extLst>
              <a:ext uri="{FF2B5EF4-FFF2-40B4-BE49-F238E27FC236}">
                <a16:creationId xmlns:a16="http://schemas.microsoft.com/office/drawing/2014/main" id="{389086B1-DAD3-DB9F-E05D-1CA747362EF5}"/>
              </a:ext>
            </a:extLst>
          </p:cNvPr>
          <p:cNvGrpSpPr>
            <a:grpSpLocks/>
          </p:cNvGrpSpPr>
          <p:nvPr/>
        </p:nvGrpSpPr>
        <p:grpSpPr bwMode="auto">
          <a:xfrm>
            <a:off x="562332" y="3438780"/>
            <a:ext cx="3176028" cy="3034427"/>
            <a:chOff x="285" y="2227"/>
            <a:chExt cx="947" cy="1786"/>
          </a:xfrm>
        </p:grpSpPr>
        <p:sp>
          <p:nvSpPr>
            <p:cNvPr id="19484" name="Rectangle 5">
              <a:extLst>
                <a:ext uri="{FF2B5EF4-FFF2-40B4-BE49-F238E27FC236}">
                  <a16:creationId xmlns:a16="http://schemas.microsoft.com/office/drawing/2014/main" id="{D43C66C0-C9BA-0981-69E1-FAA91A2C22FF}"/>
                </a:ext>
              </a:extLst>
            </p:cNvPr>
            <p:cNvSpPr>
              <a:spLocks noChangeArrowheads="1"/>
            </p:cNvSpPr>
            <p:nvPr/>
          </p:nvSpPr>
          <p:spPr bwMode="auto">
            <a:xfrm>
              <a:off x="285" y="2227"/>
              <a:ext cx="947"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5" name="Text Box 6">
              <a:extLst>
                <a:ext uri="{FF2B5EF4-FFF2-40B4-BE49-F238E27FC236}">
                  <a16:creationId xmlns:a16="http://schemas.microsoft.com/office/drawing/2014/main" id="{1E202D48-A19A-2864-004D-4029FDF5F424}"/>
                </a:ext>
              </a:extLst>
            </p:cNvPr>
            <p:cNvSpPr txBox="1">
              <a:spLocks noChangeArrowheads="1"/>
            </p:cNvSpPr>
            <p:nvPr/>
          </p:nvSpPr>
          <p:spPr bwMode="auto">
            <a:xfrm>
              <a:off x="315" y="2546"/>
              <a:ext cx="901" cy="1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Pisanje pisama drevni je običaj koji ni dan danas još uvek nije zastareo. Ono što je danas drugačije je način na koji pišemo svoja pisma. Istina, umesto papira sada su tu društveni mediji. Po-što nije uvek mogao da bide s ljudima a želio im je nešto reći, Pavle je odlu- čio da im piše. Potičući vernike da preispitaju sebe, svoje ponašanje i okolnu kulturu u svetlu Evanđelja o Isusu Hristu , Pavle piše poruku o krstu. Obe Poslanice Korinćanima nas uče da se čvrsto držimo poruke krsta.</a:t>
              </a:r>
              <a:endParaRPr kumimoji="0" lang="hr-HR" sz="12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59" name="Group 7">
            <a:extLst>
              <a:ext uri="{FF2B5EF4-FFF2-40B4-BE49-F238E27FC236}">
                <a16:creationId xmlns:a16="http://schemas.microsoft.com/office/drawing/2014/main" id="{EAB1F5C4-42B7-5496-5BD5-389BC8136C62}"/>
              </a:ext>
            </a:extLst>
          </p:cNvPr>
          <p:cNvGrpSpPr>
            <a:grpSpLocks/>
          </p:cNvGrpSpPr>
          <p:nvPr/>
        </p:nvGrpSpPr>
        <p:grpSpPr bwMode="auto">
          <a:xfrm>
            <a:off x="5853505" y="3953103"/>
            <a:ext cx="1840386" cy="2530824"/>
            <a:chOff x="2639" y="2348"/>
            <a:chExt cx="966" cy="1684"/>
          </a:xfrm>
        </p:grpSpPr>
        <p:sp>
          <p:nvSpPr>
            <p:cNvPr id="19482" name="Rectangle 8">
              <a:extLst>
                <a:ext uri="{FF2B5EF4-FFF2-40B4-BE49-F238E27FC236}">
                  <a16:creationId xmlns:a16="http://schemas.microsoft.com/office/drawing/2014/main" id="{D9650F44-4461-698A-4126-41D7AC11AE9C}"/>
                </a:ext>
              </a:extLst>
            </p:cNvPr>
            <p:cNvSpPr>
              <a:spLocks noChangeArrowheads="1"/>
            </p:cNvSpPr>
            <p:nvPr/>
          </p:nvSpPr>
          <p:spPr bwMode="auto">
            <a:xfrm>
              <a:off x="2639" y="2358"/>
              <a:ext cx="961" cy="1674"/>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3" name="Text Box 9">
              <a:extLst>
                <a:ext uri="{FF2B5EF4-FFF2-40B4-BE49-F238E27FC236}">
                  <a16:creationId xmlns:a16="http://schemas.microsoft.com/office/drawing/2014/main" id="{F6218E9C-F718-98FA-7329-F42043CD12BA}"/>
                </a:ext>
              </a:extLst>
            </p:cNvPr>
            <p:cNvSpPr txBox="1">
              <a:spLocks noChangeArrowheads="1"/>
            </p:cNvSpPr>
            <p:nvPr/>
          </p:nvSpPr>
          <p:spPr bwMode="auto">
            <a:xfrm>
              <a:off x="2713" y="2348"/>
              <a:ext cx="892" cy="1674"/>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sr-Latn-RS" sz="1050" b="1" i="0" u="none" strike="noStrike" kern="1200" cap="none" spc="0" normalizeH="0" baseline="0" noProof="0">
                  <a:ln>
                    <a:noFill/>
                  </a:ln>
                  <a:solidFill>
                    <a:srgbClr val="000000"/>
                  </a:solidFill>
                  <a:effectLst/>
                  <a:uLnTx/>
                  <a:uFillTx/>
                  <a:latin typeface="Arial" charset="0"/>
                  <a:ea typeface="+mn-ea"/>
                  <a:cs typeface="Arial" charset="0"/>
                </a:rPr>
                <a:t>Koliko god problemi u Korintu bili uznemiru- jući, Poslanice Korin-ćanima privlaće našu pažnju, ne radi njihvih-problema, već radi izvanrednog naćina na koji im Pavle prilazi. Potičući vernike da preispitaju sebe i svoje ponašanje i okolnu kulturu u svetlu primljenog Evanđelja, Pavle kaže: širi li drugo neka je “prokleto“!?</a:t>
              </a:r>
              <a:endParaRPr kumimoji="0" lang="hr-HR" sz="105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2" name="Group 10">
            <a:extLst>
              <a:ext uri="{FF2B5EF4-FFF2-40B4-BE49-F238E27FC236}">
                <a16:creationId xmlns:a16="http://schemas.microsoft.com/office/drawing/2014/main" id="{299F7CE3-BB48-DE34-E1EE-3E9FBE66913D}"/>
              </a:ext>
            </a:extLst>
          </p:cNvPr>
          <p:cNvGrpSpPr>
            <a:grpSpLocks/>
          </p:cNvGrpSpPr>
          <p:nvPr/>
        </p:nvGrpSpPr>
        <p:grpSpPr bwMode="auto">
          <a:xfrm>
            <a:off x="3618983" y="3576636"/>
            <a:ext cx="2400818" cy="2874082"/>
            <a:chOff x="1248" y="2437"/>
            <a:chExt cx="1392" cy="1538"/>
          </a:xfrm>
        </p:grpSpPr>
        <p:sp>
          <p:nvSpPr>
            <p:cNvPr id="19480" name="Rectangle 11">
              <a:extLst>
                <a:ext uri="{FF2B5EF4-FFF2-40B4-BE49-F238E27FC236}">
                  <a16:creationId xmlns:a16="http://schemas.microsoft.com/office/drawing/2014/main" id="{2A470950-15ED-7F4B-12DC-813744B7FADC}"/>
                </a:ext>
              </a:extLst>
            </p:cNvPr>
            <p:cNvSpPr>
              <a:spLocks noChangeArrowheads="1"/>
            </p:cNvSpPr>
            <p:nvPr/>
          </p:nvSpPr>
          <p:spPr bwMode="auto">
            <a:xfrm>
              <a:off x="1248" y="2437"/>
              <a:ext cx="1392" cy="153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1" name="Text Box 12">
              <a:extLst>
                <a:ext uri="{FF2B5EF4-FFF2-40B4-BE49-F238E27FC236}">
                  <a16:creationId xmlns:a16="http://schemas.microsoft.com/office/drawing/2014/main" id="{F63CED44-3AB6-5B7B-B529-F7A0570EC08F}"/>
                </a:ext>
              </a:extLst>
            </p:cNvPr>
            <p:cNvSpPr txBox="1">
              <a:spLocks noChangeArrowheads="1"/>
            </p:cNvSpPr>
            <p:nvPr/>
          </p:nvSpPr>
          <p:spPr bwMode="auto">
            <a:xfrm>
              <a:off x="1253" y="2657"/>
              <a:ext cx="1381" cy="1318"/>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1</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U ovom tromesečju proučava- ćemo Pavlove poslanice Korin- ćanima..U njima nam Pavle pri-kazuje evanđeosku poruku kao bit hrišćanskog života i svjedo- čenja da sve kroz to gledamo.</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2</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Idolopoklonstvo Korinta iden-tično je prilikama u kojima živi naš svet danas. Bez obzira na izazove s kojima se suočavamo na putu za Nebo, naš odgovor onima koji nas zapitaju isti je kao onaj koji je vredio za Korinćane: ”Isus Hrist i to razapeti!”</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5" name="Group 13">
            <a:extLst>
              <a:ext uri="{FF2B5EF4-FFF2-40B4-BE49-F238E27FC236}">
                <a16:creationId xmlns:a16="http://schemas.microsoft.com/office/drawing/2014/main" id="{7DDF3567-BD52-AB38-99DF-B313F65ADCFD}"/>
              </a:ext>
            </a:extLst>
          </p:cNvPr>
          <p:cNvGrpSpPr>
            <a:grpSpLocks/>
          </p:cNvGrpSpPr>
          <p:nvPr/>
        </p:nvGrpSpPr>
        <p:grpSpPr bwMode="auto">
          <a:xfrm>
            <a:off x="7693890" y="3782201"/>
            <a:ext cx="3213873" cy="2696420"/>
            <a:chOff x="3595" y="2256"/>
            <a:chExt cx="1733" cy="14876"/>
          </a:xfrm>
        </p:grpSpPr>
        <p:sp>
          <p:nvSpPr>
            <p:cNvPr id="19478" name="Rectangle 14">
              <a:extLst>
                <a:ext uri="{FF2B5EF4-FFF2-40B4-BE49-F238E27FC236}">
                  <a16:creationId xmlns:a16="http://schemas.microsoft.com/office/drawing/2014/main" id="{070AD7B9-09DF-11D2-06EE-24BBBA0FCFC0}"/>
                </a:ext>
              </a:extLst>
            </p:cNvPr>
            <p:cNvSpPr>
              <a:spLocks noChangeArrowheads="1"/>
            </p:cNvSpPr>
            <p:nvPr/>
          </p:nvSpPr>
          <p:spPr bwMode="auto">
            <a:xfrm>
              <a:off x="3595" y="2256"/>
              <a:ext cx="1733"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charset="0"/>
                </a:rPr>
                <a:t>  </a:t>
              </a:r>
            </a:p>
          </p:txBody>
        </p:sp>
        <p:sp>
          <p:nvSpPr>
            <p:cNvPr id="19479" name="Text Box 15">
              <a:extLst>
                <a:ext uri="{FF2B5EF4-FFF2-40B4-BE49-F238E27FC236}">
                  <a16:creationId xmlns:a16="http://schemas.microsoft.com/office/drawing/2014/main" id="{1D1EF66E-B647-0A0F-012C-CC2E6C2338FF}"/>
                </a:ext>
              </a:extLst>
            </p:cNvPr>
            <p:cNvSpPr txBox="1">
              <a:spLocks noChangeArrowheads="1"/>
            </p:cNvSpPr>
            <p:nvPr/>
          </p:nvSpPr>
          <p:spPr bwMode="auto">
            <a:xfrm>
              <a:off x="3609" y="3012"/>
              <a:ext cx="1719" cy="14120"/>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Iako je istina da odnos s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Bogom menja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sve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i ovde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u večnosti</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ta promena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može biti dobra ili loša</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 zavisno o kvaliteti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 vrsti odnosa. Bog želi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potpuno predan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odnos</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U modernoj crkvi Bog se često prikazuje kao brižni udvarač.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Ali imaj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na umu Bog nije prosjak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sa plastićnom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kanticom. On će prihvatiti samo predan odnos sa svojim narodom, Jer sve manje od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toga rezultiraće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našim uništenjem.  Božanski poziv se upućuje i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tebi danas: Drži se čvrsto i budi vjeran poruci krsta! Šta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je tvoja odluka?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a:t>
              </a:r>
            </a:p>
          </p:txBody>
        </p:sp>
      </p:grpSp>
      <p:grpSp>
        <p:nvGrpSpPr>
          <p:cNvPr id="68" name="Group 16">
            <a:extLst>
              <a:ext uri="{FF2B5EF4-FFF2-40B4-BE49-F238E27FC236}">
                <a16:creationId xmlns:a16="http://schemas.microsoft.com/office/drawing/2014/main" id="{23CBA308-AA71-A618-BB67-4FC17B28F772}"/>
              </a:ext>
            </a:extLst>
          </p:cNvPr>
          <p:cNvGrpSpPr>
            <a:grpSpLocks/>
          </p:cNvGrpSpPr>
          <p:nvPr/>
        </p:nvGrpSpPr>
        <p:grpSpPr bwMode="auto">
          <a:xfrm>
            <a:off x="422031" y="3505200"/>
            <a:ext cx="3500213" cy="478424"/>
            <a:chOff x="206" y="1824"/>
            <a:chExt cx="1042" cy="336"/>
          </a:xfrm>
        </p:grpSpPr>
        <p:sp>
          <p:nvSpPr>
            <p:cNvPr id="19476" name="Rectangle 17">
              <a:extLst>
                <a:ext uri="{FF2B5EF4-FFF2-40B4-BE49-F238E27FC236}">
                  <a16:creationId xmlns:a16="http://schemas.microsoft.com/office/drawing/2014/main" id="{DC5B3247-4591-12ED-E9BE-5D0DE3BA0A89}"/>
                </a:ext>
              </a:extLst>
            </p:cNvPr>
            <p:cNvSpPr>
              <a:spLocks noChangeArrowheads="1"/>
            </p:cNvSpPr>
            <p:nvPr/>
          </p:nvSpPr>
          <p:spPr bwMode="auto">
            <a:xfrm>
              <a:off x="240" y="1824"/>
              <a:ext cx="960"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7" name="Text Box 18">
              <a:extLst>
                <a:ext uri="{FF2B5EF4-FFF2-40B4-BE49-F238E27FC236}">
                  <a16:creationId xmlns:a16="http://schemas.microsoft.com/office/drawing/2014/main" id="{CBACED68-1F9F-734B-9FE1-EEC49C21D99C}"/>
                </a:ext>
              </a:extLst>
            </p:cNvPr>
            <p:cNvSpPr txBox="1">
              <a:spLocks noChangeArrowheads="1"/>
            </p:cNvSpPr>
            <p:nvPr/>
          </p:nvSpPr>
          <p:spPr bwMode="auto">
            <a:xfrm>
              <a:off x="206" y="1824"/>
              <a:ext cx="1042"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  </a:t>
              </a: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PRINCIP</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1" name="Group 19">
            <a:extLst>
              <a:ext uri="{FF2B5EF4-FFF2-40B4-BE49-F238E27FC236}">
                <a16:creationId xmlns:a16="http://schemas.microsoft.com/office/drawing/2014/main" id="{126EF2BE-DA2B-8AEA-DAD6-C43FDBEFADDE}"/>
              </a:ext>
            </a:extLst>
          </p:cNvPr>
          <p:cNvGrpSpPr>
            <a:grpSpLocks/>
          </p:cNvGrpSpPr>
          <p:nvPr/>
        </p:nvGrpSpPr>
        <p:grpSpPr bwMode="auto">
          <a:xfrm>
            <a:off x="3627607" y="3505200"/>
            <a:ext cx="2392194" cy="478424"/>
            <a:chOff x="1109" y="1824"/>
            <a:chExt cx="1483" cy="336"/>
          </a:xfrm>
        </p:grpSpPr>
        <p:sp>
          <p:nvSpPr>
            <p:cNvPr id="19474" name="Rectangle 20">
              <a:extLst>
                <a:ext uri="{FF2B5EF4-FFF2-40B4-BE49-F238E27FC236}">
                  <a16:creationId xmlns:a16="http://schemas.microsoft.com/office/drawing/2014/main" id="{BCB26697-831D-FE49-AAB0-708706FC021A}"/>
                </a:ext>
              </a:extLst>
            </p:cNvPr>
            <p:cNvSpPr>
              <a:spLocks noChangeArrowheads="1"/>
            </p:cNvSpPr>
            <p:nvPr/>
          </p:nvSpPr>
          <p:spPr bwMode="auto">
            <a:xfrm>
              <a:off x="1109" y="1824"/>
              <a:ext cx="1483" cy="336"/>
            </a:xfrm>
            <a:prstGeom prst="rect">
              <a:avLst/>
            </a:prstGeom>
            <a:solidFill>
              <a:srgbClr val="C0C0C0"/>
            </a:solidFill>
            <a:ln w="38100">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rgbClr val="808080"/>
                </a:solidFill>
                <a:effectLst/>
                <a:uLnTx/>
                <a:uFillTx/>
                <a:latin typeface="Arial"/>
                <a:ea typeface="+mn-ea"/>
                <a:cs typeface="Arial" charset="0"/>
              </a:endParaRPr>
            </a:p>
          </p:txBody>
        </p:sp>
        <p:sp>
          <p:nvSpPr>
            <p:cNvPr id="19475" name="Text Box 21">
              <a:extLst>
                <a:ext uri="{FF2B5EF4-FFF2-40B4-BE49-F238E27FC236}">
                  <a16:creationId xmlns:a16="http://schemas.microsoft.com/office/drawing/2014/main" id="{73C9976F-7F09-9225-E856-348276F55E38}"/>
                </a:ext>
              </a:extLst>
            </p:cNvPr>
            <p:cNvSpPr txBox="1">
              <a:spLocks noChangeArrowheads="1"/>
            </p:cNvSpPr>
            <p:nvPr/>
          </p:nvSpPr>
          <p:spPr bwMode="auto">
            <a:xfrm>
              <a:off x="1392" y="1824"/>
              <a:ext cx="1104"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a:ln>
                    <a:noFill/>
                  </a:ln>
                  <a:solidFill>
                    <a:srgbClr val="000000"/>
                  </a:solidFill>
                  <a:effectLst/>
                  <a:uLnTx/>
                  <a:uFillTx/>
                  <a:latin typeface="Impact" pitchFamily="34" charset="0"/>
                  <a:ea typeface="+mn-ea"/>
                  <a:cs typeface="Arial" charset="0"/>
                </a:rPr>
                <a:t> PRIMENA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4" name="Group 22">
            <a:extLst>
              <a:ext uri="{FF2B5EF4-FFF2-40B4-BE49-F238E27FC236}">
                <a16:creationId xmlns:a16="http://schemas.microsoft.com/office/drawing/2014/main" id="{FA287F98-15A4-ECA4-32EA-617F5F9DD2C8}"/>
              </a:ext>
            </a:extLst>
          </p:cNvPr>
          <p:cNvGrpSpPr>
            <a:grpSpLocks/>
          </p:cNvGrpSpPr>
          <p:nvPr/>
        </p:nvGrpSpPr>
        <p:grpSpPr bwMode="auto">
          <a:xfrm>
            <a:off x="6019800" y="3505200"/>
            <a:ext cx="1638300" cy="471092"/>
            <a:chOff x="2592" y="1824"/>
            <a:chExt cx="1008" cy="336"/>
          </a:xfrm>
        </p:grpSpPr>
        <p:sp>
          <p:nvSpPr>
            <p:cNvPr id="19472" name="Rectangle 23">
              <a:extLst>
                <a:ext uri="{FF2B5EF4-FFF2-40B4-BE49-F238E27FC236}">
                  <a16:creationId xmlns:a16="http://schemas.microsoft.com/office/drawing/2014/main" id="{F36D5D8E-7010-F880-6E02-90EAE88FBBBE}"/>
                </a:ext>
              </a:extLst>
            </p:cNvPr>
            <p:cNvSpPr>
              <a:spLocks noChangeArrowheads="1"/>
            </p:cNvSpPr>
            <p:nvPr/>
          </p:nvSpPr>
          <p:spPr bwMode="auto">
            <a:xfrm>
              <a:off x="2592" y="1824"/>
              <a:ext cx="1008"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3" name="Text Box 24">
              <a:extLst>
                <a:ext uri="{FF2B5EF4-FFF2-40B4-BE49-F238E27FC236}">
                  <a16:creationId xmlns:a16="http://schemas.microsoft.com/office/drawing/2014/main" id="{34230F86-CDD6-6C6E-A0AE-5E40738909C1}"/>
                </a:ext>
              </a:extLst>
            </p:cNvPr>
            <p:cNvSpPr txBox="1">
              <a:spLocks noChangeArrowheads="1"/>
            </p:cNvSpPr>
            <p:nvPr/>
          </p:nvSpPr>
          <p:spPr bwMode="auto">
            <a:xfrm>
              <a:off x="2688" y="1824"/>
              <a:ext cx="91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PROBLEM</a:t>
              </a:r>
            </a:p>
          </p:txBody>
        </p:sp>
      </p:grpSp>
      <p:grpSp>
        <p:nvGrpSpPr>
          <p:cNvPr id="77" name="Group 25">
            <a:extLst>
              <a:ext uri="{FF2B5EF4-FFF2-40B4-BE49-F238E27FC236}">
                <a16:creationId xmlns:a16="http://schemas.microsoft.com/office/drawing/2014/main" id="{39160B9D-63C6-85F4-CB1A-52EC300BBFC0}"/>
              </a:ext>
            </a:extLst>
          </p:cNvPr>
          <p:cNvGrpSpPr>
            <a:grpSpLocks/>
          </p:cNvGrpSpPr>
          <p:nvPr/>
        </p:nvGrpSpPr>
        <p:grpSpPr bwMode="auto">
          <a:xfrm>
            <a:off x="7651420" y="3505200"/>
            <a:ext cx="3256344" cy="478424"/>
            <a:chOff x="3600" y="1824"/>
            <a:chExt cx="1536" cy="336"/>
          </a:xfrm>
        </p:grpSpPr>
        <p:sp>
          <p:nvSpPr>
            <p:cNvPr id="19470" name="Rectangle 26">
              <a:extLst>
                <a:ext uri="{FF2B5EF4-FFF2-40B4-BE49-F238E27FC236}">
                  <a16:creationId xmlns:a16="http://schemas.microsoft.com/office/drawing/2014/main" id="{678B0FFF-33BE-EE96-5EE2-53CDD8D94215}"/>
                </a:ext>
              </a:extLst>
            </p:cNvPr>
            <p:cNvSpPr>
              <a:spLocks noChangeArrowheads="1"/>
            </p:cNvSpPr>
            <p:nvPr/>
          </p:nvSpPr>
          <p:spPr bwMode="auto">
            <a:xfrm>
              <a:off x="3600" y="1824"/>
              <a:ext cx="1536"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1" name="Text Box 27">
              <a:extLst>
                <a:ext uri="{FF2B5EF4-FFF2-40B4-BE49-F238E27FC236}">
                  <a16:creationId xmlns:a16="http://schemas.microsoft.com/office/drawing/2014/main" id="{9AE99398-3B8D-675F-70C7-4D450177685C}"/>
                </a:ext>
              </a:extLst>
            </p:cNvPr>
            <p:cNvSpPr txBox="1">
              <a:spLocks noChangeArrowheads="1"/>
            </p:cNvSpPr>
            <p:nvPr/>
          </p:nvSpPr>
          <p:spPr bwMode="auto">
            <a:xfrm>
              <a:off x="3936" y="1824"/>
              <a:ext cx="106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ODLUKA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sp>
        <p:nvSpPr>
          <p:cNvPr id="2" name="Rectangle 1">
            <a:extLst>
              <a:ext uri="{FF2B5EF4-FFF2-40B4-BE49-F238E27FC236}">
                <a16:creationId xmlns:a16="http://schemas.microsoft.com/office/drawing/2014/main" id="{1CCD0C7C-A2A3-CCE7-9012-5513784757BF}"/>
              </a:ext>
            </a:extLst>
          </p:cNvPr>
          <p:cNvSpPr/>
          <p:nvPr/>
        </p:nvSpPr>
        <p:spPr>
          <a:xfrm>
            <a:off x="4176244" y="3290502"/>
            <a:ext cx="3839513" cy="276999"/>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submit my plans to God daily</a:t>
            </a:r>
          </a:p>
        </p:txBody>
      </p:sp>
      <p:sp>
        <p:nvSpPr>
          <p:cNvPr id="3" name="Rectangle 2">
            <a:extLst>
              <a:ext uri="{FF2B5EF4-FFF2-40B4-BE49-F238E27FC236}">
                <a16:creationId xmlns:a16="http://schemas.microsoft.com/office/drawing/2014/main" id="{84B0C5DE-EAE5-D63C-12B1-B950B1C5054A}"/>
              </a:ext>
            </a:extLst>
          </p:cNvPr>
          <p:cNvSpPr/>
          <p:nvPr/>
        </p:nvSpPr>
        <p:spPr>
          <a:xfrm>
            <a:off x="3810000" y="3198169"/>
            <a:ext cx="7418294"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depend upon Christ’s righteousness  not on my own righteousness</a:t>
            </a:r>
          </a:p>
        </p:txBody>
      </p:sp>
    </p:spTree>
    <p:extLst>
      <p:ext uri="{BB962C8B-B14F-4D97-AF65-F5344CB8AC3E}">
        <p14:creationId xmlns:p14="http://schemas.microsoft.com/office/powerpoint/2010/main" val="2566684856"/>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wipe(left)">
                                      <p:cBhvr>
                                        <p:cTn id="7" dur="500"/>
                                        <p:tgtEl>
                                          <p:spTgt spid="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wipe(left)">
                                      <p:cBhvr>
                                        <p:cTn id="12" dur="500"/>
                                        <p:tgtEl>
                                          <p:spTgt spid="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wipe(left)">
                                      <p:cBhvr>
                                        <p:cTn id="17" dur="1000"/>
                                        <p:tgtEl>
                                          <p:spTgt spid="7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wipe(left)">
                                      <p:cBhvr>
                                        <p:cTn id="22" dur="1000"/>
                                        <p:tgtEl>
                                          <p:spTgt spid="7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56"/>
                                        </p:tgtEl>
                                        <p:attrNameLst>
                                          <p:attrName>style.visibility</p:attrName>
                                        </p:attrNameLst>
                                      </p:cBhvr>
                                      <p:to>
                                        <p:strVal val="visible"/>
                                      </p:to>
                                    </p:set>
                                    <p:animEffect transition="in" filter="wipe(up)">
                                      <p:cBhvr>
                                        <p:cTn id="27" dur="1000"/>
                                        <p:tgtEl>
                                          <p:spTgt spid="5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wipe(up)">
                                      <p:cBhvr>
                                        <p:cTn id="32" dur="500"/>
                                        <p:tgtEl>
                                          <p:spTgt spid="6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nodeType="clickEffect">
                                  <p:stCondLst>
                                    <p:cond delay="0"/>
                                  </p:stCondLst>
                                  <p:childTnLst>
                                    <p:set>
                                      <p:cBhvr>
                                        <p:cTn id="36" dur="1" fill="hold">
                                          <p:stCondLst>
                                            <p:cond delay="0"/>
                                          </p:stCondLst>
                                        </p:cTn>
                                        <p:tgtEl>
                                          <p:spTgt spid="59"/>
                                        </p:tgtEl>
                                        <p:attrNameLst>
                                          <p:attrName>style.visibility</p:attrName>
                                        </p:attrNameLst>
                                      </p:cBhvr>
                                      <p:to>
                                        <p:strVal val="visible"/>
                                      </p:to>
                                    </p:set>
                                    <p:animEffect transition="in" filter="wipe(up)">
                                      <p:cBhvr>
                                        <p:cTn id="37" dur="1000"/>
                                        <p:tgtEl>
                                          <p:spTgt spid="5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1" fill="hold" nodeType="clickEffect">
                                  <p:stCondLst>
                                    <p:cond delay="0"/>
                                  </p:stCondLst>
                                  <p:childTnLst>
                                    <p:set>
                                      <p:cBhvr>
                                        <p:cTn id="41" dur="1" fill="hold">
                                          <p:stCondLst>
                                            <p:cond delay="0"/>
                                          </p:stCondLst>
                                        </p:cTn>
                                        <p:tgtEl>
                                          <p:spTgt spid="65"/>
                                        </p:tgtEl>
                                        <p:attrNameLst>
                                          <p:attrName>style.visibility</p:attrName>
                                        </p:attrNameLst>
                                      </p:cBhvr>
                                      <p:to>
                                        <p:strVal val="visible"/>
                                      </p:to>
                                    </p:set>
                                    <p:animEffect transition="in" filter="wipe(up)">
                                      <p:cBhvr>
                                        <p:cTn id="42"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D956161-67E8-69DD-8F82-DF03095811AE}"/>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88547E91-41B1-72FD-552A-C2248B8B4FDF}"/>
              </a:ext>
            </a:extLst>
          </p:cNvPr>
          <p:cNvSpPr>
            <a:spLocks noGrp="1" noChangeArrowheads="1"/>
          </p:cNvSpPr>
          <p:nvPr>
            <p:ph type="title"/>
          </p:nvPr>
        </p:nvSpPr>
        <p:spPr>
          <a:xfrm>
            <a:off x="3949700" y="129695"/>
            <a:ext cx="4292601" cy="1143000"/>
          </a:xfrm>
        </p:spPr>
        <p:txBody>
          <a:bodyPr/>
          <a:lstStyle/>
          <a:p>
            <a:pPr eaLnBrk="1" hangingPunct="1"/>
            <a:r>
              <a:rPr lang="hr-HR">
                <a:solidFill>
                  <a:srgbClr val="FFCC66"/>
                </a:solidFill>
              </a:rPr>
              <a:t>Upamtite redak </a:t>
            </a:r>
            <a:endParaRPr lang="en-US" dirty="0">
              <a:solidFill>
                <a:srgbClr val="FFCC66"/>
              </a:solidFill>
            </a:endParaRPr>
          </a:p>
        </p:txBody>
      </p:sp>
      <p:sp>
        <p:nvSpPr>
          <p:cNvPr id="8195" name="Text Box 3">
            <a:extLst>
              <a:ext uri="{FF2B5EF4-FFF2-40B4-BE49-F238E27FC236}">
                <a16:creationId xmlns:a16="http://schemas.microsoft.com/office/drawing/2014/main" id="{C6580B87-78D6-2BCC-FE8C-644582E87F00}"/>
              </a:ext>
            </a:extLst>
          </p:cNvPr>
          <p:cNvSpPr txBox="1">
            <a:spLocks noChangeArrowheads="1"/>
          </p:cNvSpPr>
          <p:nvPr/>
        </p:nvSpPr>
        <p:spPr bwMode="auto">
          <a:xfrm>
            <a:off x="1333948" y="2050201"/>
            <a:ext cx="716235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377" rtl="0" eaLnBrk="1" fontAlgn="base" latinLnBrk="0" hangingPunct="1">
              <a:lnSpc>
                <a:spcPct val="100000"/>
              </a:lnSpc>
              <a:spcBef>
                <a:spcPct val="50000"/>
              </a:spcBef>
              <a:spcAft>
                <a:spcPct val="0"/>
              </a:spcAft>
              <a:buClrTx/>
              <a:buSzTx/>
              <a:buFontTx/>
              <a:buNone/>
              <a:tabLst/>
              <a:defRPr/>
            </a:pPr>
            <a:r>
              <a:rPr kumimoji="0" lang="en-US" sz="40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en-US" sz="48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2. Korinćanima </a:t>
            </a:r>
            <a:r>
              <a:rPr kumimoji="0" lang="sr-Latn-RS" sz="4800" b="0" i="0" u="none" strike="noStrike" kern="1200" cap="none" spc="0" normalizeH="0" baseline="0" noProof="0">
                <a:ln>
                  <a:noFill/>
                </a:ln>
                <a:solidFill>
                  <a:srgbClr val="FFFF99"/>
                </a:solidFill>
                <a:effectLst/>
                <a:uLnTx/>
                <a:uFillTx/>
                <a:latin typeface="Impact" pitchFamily="34" charset="0"/>
                <a:ea typeface="+mn-ea"/>
                <a:cs typeface="Arial" charset="0"/>
              </a:rPr>
              <a:t>10</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,4:</a:t>
            </a:r>
            <a:endParaRPr kumimoji="0" lang="en-US" sz="4800" b="0" i="0" u="none" strike="noStrike" kern="1200" cap="none" spc="0" normalizeH="0" baseline="0" noProof="0" dirty="0">
              <a:ln>
                <a:noFill/>
              </a:ln>
              <a:solidFill>
                <a:srgbClr val="FFFF99"/>
              </a:solidFill>
              <a:effectLst/>
              <a:uLnTx/>
              <a:uFillTx/>
              <a:latin typeface="Impact" pitchFamily="34" charset="0"/>
              <a:ea typeface="+mn-ea"/>
              <a:cs typeface="Arial" charset="0"/>
            </a:endParaRPr>
          </a:p>
        </p:txBody>
      </p:sp>
      <p:pic>
        <p:nvPicPr>
          <p:cNvPr id="2" name="Slika 1">
            <a:extLst>
              <a:ext uri="{FF2B5EF4-FFF2-40B4-BE49-F238E27FC236}">
                <a16:creationId xmlns:a16="http://schemas.microsoft.com/office/drawing/2014/main" id="{68A8084E-E2DD-74B8-1DAE-56A868110BCD}"/>
              </a:ext>
            </a:extLst>
          </p:cNvPr>
          <p:cNvPicPr>
            <a:picLocks noChangeAspect="1"/>
          </p:cNvPicPr>
          <p:nvPr/>
        </p:nvPicPr>
        <p:blipFill>
          <a:blip r:embed="rId3" cstate="print"/>
          <a:stretch>
            <a:fillRect/>
          </a:stretch>
        </p:blipFill>
        <p:spPr>
          <a:xfrm>
            <a:off x="1333948" y="1"/>
            <a:ext cx="2253343" cy="1879600"/>
          </a:xfrm>
          <a:prstGeom prst="rect">
            <a:avLst/>
          </a:prstGeom>
        </p:spPr>
      </p:pic>
      <p:sp>
        <p:nvSpPr>
          <p:cNvPr id="7" name="TextBox 6">
            <a:extLst>
              <a:ext uri="{FF2B5EF4-FFF2-40B4-BE49-F238E27FC236}">
                <a16:creationId xmlns:a16="http://schemas.microsoft.com/office/drawing/2014/main" id="{CD5A93C5-57DB-750F-A2B7-AA8D1C20BBC5}"/>
              </a:ext>
            </a:extLst>
          </p:cNvPr>
          <p:cNvSpPr txBox="1"/>
          <p:nvPr/>
        </p:nvSpPr>
        <p:spPr>
          <a:xfrm>
            <a:off x="1333947" y="2867891"/>
            <a:ext cx="6571457"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“Jer oružje </a:t>
            </a:r>
            <a:r>
              <a:rPr lang="sr-Latn-RS" sz="3200" b="1">
                <a:solidFill>
                  <a:srgbClr val="FFFFFF"/>
                </a:solidFill>
                <a:latin typeface="Calibri" panose="020F0502020204030204" pitchFamily="34" charset="0"/>
                <a:cs typeface="Calibri" panose="020F0502020204030204" pitchFamily="34" charset="0"/>
              </a:rPr>
              <a:t>n</a:t>
            </a:r>
            <a:r>
              <a:rPr kumimoji="0" lang="sr-Latn-RS"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ašega vojevanja nije tjelesno, nego </a:t>
            </a:r>
            <a:r>
              <a:rPr lang="sr-Latn-RS" sz="3200" b="1">
                <a:solidFill>
                  <a:srgbClr val="FFFFFF"/>
                </a:solidFill>
                <a:latin typeface="Calibri" panose="020F0502020204030204" pitchFamily="34" charset="0"/>
                <a:cs typeface="Calibri" panose="020F0502020204030204" pitchFamily="34" charset="0"/>
              </a:rPr>
              <a:t>sil</a:t>
            </a:r>
            <a:r>
              <a:rPr kumimoji="0" lang="sr-Latn-RS"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no od Boga, za raskopavanje gradova da </a:t>
            </a:r>
            <a:r>
              <a:rPr lang="sr-Latn-RS" sz="3200" b="1">
                <a:solidFill>
                  <a:srgbClr val="FFFFFF"/>
                </a:solidFill>
                <a:latin typeface="Calibri" panose="020F0502020204030204" pitchFamily="34" charset="0"/>
                <a:cs typeface="Calibri" panose="020F0502020204030204" pitchFamily="34" charset="0"/>
              </a:rPr>
              <a:t>kvarimo</a:t>
            </a:r>
            <a:r>
              <a:rPr kumimoji="0" lang="sr-Latn-RS"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 pomisli.“</a:t>
            </a:r>
            <a:endParaRPr kumimoji="0" lang="hr-HR"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p:txBody>
      </p:sp>
      <p:pic>
        <p:nvPicPr>
          <p:cNvPr id="5" name="Picture 4">
            <a:extLst>
              <a:ext uri="{FF2B5EF4-FFF2-40B4-BE49-F238E27FC236}">
                <a16:creationId xmlns:a16="http://schemas.microsoft.com/office/drawing/2014/main" id="{BA00CE24-975F-8F35-1DC8-0793C2A8D4BD}"/>
              </a:ext>
            </a:extLst>
          </p:cNvPr>
          <p:cNvPicPr>
            <a:picLocks noChangeAspect="1"/>
          </p:cNvPicPr>
          <p:nvPr/>
        </p:nvPicPr>
        <p:blipFill>
          <a:blip r:embed="rId4"/>
          <a:stretch>
            <a:fillRect/>
          </a:stretch>
        </p:blipFill>
        <p:spPr>
          <a:xfrm>
            <a:off x="6841375" y="30185"/>
            <a:ext cx="5444836" cy="6797629"/>
          </a:xfrm>
          <a:prstGeom prst="rect">
            <a:avLst/>
          </a:prstGeom>
        </p:spPr>
      </p:pic>
    </p:spTree>
    <p:extLst>
      <p:ext uri="{BB962C8B-B14F-4D97-AF65-F5344CB8AC3E}">
        <p14:creationId xmlns:p14="http://schemas.microsoft.com/office/powerpoint/2010/main" val="23611229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wipe(left)">
                                      <p:cBhvr>
                                        <p:cTn id="7" dur="5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29B6D-CE97-863A-25E4-2D40A3B05BBD}"/>
            </a:ext>
          </a:extLst>
        </p:cNvPr>
        <p:cNvGrpSpPr/>
        <p:nvPr/>
      </p:nvGrpSpPr>
      <p:grpSpPr>
        <a:xfrm>
          <a:off x="0" y="0"/>
          <a:ext cx="0" cy="0"/>
          <a:chOff x="0" y="0"/>
          <a:chExt cx="0" cy="0"/>
        </a:xfrm>
      </p:grpSpPr>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BC74E639-241E-8548-3AFF-06990D82AD0D}"/>
              </a:ext>
            </a:extLst>
          </p:cNvPr>
          <p:cNvSpPr>
            <a:spLocks noChangeAspect="1" noChangeArrowheads="1"/>
          </p:cNvSpPr>
          <p:nvPr/>
        </p:nvSpPr>
        <p:spPr bwMode="auto">
          <a:xfrm>
            <a:off x="1679577"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23B8613D-4434-23D0-1688-D0B216EF90CA}"/>
              </a:ext>
            </a:extLst>
          </p:cNvPr>
          <p:cNvSpPr>
            <a:spLocks noChangeAspect="1" noChangeArrowheads="1"/>
          </p:cNvSpPr>
          <p:nvPr/>
        </p:nvSpPr>
        <p:spPr bwMode="auto">
          <a:xfrm>
            <a:off x="1660203"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45A1DC3C-B7CD-38F7-A97F-772FDF1CF032}"/>
              </a:ext>
            </a:extLst>
          </p:cNvPr>
          <p:cNvSpPr>
            <a:spLocks noChangeAspect="1" noChangeArrowheads="1"/>
          </p:cNvSpPr>
          <p:nvPr/>
        </p:nvSpPr>
        <p:spPr bwMode="auto">
          <a:xfrm>
            <a:off x="1679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209D4F92-6142-4F47-295D-57ED40BB054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1E61206C-0F5D-AB6F-30ED-79C46E287170}"/>
              </a:ext>
            </a:extLst>
          </p:cNvPr>
          <p:cNvSpPr>
            <a:spLocks noChangeAspect="1" noChangeArrowheads="1"/>
          </p:cNvSpPr>
          <p:nvPr/>
        </p:nvSpPr>
        <p:spPr bwMode="auto">
          <a:xfrm>
            <a:off x="1679575" y="-144461"/>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4B342A47-AF1E-250A-A030-D080DC035AAF}"/>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27000" b="12026"/>
          <a:stretch/>
        </p:blipFill>
        <p:spPr bwMode="auto">
          <a:xfrm>
            <a:off x="6525851" y="1384412"/>
            <a:ext cx="4068695" cy="2276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1F0A7F51-E0AC-28DD-5189-9D18EF6B3D2D}"/>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t="20000" b="14070"/>
          <a:stretch/>
        </p:blipFill>
        <p:spPr bwMode="auto">
          <a:xfrm>
            <a:off x="1679577" y="1384413"/>
            <a:ext cx="4584527" cy="227653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00F0D1D-B064-3BAA-9942-CD32345BA207}"/>
              </a:ext>
            </a:extLst>
          </p:cNvPr>
          <p:cNvSpPr txBox="1">
            <a:spLocks noGrp="1" noRot="1" noMove="1" noResize="1" noEditPoints="1" noAdjustHandles="1" noChangeArrowheads="1" noChangeShapeType="1"/>
          </p:cNvSpPr>
          <p:nvPr/>
        </p:nvSpPr>
        <p:spPr>
          <a:xfrm>
            <a:off x="69574" y="3985590"/>
            <a:ext cx="12041146" cy="1938992"/>
          </a:xfrm>
          <a:prstGeom prst="rect">
            <a:avLst/>
          </a:prstGeom>
          <a:noFill/>
        </p:spPr>
        <p:txBody>
          <a:bodyPr wrap="square" rtlCol="0">
            <a:spAutoFit/>
          </a:bodyPr>
          <a:lstStyle/>
          <a:p>
            <a:pPr marL="0" marR="0" lvl="0" indent="0" algn="ctr" defTabSz="914354"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a:ea typeface="+mn-ea"/>
                <a:cs typeface="Arial" charset="0"/>
              </a:rPr>
              <a:t>Sigurno je Pav</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le</a:t>
            </a:r>
            <a:r>
              <a:rPr kumimoji="0" lang="en-US" sz="2400" b="1" i="0" u="none" strike="noStrike" kern="1200" cap="none" spc="0" normalizeH="0" baseline="0" noProof="0">
                <a:ln>
                  <a:noFill/>
                </a:ln>
                <a:solidFill>
                  <a:srgbClr val="FFFFFF"/>
                </a:solidFill>
                <a:effectLst/>
                <a:uLnTx/>
                <a:uFillTx/>
                <a:latin typeface="Arial"/>
                <a:ea typeface="+mn-ea"/>
                <a:cs typeface="Arial" charset="0"/>
              </a:rPr>
              <a:t> imao više nego dovoljno problema </a:t>
            </a:r>
            <a:r>
              <a:rPr lang="sr-Latn-RS" sz="2400" b="1">
                <a:solidFill>
                  <a:srgbClr val="FFFFFF"/>
                </a:solidFill>
                <a:latin typeface="Arial"/>
                <a:cs typeface="Arial" charset="0"/>
              </a:rPr>
              <a:t>koje je trebalo</a:t>
            </a:r>
            <a:r>
              <a:rPr kumimoji="0" lang="en-US" sz="2400" b="1" i="0" u="none" strike="noStrike" kern="1200" cap="none" spc="0" normalizeH="0" baseline="0" noProof="0">
                <a:ln>
                  <a:noFill/>
                </a:ln>
                <a:solidFill>
                  <a:srgbClr val="FFFFFF"/>
                </a:solidFill>
                <a:effectLst/>
                <a:uLnTx/>
                <a:uFillTx/>
                <a:latin typeface="Arial"/>
                <a:ea typeface="+mn-ea"/>
                <a:cs typeface="Arial" charset="0"/>
              </a:rPr>
              <a:t> rešiti.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A s</a:t>
            </a:r>
            <a:r>
              <a:rPr kumimoji="0" lang="en-US" sz="2400" b="1" i="0" u="none" strike="noStrike" kern="1200" cap="none" spc="0" normalizeH="0" baseline="0" noProof="0">
                <a:ln>
                  <a:noFill/>
                </a:ln>
                <a:solidFill>
                  <a:srgbClr val="FFFFFF"/>
                </a:solidFill>
                <a:effectLst/>
                <a:uLnTx/>
                <a:uFillTx/>
                <a:latin typeface="Arial"/>
                <a:ea typeface="+mn-ea"/>
                <a:cs typeface="Arial" charset="0"/>
              </a:rPr>
              <a:t>ada je u crkvu došao još jedan problem: lažni učitelji. Lažni učitelji borili su se protiv Pavla i Njegovog dela za Boga. Još gore, ti lažni učitelji uverili su članove crkve u Korintu da poveruju njihovim lažima!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Pavle</a:t>
            </a:r>
            <a:r>
              <a:rPr kumimoji="0" lang="en-US" sz="2400" b="1" i="0" u="none" strike="noStrike" kern="1200" cap="none" spc="0" normalizeH="0" baseline="0" noProof="0">
                <a:ln>
                  <a:noFill/>
                </a:ln>
                <a:solidFill>
                  <a:srgbClr val="FFFFFF"/>
                </a:solidFill>
                <a:effectLst/>
                <a:uLnTx/>
                <a:uFillTx/>
                <a:latin typeface="Arial"/>
                <a:ea typeface="+mn-ea"/>
                <a:cs typeface="Arial" charset="0"/>
              </a:rPr>
              <a:t> kaže da je njegova borba protiv tog problema bila ista kao i duhovni rat.</a:t>
            </a:r>
            <a:endParaRPr kumimoji="0" lang="hr-HR" sz="2400" b="1" i="0" u="none" strike="noStrike" kern="1200" cap="none" spc="0" normalizeH="0" baseline="0" noProof="0" dirty="0">
              <a:ln>
                <a:noFill/>
              </a:ln>
              <a:solidFill>
                <a:srgbClr val="FFFFFF"/>
              </a:solidFill>
              <a:effectLst/>
              <a:uLnTx/>
              <a:uFillTx/>
              <a:latin typeface="Arial"/>
              <a:ea typeface="+mn-ea"/>
              <a:cs typeface="Arial" charset="0"/>
            </a:endParaRPr>
          </a:p>
        </p:txBody>
      </p:sp>
      <p:pic>
        <p:nvPicPr>
          <p:cNvPr id="5" name="Picture 4">
            <a:extLst>
              <a:ext uri="{FF2B5EF4-FFF2-40B4-BE49-F238E27FC236}">
                <a16:creationId xmlns:a16="http://schemas.microsoft.com/office/drawing/2014/main" id="{A3F30B36-B286-34C8-64D0-1F09B6BAFFB8}"/>
              </a:ext>
            </a:extLst>
          </p:cNvPr>
          <p:cNvPicPr>
            <a:picLocks noChangeAspect="1"/>
          </p:cNvPicPr>
          <p:nvPr/>
        </p:nvPicPr>
        <p:blipFill>
          <a:blip r:embed="rId6"/>
          <a:stretch>
            <a:fillRect/>
          </a:stretch>
        </p:blipFill>
        <p:spPr>
          <a:xfrm>
            <a:off x="3659597" y="0"/>
            <a:ext cx="4817480" cy="1928874"/>
          </a:xfrm>
          <a:prstGeom prst="rect">
            <a:avLst/>
          </a:prstGeom>
        </p:spPr>
      </p:pic>
    </p:spTree>
    <p:extLst>
      <p:ext uri="{BB962C8B-B14F-4D97-AF65-F5344CB8AC3E}">
        <p14:creationId xmlns:p14="http://schemas.microsoft.com/office/powerpoint/2010/main" val="1741404781"/>
      </p:ext>
    </p:extLst>
  </p:cSld>
  <p:clrMapOvr>
    <a:masterClrMapping/>
  </p:clrMapOvr>
  <p:transition spd="med">
    <p:zo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3EF38F6-F56D-52F5-A0DB-C1FF53AC92C3}"/>
              </a:ext>
            </a:extLst>
          </p:cNvPr>
          <p:cNvSpPr txBox="1"/>
          <p:nvPr/>
        </p:nvSpPr>
        <p:spPr>
          <a:xfrm>
            <a:off x="-1" y="88379"/>
            <a:ext cx="8056180" cy="2308324"/>
          </a:xfrm>
          <a:prstGeom prst="rect">
            <a:avLst/>
          </a:prstGeom>
          <a:noFill/>
        </p:spPr>
        <p:txBody>
          <a:bodyPr wrap="square">
            <a:spAutoFit/>
            <a:scene3d>
              <a:camera prst="orthographicFront"/>
              <a:lightRig rig="threePt" dir="t"/>
            </a:scene3d>
            <a:sp3d extrusionH="57150" contourW="25400">
              <a:bevelT w="38100" h="38100"/>
              <a:contourClr>
                <a:srgbClr val="F4DCAC"/>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a:t>
            </a:r>
            <a:r>
              <a:rPr lang="sr-Latn-RS" sz="3600" b="1">
                <a:ln w="12700">
                  <a:noFill/>
                  <a:prstDash val="solid"/>
                </a:ln>
                <a:solidFill>
                  <a:srgbClr val="725536"/>
                </a:solidFill>
                <a:effectLst>
                  <a:outerShdw blurRad="38100" dist="38100" dir="2700000" algn="tl">
                    <a:srgbClr val="000000">
                      <a:alpha val="43137"/>
                    </a:srgbClr>
                  </a:outerShdw>
                </a:effectLst>
                <a:latin typeface="Comic Sans MS" panose="030F0702030302020204" pitchFamily="66" charset="0"/>
              </a:rPr>
              <a:t>Jer oružje našeg vojevanja nije telesno, nego božanski snažno u razaranju utvrđenja. Mi razaramo utvrđenja.</a:t>
            </a:r>
            <a:r>
              <a:rPr kumimoji="0" lang="en-US" sz="3600" b="1" i="0" u="none" strike="noStrike" kern="1200" cap="none" spc="0" normalizeH="0" baseline="0" noProof="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 </a:t>
            </a:r>
            <a:r>
              <a:rPr kumimoji="0" lang="en-US" sz="2800" b="1" i="0" u="none" strike="noStrike" kern="1200" cap="none" spc="0" normalizeH="0" baseline="0" noProof="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(2</a:t>
            </a:r>
            <a:r>
              <a:rPr kumimoji="0" lang="sr-Latn-RS" sz="2800" b="1" i="0" u="none" strike="noStrike" kern="1200" cap="none" spc="0" normalizeH="0" baseline="0" noProof="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 Korinćanima</a:t>
            </a:r>
            <a:r>
              <a:rPr kumimoji="0" lang="en-US" sz="2800" b="1" i="0" u="none" strike="noStrike" kern="1200" cap="none" spc="0" normalizeH="0" baseline="0" noProof="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 10</a:t>
            </a:r>
            <a:r>
              <a:rPr kumimoji="0" lang="sr-Latn-RS" sz="2800" b="1" i="0" u="none" strike="noStrike" kern="1200" cap="none" spc="0" normalizeH="0" baseline="0" noProof="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a:t>
            </a:r>
            <a:r>
              <a:rPr kumimoji="0" lang="en-US" sz="2800" b="1" i="0" u="none" strike="noStrike" kern="1200" cap="none" spc="0" normalizeH="0" baseline="0" noProof="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4</a:t>
            </a:r>
            <a:r>
              <a:rPr kumimoji="0" lang="sr-Latn-RS" sz="2800" b="1" i="0" u="none" strike="noStrike" kern="1200" cap="none" spc="0" normalizeH="0" baseline="0" noProof="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 SSP</a:t>
            </a:r>
            <a:r>
              <a:rPr kumimoji="0" lang="en-US" sz="2800" b="1" i="0" u="none" strike="noStrike" kern="1200" cap="none" spc="0" normalizeH="0" baseline="0" noProof="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a:t>
            </a:r>
            <a:endParaRPr kumimoji="0" lang="en-US" sz="40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60952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DD46BF9-794B-C264-4321-9D5E3F54A78B}"/>
              </a:ext>
            </a:extLst>
          </p:cNvPr>
          <p:cNvSpPr txBox="1"/>
          <p:nvPr/>
        </p:nvSpPr>
        <p:spPr>
          <a:xfrm>
            <a:off x="3981451" y="3933229"/>
            <a:ext cx="7896224" cy="2708434"/>
          </a:xfrm>
          <a:prstGeom prst="rect">
            <a:avLst/>
          </a:prstGeom>
          <a:noFill/>
        </p:spPr>
        <p:txBody>
          <a:bodyPr wrap="square" rtlCol="0">
            <a:spAutoFit/>
            <a:scene3d>
              <a:camera prst="orthographicFront"/>
              <a:lightRig rig="threePt" dir="t"/>
            </a:scene3d>
            <a:sp3d extrusionH="57150">
              <a:bevelT w="38100" h="38100"/>
            </a:sp3d>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sr-Latn-RS" sz="2000" b="1" dirty="0">
                <a:solidFill>
                  <a:srgbClr val="B7101D"/>
                </a:solidFill>
                <a:latin typeface="Aptos" panose="02110004020202020204"/>
              </a:rPr>
              <a:t>Duhovni rat</a:t>
            </a:r>
            <a:endParaRPr kumimoji="0" lang="en-US" sz="2000" b="1" i="0" u="none" strike="noStrike" kern="1200" cap="none" spc="0" normalizeH="0" baseline="0" noProof="0" dirty="0">
              <a:ln>
                <a:noFill/>
              </a:ln>
              <a:solidFill>
                <a:srgbClr val="B7101D"/>
              </a:solidFill>
              <a:effectLst/>
              <a:uLnTx/>
              <a:uFillTx/>
              <a:latin typeface="Aptos" panose="02110004020202020204"/>
              <a:ea typeface="+mn-ea"/>
              <a:cs typeface="+mn-cs"/>
            </a:endParaRPr>
          </a:p>
          <a:p>
            <a:pPr marL="457200" marR="0" lvl="1" indent="0" algn="l" defTabSz="914400" rtl="0" eaLnBrk="1" fontAlgn="auto" latinLnBrk="0" hangingPunct="1">
              <a:lnSpc>
                <a:spcPct val="100000"/>
              </a:lnSpc>
              <a:spcBef>
                <a:spcPts val="600"/>
              </a:spcBef>
              <a:spcAft>
                <a:spcPts val="0"/>
              </a:spcAft>
              <a:buClrTx/>
              <a:buSzTx/>
              <a:buFontTx/>
              <a:buNone/>
              <a:tabLst/>
              <a:defRPr/>
            </a:pPr>
            <a:r>
              <a:rPr lang="sr-Latn-RS" sz="2000" b="1" dirty="0">
                <a:solidFill>
                  <a:prstClr val="black"/>
                </a:solidFill>
                <a:latin typeface="Aptos" panose="02110004020202020204"/>
              </a:rPr>
              <a:t>Oružje za napad</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(2</a:t>
            </a:r>
            <a:r>
              <a:rPr kumimoji="0" lang="sr-Latn-RS"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sr-Latn-RS" sz="2000" b="1" i="0" u="none" strike="noStrike" kern="1200" cap="none" spc="0" normalizeH="0" noProof="0" dirty="0">
                <a:ln>
                  <a:noFill/>
                </a:ln>
                <a:solidFill>
                  <a:prstClr val="black"/>
                </a:solidFill>
                <a:effectLst/>
                <a:uLnTx/>
                <a:uFillTx/>
                <a:latin typeface="Aptos" panose="02110004020202020204"/>
                <a:ea typeface="+mn-ea"/>
                <a:cs typeface="+mn-cs"/>
              </a:rPr>
              <a:t> Kor.</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10</a:t>
            </a:r>
            <a:r>
              <a:rPr kumimoji="0" lang="sr-Latn-RS"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1-11)</a:t>
            </a:r>
          </a:p>
          <a:p>
            <a:pPr marL="457200" marR="0" lvl="1" indent="0" algn="l" defTabSz="914400" rtl="0" eaLnBrk="1" fontAlgn="auto" latinLnBrk="0" hangingPunct="1">
              <a:lnSpc>
                <a:spcPct val="100000"/>
              </a:lnSpc>
              <a:spcBef>
                <a:spcPts val="600"/>
              </a:spcBef>
              <a:spcAft>
                <a:spcPts val="0"/>
              </a:spcAft>
              <a:buClrTx/>
              <a:buSzTx/>
              <a:buFontTx/>
              <a:buNone/>
              <a:tabLst/>
              <a:defRPr/>
            </a:pPr>
            <a:r>
              <a:rPr lang="sr-Latn-RS" sz="2000" b="1" dirty="0">
                <a:solidFill>
                  <a:prstClr val="black"/>
                </a:solidFill>
                <a:latin typeface="Aptos" panose="02110004020202020204"/>
              </a:rPr>
              <a:t>Ispravna obrana</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(2</a:t>
            </a:r>
            <a:r>
              <a:rPr kumimoji="0" lang="sr-Latn-RS"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sr-Latn-RS" sz="2000" b="1" i="0" u="none" strike="noStrike" kern="1200" cap="none" spc="0" normalizeH="0" noProof="0" dirty="0">
                <a:ln>
                  <a:noFill/>
                </a:ln>
                <a:solidFill>
                  <a:prstClr val="black"/>
                </a:solidFill>
                <a:effectLst/>
                <a:uLnTx/>
                <a:uFillTx/>
                <a:latin typeface="Aptos" panose="02110004020202020204"/>
                <a:ea typeface="+mn-ea"/>
                <a:cs typeface="+mn-cs"/>
              </a:rPr>
              <a:t> Kor.</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10</a:t>
            </a:r>
            <a:r>
              <a:rPr kumimoji="0" lang="sr-Latn-RS"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12-18)</a:t>
            </a:r>
          </a:p>
          <a:p>
            <a:pPr lvl="0">
              <a:spcBef>
                <a:spcPts val="600"/>
              </a:spcBef>
              <a:defRPr/>
            </a:pPr>
            <a:r>
              <a:rPr lang="fi-FI" sz="2000" b="1" dirty="0">
                <a:solidFill>
                  <a:srgbClr val="0E40AC"/>
                </a:solidFill>
              </a:rPr>
              <a:t>Kako se nositi s</a:t>
            </a:r>
            <a:r>
              <a:rPr lang="sr-Latn-RS" sz="2000" b="1" dirty="0">
                <a:solidFill>
                  <a:srgbClr val="0E40AC"/>
                </a:solidFill>
              </a:rPr>
              <a:t>a</a:t>
            </a:r>
            <a:r>
              <a:rPr lang="fi-FI" sz="2000" b="1" dirty="0">
                <a:solidFill>
                  <a:srgbClr val="0E40AC"/>
                </a:solidFill>
              </a:rPr>
              <a:t> lažnim učiteljima:</a:t>
            </a:r>
            <a:endParaRPr lang="sr-Latn-RS" sz="2000" b="1" dirty="0">
              <a:solidFill>
                <a:srgbClr val="0E40AC"/>
              </a:solidFill>
            </a:endParaRPr>
          </a:p>
          <a:p>
            <a:pPr lvl="0">
              <a:spcBef>
                <a:spcPts val="600"/>
              </a:spcBef>
              <a:defRPr/>
            </a:pPr>
            <a:r>
              <a:rPr kumimoji="0" lang="sr-Latn-R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lang="sr-Latn-RS" sz="2000" b="1" dirty="0">
                <a:solidFill>
                  <a:prstClr val="black"/>
                </a:solidFill>
                <a:latin typeface="Aptos" panose="02110004020202020204"/>
              </a:rPr>
              <a:t>Prevaranti prerušeni u apostole</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(2</a:t>
            </a:r>
            <a:r>
              <a:rPr kumimoji="0" lang="sr-Latn-RS"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sr-Latn-RS" sz="2000" b="1" i="0" u="none" strike="noStrike" kern="1200" cap="none" spc="0" normalizeH="0" noProof="0" dirty="0">
                <a:ln>
                  <a:noFill/>
                </a:ln>
                <a:solidFill>
                  <a:prstClr val="black"/>
                </a:solidFill>
                <a:effectLst/>
                <a:uLnTx/>
                <a:uFillTx/>
                <a:latin typeface="Aptos" panose="02110004020202020204"/>
                <a:ea typeface="+mn-ea"/>
                <a:cs typeface="+mn-cs"/>
              </a:rPr>
              <a:t> Kor. </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11</a:t>
            </a:r>
            <a:r>
              <a:rPr kumimoji="0" lang="sr-Latn-RS"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1-15)</a:t>
            </a:r>
          </a:p>
          <a:p>
            <a:pPr marL="457200" marR="0" lvl="1"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Pa</a:t>
            </a:r>
            <a:r>
              <a:rPr kumimoji="0" lang="sr-Latn-RS" sz="2000" b="1" i="0" u="none" strike="noStrike" kern="1200" cap="none" spc="0" normalizeH="0" baseline="0" noProof="0" dirty="0">
                <a:ln>
                  <a:noFill/>
                </a:ln>
                <a:solidFill>
                  <a:prstClr val="black"/>
                </a:solidFill>
                <a:effectLst/>
                <a:uLnTx/>
                <a:uFillTx/>
                <a:latin typeface="Aptos" panose="02110004020202020204"/>
                <a:ea typeface="+mn-ea"/>
                <a:cs typeface="+mn-cs"/>
              </a:rPr>
              <a:t>vle</a:t>
            </a:r>
            <a:r>
              <a:rPr kumimoji="0" lang="sr-Latn-RS" sz="2000" b="1" i="0" u="none" strike="noStrike" kern="1200" cap="none" spc="0" normalizeH="0" noProof="0" dirty="0">
                <a:ln>
                  <a:noFill/>
                </a:ln>
                <a:solidFill>
                  <a:prstClr val="black"/>
                </a:solidFill>
                <a:effectLst/>
                <a:uLnTx/>
                <a:uFillTx/>
                <a:latin typeface="Aptos" panose="02110004020202020204"/>
                <a:ea typeface="+mn-ea"/>
                <a:cs typeface="+mn-cs"/>
              </a:rPr>
              <a:t> i lažni učitelji</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(2</a:t>
            </a:r>
            <a:r>
              <a:rPr kumimoji="0" lang="sr-Latn-RS"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sr-Latn-RS" sz="2000" b="1" i="0" u="none" strike="noStrike" kern="1200" cap="none" spc="0" normalizeH="0" noProof="0" dirty="0">
                <a:ln>
                  <a:noFill/>
                </a:ln>
                <a:solidFill>
                  <a:prstClr val="black"/>
                </a:solidFill>
                <a:effectLst/>
                <a:uLnTx/>
                <a:uFillTx/>
                <a:latin typeface="Aptos" panose="02110004020202020204"/>
                <a:ea typeface="+mn-ea"/>
                <a:cs typeface="+mn-cs"/>
              </a:rPr>
              <a:t> Kor. </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11</a:t>
            </a:r>
            <a:r>
              <a:rPr kumimoji="0" lang="sr-Latn-RS"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16-31)</a:t>
            </a:r>
          </a:p>
          <a:p>
            <a:pPr lvl="1">
              <a:spcBef>
                <a:spcPts val="600"/>
              </a:spcBef>
              <a:defRPr/>
            </a:pPr>
            <a:r>
              <a:rPr lang="en-US" sz="2000" b="1" dirty="0">
                <a:solidFill>
                  <a:prstClr val="black"/>
                </a:solidFill>
              </a:rPr>
              <a:t>Samo</a:t>
            </a:r>
            <a:r>
              <a:rPr lang="sr-Latn-RS" sz="2000" b="1" dirty="0">
                <a:solidFill>
                  <a:prstClr val="black"/>
                </a:solidFill>
              </a:rPr>
              <a:t>ipitiv</a:t>
            </a:r>
            <a:r>
              <a:rPr lang="en-US" sz="2000" b="1" dirty="0" err="1">
                <a:solidFill>
                  <a:prstClr val="black"/>
                </a:solidFill>
              </a:rPr>
              <a:t>anje</a:t>
            </a:r>
            <a:r>
              <a:rPr lang="en-US" sz="2000" b="1" dirty="0">
                <a:solidFill>
                  <a:prstClr val="black"/>
                </a:solidFill>
              </a:rPr>
              <a:t> </a:t>
            </a:r>
            <a:r>
              <a:rPr lang="en-US" sz="2000" b="1" dirty="0" err="1">
                <a:solidFill>
                  <a:prstClr val="black"/>
                </a:solidFill>
              </a:rPr>
              <a:t>i</a:t>
            </a:r>
            <a:r>
              <a:rPr lang="en-US" sz="2000" b="1" dirty="0">
                <a:solidFill>
                  <a:prstClr val="black"/>
                </a:solidFill>
              </a:rPr>
              <a:t> </a:t>
            </a:r>
            <a:r>
              <a:rPr lang="en-US" sz="2000" b="1" dirty="0" err="1">
                <a:solidFill>
                  <a:prstClr val="black"/>
                </a:solidFill>
              </a:rPr>
              <a:t>pobeda</a:t>
            </a:r>
            <a:r>
              <a:rPr lang="en-US" sz="2000" b="1" dirty="0">
                <a:solidFill>
                  <a:prstClr val="black"/>
                </a:solidFill>
              </a:rPr>
              <a:t> (2. Kor</a:t>
            </a:r>
            <a:r>
              <a:rPr lang="sr-Latn-RS" sz="2000" b="1" dirty="0">
                <a:solidFill>
                  <a:prstClr val="black"/>
                </a:solidFill>
              </a:rPr>
              <a:t>.</a:t>
            </a:r>
            <a:r>
              <a:rPr lang="en-US" sz="2000" b="1" dirty="0">
                <a:solidFill>
                  <a:prstClr val="black"/>
                </a:solidFill>
              </a:rPr>
              <a:t> 12</a:t>
            </a:r>
            <a:r>
              <a:rPr lang="sr-Latn-RS" sz="2000" b="1" dirty="0">
                <a:solidFill>
                  <a:prstClr val="black"/>
                </a:solidFill>
              </a:rPr>
              <a:t>,</a:t>
            </a:r>
            <a:r>
              <a:rPr lang="en-US" sz="2000" b="1" dirty="0">
                <a:solidFill>
                  <a:prstClr val="black"/>
                </a:solidFill>
              </a:rPr>
              <a:t>14-13:10</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3" name="CuadroTexto 2">
            <a:extLst>
              <a:ext uri="{FF2B5EF4-FFF2-40B4-BE49-F238E27FC236}">
                <a16:creationId xmlns:a16="http://schemas.microsoft.com/office/drawing/2014/main" id="{009C3AF5-6EAA-92C7-8865-8FD7DFF74333}"/>
              </a:ext>
            </a:extLst>
          </p:cNvPr>
          <p:cNvSpPr txBox="1"/>
          <p:nvPr/>
        </p:nvSpPr>
        <p:spPr>
          <a:xfrm>
            <a:off x="304800" y="118017"/>
            <a:ext cx="6784258" cy="1015663"/>
          </a:xfrm>
          <a:prstGeom prst="rect">
            <a:avLst/>
          </a:prstGeom>
          <a:noFill/>
        </p:spPr>
        <p:txBody>
          <a:bodyPr wrap="square" rtlCol="0">
            <a:spAutoFit/>
          </a:bodyPr>
          <a:lstStyle/>
          <a:p>
            <a:pPr lvl="0">
              <a:spcBef>
                <a:spcPts val="600"/>
              </a:spcBef>
              <a:defRPr/>
            </a:pPr>
            <a:r>
              <a:rPr lang="en-US" sz="2000" b="1">
                <a:solidFill>
                  <a:prstClr val="black"/>
                </a:solidFill>
              </a:rPr>
              <a:t>Pavao je sebi postavio misiju da stalno bude informiran o svim crkvama. Zašto? Da zna treba li im pomoć, posjet, utjeha ili riječ ohrabrenja (2 Kor 11:28).</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5" name="Imagen 4">
            <a:extLst>
              <a:ext uri="{FF2B5EF4-FFF2-40B4-BE49-F238E27FC236}">
                <a16:creationId xmlns:a16="http://schemas.microsoft.com/office/drawing/2014/main" id="{AD7D0D9F-5277-DBD2-BA1D-DFC35CA8D06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44420" y="216337"/>
            <a:ext cx="4642780" cy="3503188"/>
          </a:xfrm>
          <a:prstGeom prst="rect">
            <a:avLst/>
          </a:prstGeom>
          <a:solidFill>
            <a:srgbClr val="FFFFFF">
              <a:shade val="85000"/>
            </a:srgbClr>
          </a:solidFill>
          <a:ln w="190500" cap="sq">
            <a:solidFill>
              <a:schemeClr val="accent3">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gen 6">
            <a:extLst>
              <a:ext uri="{FF2B5EF4-FFF2-40B4-BE49-F238E27FC236}">
                <a16:creationId xmlns:a16="http://schemas.microsoft.com/office/drawing/2014/main" id="{CAEFB7C3-9495-6372-A4D7-3FC84B85D45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304800" y="3848100"/>
            <a:ext cx="3029763" cy="2793563"/>
          </a:xfrm>
          <a:prstGeom prst="rect">
            <a:avLst/>
          </a:prstGeom>
          <a:ln w="88900" cap="sq" cmpd="thickThin">
            <a:solidFill>
              <a:srgbClr val="092A75"/>
            </a:solidFill>
            <a:prstDash val="solid"/>
            <a:miter lim="800000"/>
          </a:ln>
          <a:effectLst>
            <a:innerShdw blurRad="76200">
              <a:srgbClr val="000000"/>
            </a:innerShdw>
          </a:effectLst>
        </p:spPr>
      </p:pic>
      <p:pic>
        <p:nvPicPr>
          <p:cNvPr id="15" name="Imagen 14">
            <a:extLst>
              <a:ext uri="{FF2B5EF4-FFF2-40B4-BE49-F238E27FC236}">
                <a16:creationId xmlns:a16="http://schemas.microsoft.com/office/drawing/2014/main" id="{6D468FDE-7E9C-88EA-5B8C-CB1B4B9112C2}"/>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3583820" y="4007886"/>
            <a:ext cx="397631" cy="319524"/>
          </a:xfrm>
          <a:prstGeom prst="rect">
            <a:avLst/>
          </a:prstGeom>
        </p:spPr>
      </p:pic>
      <p:pic>
        <p:nvPicPr>
          <p:cNvPr id="25" name="Imagen 24">
            <a:extLst>
              <a:ext uri="{FF2B5EF4-FFF2-40B4-BE49-F238E27FC236}">
                <a16:creationId xmlns:a16="http://schemas.microsoft.com/office/drawing/2014/main" id="{BBFB7045-8462-97E7-5D89-E576C0C31F75}"/>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3583820" y="5165006"/>
            <a:ext cx="397631" cy="319524"/>
          </a:xfrm>
          <a:prstGeom prst="rect">
            <a:avLst/>
          </a:prstGeom>
        </p:spPr>
      </p:pic>
      <p:pic>
        <p:nvPicPr>
          <p:cNvPr id="33" name="Imagen 32">
            <a:extLst>
              <a:ext uri="{FF2B5EF4-FFF2-40B4-BE49-F238E27FC236}">
                <a16:creationId xmlns:a16="http://schemas.microsoft.com/office/drawing/2014/main" id="{E379F395-A757-5893-A878-408C1C42EEE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155603" y="5541881"/>
            <a:ext cx="254214" cy="215083"/>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2EF76D55-E8D8-0D13-A8FE-E549A40AD6F9}"/>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155603" y="5933857"/>
            <a:ext cx="254214" cy="215083"/>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ADD2664E-BA70-1FB1-F99C-93120EF3374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155603" y="6316720"/>
            <a:ext cx="254214" cy="215083"/>
          </a:xfrm>
          <a:prstGeom prst="rect">
            <a:avLst/>
          </a:prstGeom>
          <a:effectLst>
            <a:outerShdw blurRad="50800" dist="38100" dir="8100000" algn="tr" rotWithShape="0">
              <a:prstClr val="black">
                <a:alpha val="40000"/>
              </a:prstClr>
            </a:outerShdw>
          </a:effectLst>
        </p:spPr>
      </p:pic>
      <p:pic>
        <p:nvPicPr>
          <p:cNvPr id="43" name="Imagen 42">
            <a:extLst>
              <a:ext uri="{FF2B5EF4-FFF2-40B4-BE49-F238E27FC236}">
                <a16:creationId xmlns:a16="http://schemas.microsoft.com/office/drawing/2014/main" id="{EF9D4B9D-418D-2CDA-0DAD-1248FF60B12D}"/>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155603" y="4403896"/>
            <a:ext cx="254214" cy="215083"/>
          </a:xfrm>
          <a:prstGeom prst="rect">
            <a:avLst/>
          </a:prstGeom>
          <a:effectLst>
            <a:outerShdw blurRad="50800" dist="38100" dir="8100000" algn="tr" rotWithShape="0">
              <a:prstClr val="black">
                <a:alpha val="40000"/>
              </a:prstClr>
            </a:outerShdw>
          </a:effectLst>
        </p:spPr>
      </p:pic>
      <p:pic>
        <p:nvPicPr>
          <p:cNvPr id="47" name="Imagen 46">
            <a:extLst>
              <a:ext uri="{FF2B5EF4-FFF2-40B4-BE49-F238E27FC236}">
                <a16:creationId xmlns:a16="http://schemas.microsoft.com/office/drawing/2014/main" id="{2F1C5BDA-30E9-E113-F776-7E2312E8C875}"/>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155603" y="4777294"/>
            <a:ext cx="254214" cy="215083"/>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BA42D08E-BF43-BFAB-3230-75D84BEBC010}"/>
              </a:ext>
            </a:extLst>
          </p:cNvPr>
          <p:cNvSpPr txBox="1"/>
          <p:nvPr/>
        </p:nvSpPr>
        <p:spPr>
          <a:xfrm>
            <a:off x="304800" y="2440771"/>
            <a:ext cx="6784258" cy="1323439"/>
          </a:xfrm>
          <a:prstGeom prst="rect">
            <a:avLst/>
          </a:prstGeom>
          <a:noFill/>
        </p:spPr>
        <p:txBody>
          <a:bodyPr wrap="square">
            <a:spAutoFit/>
          </a:bodyPr>
          <a:lstStyle/>
          <a:p>
            <a:pPr lvl="0">
              <a:spcBef>
                <a:spcPts val="600"/>
              </a:spcBef>
              <a:defRPr/>
            </a:pPr>
            <a:r>
              <a:rPr lang="en-US" sz="2000" b="1">
                <a:solidFill>
                  <a:prstClr val="black"/>
                </a:solidFill>
              </a:rPr>
              <a:t>Na kraju svoje </a:t>
            </a:r>
            <a:r>
              <a:rPr lang="sr-Latn-RS" sz="2000" b="1">
                <a:solidFill>
                  <a:prstClr val="black"/>
                </a:solidFill>
              </a:rPr>
              <a:t>D</a:t>
            </a:r>
            <a:r>
              <a:rPr lang="en-US" sz="2000" b="1">
                <a:solidFill>
                  <a:prstClr val="black"/>
                </a:solidFill>
              </a:rPr>
              <a:t>ruge poslanice Korinćanima, Pav</a:t>
            </a:r>
            <a:r>
              <a:rPr lang="sr-Latn-RS" sz="2000" b="1">
                <a:solidFill>
                  <a:prstClr val="black"/>
                </a:solidFill>
              </a:rPr>
              <a:t>le</a:t>
            </a:r>
            <a:r>
              <a:rPr lang="en-US" sz="2000" b="1">
                <a:solidFill>
                  <a:prstClr val="black"/>
                </a:solidFill>
              </a:rPr>
              <a:t> se bavi problemom tih lažnih učitelja. Kako ih možemo prepoznati? Kako se možemo boriti protiv njih u ovom duhovnom ratu? Kako ih možemo nadvladati?</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B8B55E42-6DFD-5C3C-BDB6-4A8B87498040}"/>
              </a:ext>
            </a:extLst>
          </p:cNvPr>
          <p:cNvSpPr txBox="1"/>
          <p:nvPr/>
        </p:nvSpPr>
        <p:spPr>
          <a:xfrm>
            <a:off x="345440" y="1229360"/>
            <a:ext cx="6743616" cy="1015663"/>
          </a:xfrm>
          <a:prstGeom prst="rect">
            <a:avLst/>
          </a:prstGeom>
          <a:noFill/>
        </p:spPr>
        <p:txBody>
          <a:bodyPr wrap="square">
            <a:spAutoFit/>
          </a:bodyPr>
          <a:lstStyle/>
          <a:p>
            <a:pPr lvl="0">
              <a:spcBef>
                <a:spcPts val="600"/>
              </a:spcBef>
              <a:defRPr/>
            </a:pPr>
            <a:r>
              <a:rPr lang="en-US" sz="2000" b="1">
                <a:solidFill>
                  <a:prstClr val="black"/>
                </a:solidFill>
              </a:rPr>
              <a:t>Ponekad su ga obaveštavali o lažnim učiteljima koji su vernike navodili na posrtanje. Kad se to dogodilo, apostol je bio ispunjen gnevom (2</a:t>
            </a:r>
            <a:r>
              <a:rPr lang="sr-Latn-RS" sz="2000" b="1">
                <a:solidFill>
                  <a:prstClr val="black"/>
                </a:solidFill>
              </a:rPr>
              <a:t>.</a:t>
            </a:r>
            <a:r>
              <a:rPr lang="en-US" sz="2000" b="1">
                <a:solidFill>
                  <a:prstClr val="black"/>
                </a:solidFill>
              </a:rPr>
              <a:t> Kor </a:t>
            </a:r>
            <a:r>
              <a:rPr lang="sr-Latn-RS" sz="2000" b="1">
                <a:solidFill>
                  <a:prstClr val="black"/>
                </a:solidFill>
              </a:rPr>
              <a:t>.</a:t>
            </a:r>
            <a:r>
              <a:rPr lang="en-US" sz="2000" b="1">
                <a:solidFill>
                  <a:prstClr val="black"/>
                </a:solidFill>
              </a:rPr>
              <a:t>11</a:t>
            </a:r>
            <a:r>
              <a:rPr lang="sr-Latn-RS" sz="2000" b="1">
                <a:solidFill>
                  <a:prstClr val="black"/>
                </a:solidFill>
              </a:rPr>
              <a:t>,</a:t>
            </a:r>
            <a:r>
              <a:rPr lang="en-US" sz="2000" b="1">
                <a:solidFill>
                  <a:prstClr val="black"/>
                </a:solidFill>
              </a:rPr>
              <a:t>29).</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59590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900" decel="100000" fill="hold"/>
                                        <p:tgtEl>
                                          <p:spTgt spid="7"/>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3" presetClass="entr" presetSubtype="288"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500" fill="hold"/>
                                        <p:tgtEl>
                                          <p:spTgt spid="15"/>
                                        </p:tgtEl>
                                        <p:attrNameLst>
                                          <p:attrName>ppt_w</p:attrName>
                                        </p:attrNameLst>
                                      </p:cBhvr>
                                      <p:tavLst>
                                        <p:tav tm="0">
                                          <p:val>
                                            <p:strVal val="4/3*#ppt_w"/>
                                          </p:val>
                                        </p:tav>
                                        <p:tav tm="100000">
                                          <p:val>
                                            <p:strVal val="#ppt_w"/>
                                          </p:val>
                                        </p:tav>
                                      </p:tavLst>
                                    </p:anim>
                                    <p:anim calcmode="lin" valueType="num">
                                      <p:cBhvr>
                                        <p:cTn id="39" dur="500" fill="hold"/>
                                        <p:tgtEl>
                                          <p:spTgt spid="15"/>
                                        </p:tgtEl>
                                        <p:attrNameLst>
                                          <p:attrName>ppt_h</p:attrName>
                                        </p:attrNameLst>
                                      </p:cBhvr>
                                      <p:tavLst>
                                        <p:tav tm="0">
                                          <p:val>
                                            <p:strVal val="4/3*#ppt_h"/>
                                          </p:val>
                                        </p:tav>
                                        <p:tav tm="100000">
                                          <p:val>
                                            <p:strVal val="#ppt_h"/>
                                          </p:val>
                                        </p:tav>
                                      </p:tavLst>
                                    </p:anim>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2">
                                            <p:txEl>
                                              <p:pRg st="0" end="0"/>
                                            </p:txEl>
                                          </p:spTgt>
                                        </p:tgtEl>
                                        <p:attrNameLst>
                                          <p:attrName>style.visibility</p:attrName>
                                        </p:attrNameLst>
                                      </p:cBhvr>
                                      <p:to>
                                        <p:strVal val="visible"/>
                                      </p:to>
                                    </p:set>
                                    <p:animEffect transition="in" filter="wipe(left)">
                                      <p:cBhvr>
                                        <p:cTn id="43" dur="500"/>
                                        <p:tgtEl>
                                          <p:spTgt spid="2">
                                            <p:txEl>
                                              <p:pRg st="0" end="0"/>
                                            </p:txEl>
                                          </p:spTgt>
                                        </p:tgtEl>
                                      </p:cBhvr>
                                    </p:animEffect>
                                  </p:childTnLst>
                                </p:cTn>
                              </p:par>
                            </p:childTnLst>
                          </p:cTn>
                        </p:par>
                        <p:par>
                          <p:cTn id="44" fill="hold">
                            <p:stCondLst>
                              <p:cond delay="1000"/>
                            </p:stCondLst>
                            <p:childTnLst>
                              <p:par>
                                <p:cTn id="45" presetID="31" presetClass="entr" presetSubtype="0" fill="hold" nodeType="afterEffect">
                                  <p:stCondLst>
                                    <p:cond delay="0"/>
                                  </p:stCondLst>
                                  <p:childTnLst>
                                    <p:set>
                                      <p:cBhvr>
                                        <p:cTn id="46" dur="1" fill="hold">
                                          <p:stCondLst>
                                            <p:cond delay="0"/>
                                          </p:stCondLst>
                                        </p:cTn>
                                        <p:tgtEl>
                                          <p:spTgt spid="43"/>
                                        </p:tgtEl>
                                        <p:attrNameLst>
                                          <p:attrName>style.visibility</p:attrName>
                                        </p:attrNameLst>
                                      </p:cBhvr>
                                      <p:to>
                                        <p:strVal val="visible"/>
                                      </p:to>
                                    </p:set>
                                    <p:anim calcmode="lin" valueType="num">
                                      <p:cBhvr>
                                        <p:cTn id="47" dur="500" fill="hold"/>
                                        <p:tgtEl>
                                          <p:spTgt spid="43"/>
                                        </p:tgtEl>
                                        <p:attrNameLst>
                                          <p:attrName>ppt_w</p:attrName>
                                        </p:attrNameLst>
                                      </p:cBhvr>
                                      <p:tavLst>
                                        <p:tav tm="0">
                                          <p:val>
                                            <p:fltVal val="0"/>
                                          </p:val>
                                        </p:tav>
                                        <p:tav tm="100000">
                                          <p:val>
                                            <p:strVal val="#ppt_w"/>
                                          </p:val>
                                        </p:tav>
                                      </p:tavLst>
                                    </p:anim>
                                    <p:anim calcmode="lin" valueType="num">
                                      <p:cBhvr>
                                        <p:cTn id="48" dur="500" fill="hold"/>
                                        <p:tgtEl>
                                          <p:spTgt spid="43"/>
                                        </p:tgtEl>
                                        <p:attrNameLst>
                                          <p:attrName>ppt_h</p:attrName>
                                        </p:attrNameLst>
                                      </p:cBhvr>
                                      <p:tavLst>
                                        <p:tav tm="0">
                                          <p:val>
                                            <p:fltVal val="0"/>
                                          </p:val>
                                        </p:tav>
                                        <p:tav tm="100000">
                                          <p:val>
                                            <p:strVal val="#ppt_h"/>
                                          </p:val>
                                        </p:tav>
                                      </p:tavLst>
                                    </p:anim>
                                    <p:anim calcmode="lin" valueType="num">
                                      <p:cBhvr>
                                        <p:cTn id="49" dur="500" fill="hold"/>
                                        <p:tgtEl>
                                          <p:spTgt spid="43"/>
                                        </p:tgtEl>
                                        <p:attrNameLst>
                                          <p:attrName>style.rotation</p:attrName>
                                        </p:attrNameLst>
                                      </p:cBhvr>
                                      <p:tavLst>
                                        <p:tav tm="0">
                                          <p:val>
                                            <p:fltVal val="90"/>
                                          </p:val>
                                        </p:tav>
                                        <p:tav tm="100000">
                                          <p:val>
                                            <p:fltVal val="0"/>
                                          </p:val>
                                        </p:tav>
                                      </p:tavLst>
                                    </p:anim>
                                    <p:animEffect transition="in" filter="fade">
                                      <p:cBhvr>
                                        <p:cTn id="50" dur="500"/>
                                        <p:tgtEl>
                                          <p:spTgt spid="43"/>
                                        </p:tgtEl>
                                      </p:cBhvr>
                                    </p:animEffect>
                                  </p:childTnLst>
                                </p:cTn>
                              </p:par>
                            </p:childTnLst>
                          </p:cTn>
                        </p:par>
                        <p:par>
                          <p:cTn id="51" fill="hold">
                            <p:stCondLst>
                              <p:cond delay="1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par>
                          <p:cTn id="55" fill="hold">
                            <p:stCondLst>
                              <p:cond delay="2000"/>
                            </p:stCondLst>
                            <p:childTnLst>
                              <p:par>
                                <p:cTn id="56" presetID="31" presetClass="entr" presetSubtype="0" fill="hold" nodeType="afterEffect">
                                  <p:stCondLst>
                                    <p:cond delay="0"/>
                                  </p:stCondLst>
                                  <p:childTnLst>
                                    <p:set>
                                      <p:cBhvr>
                                        <p:cTn id="57" dur="1" fill="hold">
                                          <p:stCondLst>
                                            <p:cond delay="0"/>
                                          </p:stCondLst>
                                        </p:cTn>
                                        <p:tgtEl>
                                          <p:spTgt spid="47"/>
                                        </p:tgtEl>
                                        <p:attrNameLst>
                                          <p:attrName>style.visibility</p:attrName>
                                        </p:attrNameLst>
                                      </p:cBhvr>
                                      <p:to>
                                        <p:strVal val="visible"/>
                                      </p:to>
                                    </p:set>
                                    <p:anim calcmode="lin" valueType="num">
                                      <p:cBhvr>
                                        <p:cTn id="58" dur="500" fill="hold"/>
                                        <p:tgtEl>
                                          <p:spTgt spid="47"/>
                                        </p:tgtEl>
                                        <p:attrNameLst>
                                          <p:attrName>ppt_w</p:attrName>
                                        </p:attrNameLst>
                                      </p:cBhvr>
                                      <p:tavLst>
                                        <p:tav tm="0">
                                          <p:val>
                                            <p:fltVal val="0"/>
                                          </p:val>
                                        </p:tav>
                                        <p:tav tm="100000">
                                          <p:val>
                                            <p:strVal val="#ppt_w"/>
                                          </p:val>
                                        </p:tav>
                                      </p:tavLst>
                                    </p:anim>
                                    <p:anim calcmode="lin" valueType="num">
                                      <p:cBhvr>
                                        <p:cTn id="59" dur="500" fill="hold"/>
                                        <p:tgtEl>
                                          <p:spTgt spid="47"/>
                                        </p:tgtEl>
                                        <p:attrNameLst>
                                          <p:attrName>ppt_h</p:attrName>
                                        </p:attrNameLst>
                                      </p:cBhvr>
                                      <p:tavLst>
                                        <p:tav tm="0">
                                          <p:val>
                                            <p:fltVal val="0"/>
                                          </p:val>
                                        </p:tav>
                                        <p:tav tm="100000">
                                          <p:val>
                                            <p:strVal val="#ppt_h"/>
                                          </p:val>
                                        </p:tav>
                                      </p:tavLst>
                                    </p:anim>
                                    <p:anim calcmode="lin" valueType="num">
                                      <p:cBhvr>
                                        <p:cTn id="60" dur="500" fill="hold"/>
                                        <p:tgtEl>
                                          <p:spTgt spid="47"/>
                                        </p:tgtEl>
                                        <p:attrNameLst>
                                          <p:attrName>style.rotation</p:attrName>
                                        </p:attrNameLst>
                                      </p:cBhvr>
                                      <p:tavLst>
                                        <p:tav tm="0">
                                          <p:val>
                                            <p:fltVal val="90"/>
                                          </p:val>
                                        </p:tav>
                                        <p:tav tm="100000">
                                          <p:val>
                                            <p:fltVal val="0"/>
                                          </p:val>
                                        </p:tav>
                                      </p:tavLst>
                                    </p:anim>
                                    <p:animEffect transition="in" filter="fade">
                                      <p:cBhvr>
                                        <p:cTn id="61" dur="500"/>
                                        <p:tgtEl>
                                          <p:spTgt spid="47"/>
                                        </p:tgtEl>
                                      </p:cBhvr>
                                    </p:animEffect>
                                  </p:childTnLst>
                                </p:cTn>
                              </p:par>
                            </p:childTnLst>
                          </p:cTn>
                        </p:par>
                        <p:par>
                          <p:cTn id="62" fill="hold">
                            <p:stCondLst>
                              <p:cond delay="2500"/>
                            </p:stCondLst>
                            <p:childTnLst>
                              <p:par>
                                <p:cTn id="63" presetID="22" presetClass="entr" presetSubtype="8" fill="hold" grpId="0" nodeType="afterEffect">
                                  <p:stCondLst>
                                    <p:cond delay="0"/>
                                  </p:stCondLst>
                                  <p:childTnLst>
                                    <p:set>
                                      <p:cBhvr>
                                        <p:cTn id="64" dur="1" fill="hold">
                                          <p:stCondLst>
                                            <p:cond delay="0"/>
                                          </p:stCondLst>
                                        </p:cTn>
                                        <p:tgtEl>
                                          <p:spTgt spid="2">
                                            <p:txEl>
                                              <p:pRg st="2" end="2"/>
                                            </p:txEl>
                                          </p:spTgt>
                                        </p:tgtEl>
                                        <p:attrNameLst>
                                          <p:attrName>style.visibility</p:attrName>
                                        </p:attrNameLst>
                                      </p:cBhvr>
                                      <p:to>
                                        <p:strVal val="visible"/>
                                      </p:to>
                                    </p:set>
                                    <p:animEffect transition="in" filter="wipe(left)">
                                      <p:cBhvr>
                                        <p:cTn id="65" dur="500"/>
                                        <p:tgtEl>
                                          <p:spTgt spid="2">
                                            <p:txEl>
                                              <p:pRg st="2" end="2"/>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23" presetClass="entr" presetSubtype="288" fill="hold" nodeType="clickEffect">
                                  <p:stCondLst>
                                    <p:cond delay="0"/>
                                  </p:stCondLst>
                                  <p:childTnLst>
                                    <p:set>
                                      <p:cBhvr>
                                        <p:cTn id="69" dur="1" fill="hold">
                                          <p:stCondLst>
                                            <p:cond delay="0"/>
                                          </p:stCondLst>
                                        </p:cTn>
                                        <p:tgtEl>
                                          <p:spTgt spid="25"/>
                                        </p:tgtEl>
                                        <p:attrNameLst>
                                          <p:attrName>style.visibility</p:attrName>
                                        </p:attrNameLst>
                                      </p:cBhvr>
                                      <p:to>
                                        <p:strVal val="visible"/>
                                      </p:to>
                                    </p:set>
                                    <p:anim calcmode="lin" valueType="num">
                                      <p:cBhvr>
                                        <p:cTn id="70" dur="500" fill="hold"/>
                                        <p:tgtEl>
                                          <p:spTgt spid="25"/>
                                        </p:tgtEl>
                                        <p:attrNameLst>
                                          <p:attrName>ppt_w</p:attrName>
                                        </p:attrNameLst>
                                      </p:cBhvr>
                                      <p:tavLst>
                                        <p:tav tm="0">
                                          <p:val>
                                            <p:strVal val="4/3*#ppt_w"/>
                                          </p:val>
                                        </p:tav>
                                        <p:tav tm="100000">
                                          <p:val>
                                            <p:strVal val="#ppt_w"/>
                                          </p:val>
                                        </p:tav>
                                      </p:tavLst>
                                    </p:anim>
                                    <p:anim calcmode="lin" valueType="num">
                                      <p:cBhvr>
                                        <p:cTn id="71" dur="500" fill="hold"/>
                                        <p:tgtEl>
                                          <p:spTgt spid="25"/>
                                        </p:tgtEl>
                                        <p:attrNameLst>
                                          <p:attrName>ppt_h</p:attrName>
                                        </p:attrNameLst>
                                      </p:cBhvr>
                                      <p:tavLst>
                                        <p:tav tm="0">
                                          <p:val>
                                            <p:strVal val="4/3*#ppt_h"/>
                                          </p:val>
                                        </p:tav>
                                        <p:tav tm="100000">
                                          <p:val>
                                            <p:strVal val="#ppt_h"/>
                                          </p:val>
                                        </p:tav>
                                      </p:tavLst>
                                    </p:anim>
                                  </p:childTnLst>
                                </p:cTn>
                              </p:par>
                            </p:childTnLst>
                          </p:cTn>
                        </p:par>
                        <p:par>
                          <p:cTn id="72" fill="hold">
                            <p:stCondLst>
                              <p:cond delay="10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500"/>
                            </p:stCondLst>
                            <p:childTnLst>
                              <p:par>
                                <p:cTn id="77" presetID="31" presetClass="entr" presetSubtype="0" fill="hold" nodeType="afterEffect">
                                  <p:stCondLst>
                                    <p:cond delay="0"/>
                                  </p:stCondLst>
                                  <p:childTnLst>
                                    <p:set>
                                      <p:cBhvr>
                                        <p:cTn id="78" dur="1" fill="hold">
                                          <p:stCondLst>
                                            <p:cond delay="0"/>
                                          </p:stCondLst>
                                        </p:cTn>
                                        <p:tgtEl>
                                          <p:spTgt spid="33"/>
                                        </p:tgtEl>
                                        <p:attrNameLst>
                                          <p:attrName>style.visibility</p:attrName>
                                        </p:attrNameLst>
                                      </p:cBhvr>
                                      <p:to>
                                        <p:strVal val="visible"/>
                                      </p:to>
                                    </p:set>
                                    <p:anim calcmode="lin" valueType="num">
                                      <p:cBhvr>
                                        <p:cTn id="79" dur="500" fill="hold"/>
                                        <p:tgtEl>
                                          <p:spTgt spid="33"/>
                                        </p:tgtEl>
                                        <p:attrNameLst>
                                          <p:attrName>ppt_w</p:attrName>
                                        </p:attrNameLst>
                                      </p:cBhvr>
                                      <p:tavLst>
                                        <p:tav tm="0">
                                          <p:val>
                                            <p:fltVal val="0"/>
                                          </p:val>
                                        </p:tav>
                                        <p:tav tm="100000">
                                          <p:val>
                                            <p:strVal val="#ppt_w"/>
                                          </p:val>
                                        </p:tav>
                                      </p:tavLst>
                                    </p:anim>
                                    <p:anim calcmode="lin" valueType="num">
                                      <p:cBhvr>
                                        <p:cTn id="80" dur="500" fill="hold"/>
                                        <p:tgtEl>
                                          <p:spTgt spid="33"/>
                                        </p:tgtEl>
                                        <p:attrNameLst>
                                          <p:attrName>ppt_h</p:attrName>
                                        </p:attrNameLst>
                                      </p:cBhvr>
                                      <p:tavLst>
                                        <p:tav tm="0">
                                          <p:val>
                                            <p:fltVal val="0"/>
                                          </p:val>
                                        </p:tav>
                                        <p:tav tm="100000">
                                          <p:val>
                                            <p:strVal val="#ppt_h"/>
                                          </p:val>
                                        </p:tav>
                                      </p:tavLst>
                                    </p:anim>
                                    <p:anim calcmode="lin" valueType="num">
                                      <p:cBhvr>
                                        <p:cTn id="81" dur="500" fill="hold"/>
                                        <p:tgtEl>
                                          <p:spTgt spid="33"/>
                                        </p:tgtEl>
                                        <p:attrNameLst>
                                          <p:attrName>style.rotation</p:attrName>
                                        </p:attrNameLst>
                                      </p:cBhvr>
                                      <p:tavLst>
                                        <p:tav tm="0">
                                          <p:val>
                                            <p:fltVal val="90"/>
                                          </p:val>
                                        </p:tav>
                                        <p:tav tm="100000">
                                          <p:val>
                                            <p:fltVal val="0"/>
                                          </p:val>
                                        </p:tav>
                                      </p:tavLst>
                                    </p:anim>
                                    <p:animEffect transition="in" filter="fade">
                                      <p:cBhvr>
                                        <p:cTn id="82" dur="500"/>
                                        <p:tgtEl>
                                          <p:spTgt spid="33"/>
                                        </p:tgtEl>
                                      </p:cBhvr>
                                    </p:animEffect>
                                  </p:childTnLst>
                                </p:cTn>
                              </p:par>
                            </p:childTnLst>
                          </p:cTn>
                        </p:par>
                        <p:par>
                          <p:cTn id="83" fill="hold">
                            <p:stCondLst>
                              <p:cond delay="20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500"/>
                            </p:stCondLst>
                            <p:childTnLst>
                              <p:par>
                                <p:cTn id="88" presetID="31" presetClass="entr" presetSubtype="0" fill="hold" nodeType="afterEffect">
                                  <p:stCondLst>
                                    <p:cond delay="0"/>
                                  </p:stCondLst>
                                  <p:childTnLst>
                                    <p:set>
                                      <p:cBhvr>
                                        <p:cTn id="89" dur="1" fill="hold">
                                          <p:stCondLst>
                                            <p:cond delay="0"/>
                                          </p:stCondLst>
                                        </p:cTn>
                                        <p:tgtEl>
                                          <p:spTgt spid="37"/>
                                        </p:tgtEl>
                                        <p:attrNameLst>
                                          <p:attrName>style.visibility</p:attrName>
                                        </p:attrNameLst>
                                      </p:cBhvr>
                                      <p:to>
                                        <p:strVal val="visible"/>
                                      </p:to>
                                    </p:set>
                                    <p:anim calcmode="lin" valueType="num">
                                      <p:cBhvr>
                                        <p:cTn id="90" dur="500" fill="hold"/>
                                        <p:tgtEl>
                                          <p:spTgt spid="37"/>
                                        </p:tgtEl>
                                        <p:attrNameLst>
                                          <p:attrName>ppt_w</p:attrName>
                                        </p:attrNameLst>
                                      </p:cBhvr>
                                      <p:tavLst>
                                        <p:tav tm="0">
                                          <p:val>
                                            <p:fltVal val="0"/>
                                          </p:val>
                                        </p:tav>
                                        <p:tav tm="100000">
                                          <p:val>
                                            <p:strVal val="#ppt_w"/>
                                          </p:val>
                                        </p:tav>
                                      </p:tavLst>
                                    </p:anim>
                                    <p:anim calcmode="lin" valueType="num">
                                      <p:cBhvr>
                                        <p:cTn id="91" dur="500" fill="hold"/>
                                        <p:tgtEl>
                                          <p:spTgt spid="37"/>
                                        </p:tgtEl>
                                        <p:attrNameLst>
                                          <p:attrName>ppt_h</p:attrName>
                                        </p:attrNameLst>
                                      </p:cBhvr>
                                      <p:tavLst>
                                        <p:tav tm="0">
                                          <p:val>
                                            <p:fltVal val="0"/>
                                          </p:val>
                                        </p:tav>
                                        <p:tav tm="100000">
                                          <p:val>
                                            <p:strVal val="#ppt_h"/>
                                          </p:val>
                                        </p:tav>
                                      </p:tavLst>
                                    </p:anim>
                                    <p:anim calcmode="lin" valueType="num">
                                      <p:cBhvr>
                                        <p:cTn id="92" dur="500" fill="hold"/>
                                        <p:tgtEl>
                                          <p:spTgt spid="37"/>
                                        </p:tgtEl>
                                        <p:attrNameLst>
                                          <p:attrName>style.rotation</p:attrName>
                                        </p:attrNameLst>
                                      </p:cBhvr>
                                      <p:tavLst>
                                        <p:tav tm="0">
                                          <p:val>
                                            <p:fltVal val="90"/>
                                          </p:val>
                                        </p:tav>
                                        <p:tav tm="100000">
                                          <p:val>
                                            <p:fltVal val="0"/>
                                          </p:val>
                                        </p:tav>
                                      </p:tavLst>
                                    </p:anim>
                                    <p:animEffect transition="in" filter="fade">
                                      <p:cBhvr>
                                        <p:cTn id="93" dur="500"/>
                                        <p:tgtEl>
                                          <p:spTgt spid="37"/>
                                        </p:tgtEl>
                                      </p:cBhvr>
                                    </p:animEffect>
                                  </p:childTnLst>
                                </p:cTn>
                              </p:par>
                            </p:childTnLst>
                          </p:cTn>
                        </p:par>
                        <p:par>
                          <p:cTn id="94" fill="hold">
                            <p:stCondLst>
                              <p:cond delay="30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par>
                          <p:cTn id="98" fill="hold">
                            <p:stCondLst>
                              <p:cond delay="3500"/>
                            </p:stCondLst>
                            <p:childTnLst>
                              <p:par>
                                <p:cTn id="99" presetID="31" presetClass="entr" presetSubtype="0" fill="hold" nodeType="afterEffect">
                                  <p:stCondLst>
                                    <p:cond delay="0"/>
                                  </p:stCondLst>
                                  <p:childTnLst>
                                    <p:set>
                                      <p:cBhvr>
                                        <p:cTn id="100" dur="1" fill="hold">
                                          <p:stCondLst>
                                            <p:cond delay="0"/>
                                          </p:stCondLst>
                                        </p:cTn>
                                        <p:tgtEl>
                                          <p:spTgt spid="41"/>
                                        </p:tgtEl>
                                        <p:attrNameLst>
                                          <p:attrName>style.visibility</p:attrName>
                                        </p:attrNameLst>
                                      </p:cBhvr>
                                      <p:to>
                                        <p:strVal val="visible"/>
                                      </p:to>
                                    </p:set>
                                    <p:anim calcmode="lin" valueType="num">
                                      <p:cBhvr>
                                        <p:cTn id="101" dur="500" fill="hold"/>
                                        <p:tgtEl>
                                          <p:spTgt spid="41"/>
                                        </p:tgtEl>
                                        <p:attrNameLst>
                                          <p:attrName>ppt_w</p:attrName>
                                        </p:attrNameLst>
                                      </p:cBhvr>
                                      <p:tavLst>
                                        <p:tav tm="0">
                                          <p:val>
                                            <p:fltVal val="0"/>
                                          </p:val>
                                        </p:tav>
                                        <p:tav tm="100000">
                                          <p:val>
                                            <p:strVal val="#ppt_w"/>
                                          </p:val>
                                        </p:tav>
                                      </p:tavLst>
                                    </p:anim>
                                    <p:anim calcmode="lin" valueType="num">
                                      <p:cBhvr>
                                        <p:cTn id="102" dur="500" fill="hold"/>
                                        <p:tgtEl>
                                          <p:spTgt spid="41"/>
                                        </p:tgtEl>
                                        <p:attrNameLst>
                                          <p:attrName>ppt_h</p:attrName>
                                        </p:attrNameLst>
                                      </p:cBhvr>
                                      <p:tavLst>
                                        <p:tav tm="0">
                                          <p:val>
                                            <p:fltVal val="0"/>
                                          </p:val>
                                        </p:tav>
                                        <p:tav tm="100000">
                                          <p:val>
                                            <p:strVal val="#ppt_h"/>
                                          </p:val>
                                        </p:tav>
                                      </p:tavLst>
                                    </p:anim>
                                    <p:anim calcmode="lin" valueType="num">
                                      <p:cBhvr>
                                        <p:cTn id="103" dur="500" fill="hold"/>
                                        <p:tgtEl>
                                          <p:spTgt spid="41"/>
                                        </p:tgtEl>
                                        <p:attrNameLst>
                                          <p:attrName>style.rotation</p:attrName>
                                        </p:attrNameLst>
                                      </p:cBhvr>
                                      <p:tavLst>
                                        <p:tav tm="0">
                                          <p:val>
                                            <p:fltVal val="90"/>
                                          </p:val>
                                        </p:tav>
                                        <p:tav tm="100000">
                                          <p:val>
                                            <p:fltVal val="0"/>
                                          </p:val>
                                        </p:tav>
                                      </p:tavLst>
                                    </p:anim>
                                    <p:animEffect transition="in" filter="fade">
                                      <p:cBhvr>
                                        <p:cTn id="104" dur="500"/>
                                        <p:tgtEl>
                                          <p:spTgt spid="41"/>
                                        </p:tgtEl>
                                      </p:cBhvr>
                                    </p:animEffect>
                                  </p:childTnLst>
                                </p:cTn>
                              </p:par>
                            </p:childTnLst>
                          </p:cTn>
                        </p:par>
                        <p:par>
                          <p:cTn id="105" fill="hold">
                            <p:stCondLst>
                              <p:cond delay="40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2B83D52-DB68-0B7F-4104-CB380543A9E3}"/>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7574706" y="502920"/>
            <a:ext cx="4389120" cy="5852160"/>
          </a:xfrm>
          <a:prstGeom prst="rect">
            <a:avLst/>
          </a:prstGeom>
          <a:solidFill>
            <a:srgbClr val="FFFFFF">
              <a:shade val="85000"/>
            </a:srgbClr>
          </a:solidFill>
          <a:ln w="88900" cap="sq">
            <a:solidFill>
              <a:schemeClr val="accent4">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18895131-D436-8349-72A9-17C30C44EAB6}"/>
              </a:ext>
            </a:extLst>
          </p:cNvPr>
          <p:cNvSpPr txBox="1"/>
          <p:nvPr/>
        </p:nvSpPr>
        <p:spPr>
          <a:xfrm>
            <a:off x="0" y="2705725"/>
            <a:ext cx="7574705" cy="1446550"/>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lvl="0" algn="ctr">
              <a:defRPr/>
            </a:pPr>
            <a:r>
              <a:rPr lang="en-US" sz="8800" b="1">
                <a:ln/>
                <a:solidFill>
                  <a:srgbClr val="9722AA"/>
                </a:solidFill>
              </a:rPr>
              <a:t>DUHOVNI RAT</a:t>
            </a:r>
            <a:endParaRPr kumimoji="0" lang="en-US" sz="8800" b="1" i="0" u="none" strike="noStrike" kern="1200" cap="none" spc="0" normalizeH="0" baseline="0" noProof="0" dirty="0">
              <a:ln/>
              <a:solidFill>
                <a:srgbClr val="9722AA"/>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9346269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951B6ABD-71EA-3AE3-63D9-69970A24E5B9}"/>
              </a:ext>
            </a:extLst>
          </p:cNvPr>
          <p:cNvSpPr>
            <a:spLocks noGrp="1" noRot="1" noMove="1" noResize="1" noEditPoints="1" noAdjustHandles="1" noChangeArrowheads="1" noChangeShapeType="1"/>
          </p:cNvSpPr>
          <p:nvPr/>
        </p:nvSpPr>
        <p:spPr>
          <a:xfrm>
            <a:off x="0" y="0"/>
            <a:ext cx="12192000" cy="1613118"/>
          </a:xfrm>
          <a:prstGeom prst="rect">
            <a:avLst/>
          </a:prstGeom>
          <a:blipFill dpi="0" rotWithShape="1">
            <a:blip r:embed="rId5" cstate="email">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A8BFC9F7-699D-A3A7-C575-E4DD1EE7214F}"/>
              </a:ext>
            </a:extLst>
          </p:cNvPr>
          <p:cNvSpPr txBox="1"/>
          <p:nvPr/>
        </p:nvSpPr>
        <p:spPr>
          <a:xfrm>
            <a:off x="1374658" y="0"/>
            <a:ext cx="9442967" cy="769441"/>
          </a:xfrm>
          <a:prstGeom prst="rect">
            <a:avLst/>
          </a:prstGeom>
          <a:noFill/>
        </p:spPr>
        <p:txBody>
          <a:bodyPr wrap="square">
            <a:spAutoFit/>
          </a:bodyPr>
          <a:lstStyle/>
          <a:p>
            <a:pPr lvl="0" algn="ctr">
              <a:defRPr/>
            </a:pPr>
            <a:r>
              <a:rPr lang="en-US" sz="4400" b="1" spc="300">
                <a:ln w="10160">
                  <a:solidFill>
                    <a:srgbClr val="C953DD"/>
                  </a:solidFill>
                  <a:prstDash val="solid"/>
                </a:ln>
                <a:solidFill>
                  <a:srgbClr val="FFFFFF"/>
                </a:solidFill>
                <a:effectLst>
                  <a:outerShdw blurRad="38100" dist="22860" dir="5400000" algn="tl" rotWithShape="0">
                    <a:srgbClr val="000000">
                      <a:alpha val="76000"/>
                    </a:srgbClr>
                  </a:outerShdw>
                </a:effectLst>
              </a:rPr>
              <a:t>ORUŽJE ZA NAPAD</a:t>
            </a:r>
            <a:endParaRPr kumimoji="0" lang="en-US" sz="4400" b="1" i="0" u="none" strike="noStrike" kern="1200" cap="none" spc="300" normalizeH="0" baseline="0" noProof="0" dirty="0">
              <a:ln w="10160">
                <a:solidFill>
                  <a:srgbClr val="C953DD"/>
                </a:solidFill>
                <a:prstDash val="solid"/>
              </a:ln>
              <a:solidFill>
                <a:srgbClr val="FFFFFF"/>
              </a:solidFill>
              <a:effectLst>
                <a:outerShdw blurRad="38100" dist="22860" dir="5400000" algn="tl" rotWithShape="0">
                  <a:srgbClr val="000000">
                    <a:alpha val="76000"/>
                  </a:srgbClr>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E03311FF-6BDC-180C-0DAF-42E82ED22DD1}"/>
              </a:ext>
            </a:extLst>
          </p:cNvPr>
          <p:cNvSpPr txBox="1"/>
          <p:nvPr/>
        </p:nvSpPr>
        <p:spPr>
          <a:xfrm>
            <a:off x="1747837" y="812967"/>
            <a:ext cx="8696325" cy="646331"/>
          </a:xfrm>
          <a:prstGeom prst="rect">
            <a:avLst/>
          </a:prstGeom>
          <a:solidFill>
            <a:schemeClr val="accent4">
              <a:lumMod val="20000"/>
              <a:lumOff val="80000"/>
            </a:schemeClr>
          </a:solidFill>
          <a:ln w="19050"/>
        </p:spPr>
        <p:style>
          <a:lnRef idx="1">
            <a:schemeClr val="accent4"/>
          </a:lnRef>
          <a:fillRef idx="2">
            <a:schemeClr val="accent4"/>
          </a:fillRef>
          <a:effectRef idx="1">
            <a:schemeClr val="accent4"/>
          </a:effectRef>
          <a:fontRef idx="minor">
            <a:schemeClr val="dk1"/>
          </a:fontRef>
        </p:style>
        <p:txBody>
          <a:bodyPr wrap="square">
            <a:spAutoFit/>
          </a:bodyPr>
          <a:lstStyle/>
          <a:p>
            <a:pPr lvl="0" algn="ctr">
              <a:defRPr/>
            </a:pPr>
            <a:r>
              <a:rPr kumimoji="0" lang="en-US" sz="1800" b="1" i="0" u="none" strike="noStrike" kern="1200" cap="none" spc="0" normalizeH="0" baseline="0" noProof="0" dirty="0">
                <a:ln>
                  <a:noFill/>
                </a:ln>
                <a:solidFill>
                  <a:srgbClr val="C953DD">
                    <a:lumMod val="50000"/>
                  </a:srgbClr>
                </a:solidFill>
                <a:effectLst/>
                <a:uLnTx/>
                <a:uFillTx/>
                <a:latin typeface="Comic Sans MS" panose="030F0702030302020204" pitchFamily="66" charset="0"/>
                <a:ea typeface="+mn-ea"/>
                <a:cs typeface="+mn-cs"/>
              </a:rPr>
              <a:t>“</a:t>
            </a:r>
            <a:r>
              <a:rPr lang="sr-Latn-RS" b="1" noProof="0" dirty="0">
                <a:solidFill>
                  <a:srgbClr val="C953DD">
                    <a:lumMod val="50000"/>
                  </a:srgbClr>
                </a:solidFill>
                <a:latin typeface="Comic Sans MS" panose="030F0702030302020204" pitchFamily="66" charset="0"/>
              </a:rPr>
              <a:t>Naše borbeno</a:t>
            </a:r>
            <a:r>
              <a:rPr lang="en-US" b="1" dirty="0">
                <a:solidFill>
                  <a:srgbClr val="C953DD">
                    <a:lumMod val="50000"/>
                  </a:srgbClr>
                </a:solidFill>
                <a:latin typeface="Comic Sans MS" panose="030F0702030302020204" pitchFamily="66" charset="0"/>
              </a:rPr>
              <a:t> </a:t>
            </a:r>
            <a:r>
              <a:rPr lang="en-US" b="1" dirty="0" err="1">
                <a:solidFill>
                  <a:srgbClr val="C953DD">
                    <a:lumMod val="50000"/>
                  </a:srgbClr>
                </a:solidFill>
                <a:latin typeface="Comic Sans MS" panose="030F0702030302020204" pitchFamily="66" charset="0"/>
              </a:rPr>
              <a:t>oružje</a:t>
            </a:r>
            <a:r>
              <a:rPr lang="en-US" b="1" dirty="0">
                <a:solidFill>
                  <a:srgbClr val="C953DD">
                    <a:lumMod val="50000"/>
                  </a:srgbClr>
                </a:solidFill>
                <a:latin typeface="Comic Sans MS" panose="030F0702030302020204" pitchFamily="66" charset="0"/>
              </a:rPr>
              <a:t> </a:t>
            </a:r>
            <a:r>
              <a:rPr lang="en-US" b="1" dirty="0" err="1">
                <a:solidFill>
                  <a:srgbClr val="C953DD">
                    <a:lumMod val="50000"/>
                  </a:srgbClr>
                </a:solidFill>
                <a:latin typeface="Comic Sans MS" panose="030F0702030302020204" pitchFamily="66" charset="0"/>
              </a:rPr>
              <a:t>nije</a:t>
            </a:r>
            <a:r>
              <a:rPr lang="sr-Latn-RS" b="1" dirty="0">
                <a:solidFill>
                  <a:srgbClr val="C953DD">
                    <a:lumMod val="50000"/>
                  </a:srgbClr>
                </a:solidFill>
                <a:latin typeface="Comic Sans MS" panose="030F0702030302020204" pitchFamily="66" charset="0"/>
              </a:rPr>
              <a:t> </a:t>
            </a:r>
            <a:r>
              <a:rPr lang="en-US" b="1" dirty="0">
                <a:solidFill>
                  <a:srgbClr val="C953DD">
                    <a:lumMod val="50000"/>
                  </a:srgbClr>
                </a:solidFill>
                <a:latin typeface="Comic Sans MS" panose="030F0702030302020204" pitchFamily="66" charset="0"/>
              </a:rPr>
              <a:t>t</a:t>
            </a:r>
            <a:r>
              <a:rPr lang="sr-Latn-RS" b="1" dirty="0">
                <a:solidFill>
                  <a:srgbClr val="C953DD">
                    <a:lumMod val="50000"/>
                  </a:srgbClr>
                </a:solidFill>
                <a:latin typeface="Comic Sans MS" panose="030F0702030302020204" pitchFamily="66" charset="0"/>
              </a:rPr>
              <a:t>elesno. Naprotiv, ono je </a:t>
            </a:r>
            <a:r>
              <a:rPr lang="en-US" b="1" dirty="0" err="1">
                <a:solidFill>
                  <a:srgbClr val="C953DD">
                    <a:lumMod val="50000"/>
                  </a:srgbClr>
                </a:solidFill>
                <a:latin typeface="Comic Sans MS" panose="030F0702030302020204" pitchFamily="66" charset="0"/>
              </a:rPr>
              <a:t>božansk</a:t>
            </a:r>
            <a:r>
              <a:rPr lang="sr-Latn-RS" b="1" dirty="0">
                <a:solidFill>
                  <a:srgbClr val="C953DD">
                    <a:lumMod val="50000"/>
                  </a:srgbClr>
                </a:solidFill>
                <a:latin typeface="Comic Sans MS" panose="030F0702030302020204" pitchFamily="66" charset="0"/>
              </a:rPr>
              <a:t>i</a:t>
            </a:r>
            <a:r>
              <a:rPr lang="en-US" b="1" dirty="0">
                <a:solidFill>
                  <a:srgbClr val="C953DD">
                    <a:lumMod val="50000"/>
                  </a:srgbClr>
                </a:solidFill>
                <a:latin typeface="Comic Sans MS" panose="030F0702030302020204" pitchFamily="66" charset="0"/>
              </a:rPr>
              <a:t> </a:t>
            </a:r>
            <a:r>
              <a:rPr lang="sr-Latn-RS" b="1" dirty="0">
                <a:solidFill>
                  <a:srgbClr val="C953DD">
                    <a:lumMod val="50000"/>
                  </a:srgbClr>
                </a:solidFill>
                <a:latin typeface="Comic Sans MS" panose="030F0702030302020204" pitchFamily="66" charset="0"/>
              </a:rPr>
              <a:t>jako</a:t>
            </a:r>
            <a:r>
              <a:rPr lang="en-US" b="1" dirty="0">
                <a:solidFill>
                  <a:srgbClr val="C953DD">
                    <a:lumMod val="50000"/>
                  </a:srgbClr>
                </a:solidFill>
                <a:latin typeface="Comic Sans MS" panose="030F0702030302020204" pitchFamily="66" charset="0"/>
              </a:rPr>
              <a:t> </a:t>
            </a:r>
            <a:r>
              <a:rPr lang="sr-Latn-RS" b="1" dirty="0">
                <a:solidFill>
                  <a:srgbClr val="C953DD">
                    <a:lumMod val="50000"/>
                  </a:srgbClr>
                </a:solidFill>
                <a:latin typeface="Comic Sans MS" panose="030F0702030302020204" pitchFamily="66" charset="0"/>
              </a:rPr>
              <a:t>z</a:t>
            </a:r>
            <a:r>
              <a:rPr lang="en-US" b="1" dirty="0">
                <a:solidFill>
                  <a:srgbClr val="C953DD">
                    <a:lumMod val="50000"/>
                  </a:srgbClr>
                </a:solidFill>
                <a:latin typeface="Comic Sans MS" panose="030F0702030302020204" pitchFamily="66" charset="0"/>
              </a:rPr>
              <a:t>a </a:t>
            </a:r>
            <a:r>
              <a:rPr lang="sr-Latn-RS" b="1" dirty="0">
                <a:solidFill>
                  <a:srgbClr val="C953DD">
                    <a:lumMod val="50000"/>
                  </a:srgbClr>
                </a:solidFill>
                <a:latin typeface="Comic Sans MS" panose="030F0702030302020204" pitchFamily="66" charset="0"/>
              </a:rPr>
              <a:t>rušenje</a:t>
            </a:r>
            <a:r>
              <a:rPr lang="en-US" b="1" dirty="0">
                <a:solidFill>
                  <a:srgbClr val="C953DD">
                    <a:lumMod val="50000"/>
                  </a:srgbClr>
                </a:solidFill>
                <a:latin typeface="Comic Sans MS" panose="030F0702030302020204" pitchFamily="66" charset="0"/>
              </a:rPr>
              <a:t> </a:t>
            </a:r>
            <a:r>
              <a:rPr lang="en-US" b="1" dirty="0" err="1">
                <a:solidFill>
                  <a:srgbClr val="C953DD">
                    <a:lumMod val="50000"/>
                  </a:srgbClr>
                </a:solidFill>
                <a:latin typeface="Comic Sans MS" panose="030F0702030302020204" pitchFamily="66" charset="0"/>
              </a:rPr>
              <a:t>utvrde</a:t>
            </a:r>
            <a:r>
              <a:rPr kumimoji="0" lang="en-US" sz="1800" b="1" i="0" u="none" strike="noStrike" kern="1200" cap="none" spc="0" normalizeH="0" baseline="0" noProof="0" dirty="0">
                <a:ln>
                  <a:noFill/>
                </a:ln>
                <a:solidFill>
                  <a:srgbClr val="C953DD">
                    <a:lumMod val="50000"/>
                  </a:srgbClr>
                </a:solidFill>
                <a:effectLst/>
                <a:uLnTx/>
                <a:uFillTx/>
                <a:latin typeface="Comic Sans MS" panose="030F0702030302020204" pitchFamily="66" charset="0"/>
                <a:ea typeface="+mn-ea"/>
                <a:cs typeface="+mn-cs"/>
              </a:rPr>
              <a:t>” </a:t>
            </a:r>
            <a:r>
              <a:rPr kumimoji="0" lang="en-US" sz="1400" b="1" i="0" u="none" strike="noStrike" kern="1200" cap="none" spc="0" normalizeH="0" baseline="0" noProof="0" dirty="0">
                <a:ln>
                  <a:noFill/>
                </a:ln>
                <a:solidFill>
                  <a:srgbClr val="C953DD">
                    <a:lumMod val="50000"/>
                  </a:srgbClr>
                </a:solidFill>
                <a:effectLst/>
                <a:uLnTx/>
                <a:uFillTx/>
                <a:latin typeface="Comic Sans MS" panose="030F0702030302020204" pitchFamily="66" charset="0"/>
                <a:ea typeface="+mn-ea"/>
                <a:cs typeface="+mn-cs"/>
              </a:rPr>
              <a:t>(2</a:t>
            </a:r>
            <a:r>
              <a:rPr kumimoji="0" lang="sr-Latn-RS" sz="1400" b="1" i="0" u="none" strike="noStrike" kern="1200" cap="none" spc="0" normalizeH="0" baseline="0" noProof="0" dirty="0">
                <a:ln>
                  <a:noFill/>
                </a:ln>
                <a:solidFill>
                  <a:srgbClr val="C953DD">
                    <a:lumMod val="50000"/>
                  </a:srgbClr>
                </a:solidFill>
                <a:effectLst/>
                <a:uLnTx/>
                <a:uFillTx/>
                <a:latin typeface="Comic Sans MS" panose="030F0702030302020204" pitchFamily="66" charset="0"/>
                <a:ea typeface="+mn-ea"/>
                <a:cs typeface="+mn-cs"/>
              </a:rPr>
              <a:t>.</a:t>
            </a:r>
            <a:r>
              <a:rPr lang="sr-Latn-RS" sz="1400" b="1" dirty="0">
                <a:solidFill>
                  <a:srgbClr val="C953DD">
                    <a:lumMod val="50000"/>
                  </a:srgbClr>
                </a:solidFill>
                <a:latin typeface="Comic Sans MS" panose="030F0702030302020204" pitchFamily="66" charset="0"/>
              </a:rPr>
              <a:t> Korinćanima</a:t>
            </a:r>
            <a:r>
              <a:rPr kumimoji="0" lang="en-US" sz="1400" b="1" i="0" u="none" strike="noStrike" kern="1200" cap="none" spc="0" normalizeH="0" baseline="0" noProof="0" dirty="0">
                <a:ln>
                  <a:noFill/>
                </a:ln>
                <a:solidFill>
                  <a:srgbClr val="C953DD">
                    <a:lumMod val="50000"/>
                  </a:srgbClr>
                </a:solidFill>
                <a:effectLst/>
                <a:uLnTx/>
                <a:uFillTx/>
                <a:latin typeface="Comic Sans MS" panose="030F0702030302020204" pitchFamily="66" charset="0"/>
                <a:ea typeface="+mn-ea"/>
                <a:cs typeface="+mn-cs"/>
              </a:rPr>
              <a:t> 10</a:t>
            </a:r>
            <a:r>
              <a:rPr kumimoji="0" lang="sr-Latn-RS" sz="1400" b="1" i="0" u="none" strike="noStrike" kern="1200" cap="none" spc="0" normalizeH="0" baseline="0" noProof="0" dirty="0">
                <a:ln>
                  <a:noFill/>
                </a:ln>
                <a:solidFill>
                  <a:srgbClr val="C953DD">
                    <a:lumMod val="50000"/>
                  </a:srgbClr>
                </a:solidFill>
                <a:effectLst/>
                <a:uLnTx/>
                <a:uFillTx/>
                <a:latin typeface="Comic Sans MS" panose="030F0702030302020204" pitchFamily="66" charset="0"/>
                <a:ea typeface="+mn-ea"/>
                <a:cs typeface="+mn-cs"/>
              </a:rPr>
              <a:t>,</a:t>
            </a:r>
            <a:r>
              <a:rPr kumimoji="0" lang="en-US" sz="1400" b="1" i="0" u="none" strike="noStrike" kern="1200" cap="none" spc="0" normalizeH="0" baseline="0" noProof="0" dirty="0">
                <a:ln>
                  <a:noFill/>
                </a:ln>
                <a:solidFill>
                  <a:srgbClr val="C953DD">
                    <a:lumMod val="50000"/>
                  </a:srgbClr>
                </a:solidFill>
                <a:effectLst/>
                <a:uLnTx/>
                <a:uFillTx/>
                <a:latin typeface="Comic Sans MS" panose="030F0702030302020204" pitchFamily="66" charset="0"/>
                <a:ea typeface="+mn-ea"/>
                <a:cs typeface="+mn-cs"/>
              </a:rPr>
              <a:t>4)</a:t>
            </a:r>
          </a:p>
        </p:txBody>
      </p:sp>
      <p:sp>
        <p:nvSpPr>
          <p:cNvPr id="6" name="CuadroTexto 5">
            <a:extLst>
              <a:ext uri="{FF2B5EF4-FFF2-40B4-BE49-F238E27FC236}">
                <a16:creationId xmlns:a16="http://schemas.microsoft.com/office/drawing/2014/main" id="{4EBFE470-AD3D-D929-3C34-95C149DBA24C}"/>
              </a:ext>
            </a:extLst>
          </p:cNvPr>
          <p:cNvSpPr txBox="1"/>
          <p:nvPr/>
        </p:nvSpPr>
        <p:spPr>
          <a:xfrm>
            <a:off x="146339" y="1613118"/>
            <a:ext cx="7797511" cy="707886"/>
          </a:xfrm>
          <a:prstGeom prst="rect">
            <a:avLst/>
          </a:prstGeom>
          <a:noFill/>
        </p:spPr>
        <p:txBody>
          <a:bodyPr wrap="square" rtlCol="0">
            <a:spAutoFit/>
          </a:bodyPr>
          <a:lstStyle/>
          <a:p>
            <a:pPr lvl="0">
              <a:spcBef>
                <a:spcPts val="600"/>
              </a:spcBef>
              <a:defRPr/>
            </a:pPr>
            <a:r>
              <a:rPr lang="en-US" sz="2000" b="1">
                <a:solidFill>
                  <a:prstClr val="black"/>
                </a:solidFill>
              </a:rPr>
              <a:t>Pavla su optuživali da je </a:t>
            </a:r>
            <a:r>
              <a:rPr lang="sr-Latn-RS" sz="2000" b="1">
                <a:solidFill>
                  <a:prstClr val="black"/>
                </a:solidFill>
              </a:rPr>
              <a:t>lič</a:t>
            </a:r>
            <a:r>
              <a:rPr lang="en-US" sz="2000" b="1">
                <a:solidFill>
                  <a:prstClr val="black"/>
                </a:solidFill>
              </a:rPr>
              <a:t>no kukavi</a:t>
            </a:r>
            <a:r>
              <a:rPr lang="sr-Latn-RS" sz="2000" b="1">
                <a:solidFill>
                  <a:prstClr val="black"/>
                </a:solidFill>
              </a:rPr>
              <a:t>ca</a:t>
            </a:r>
            <a:r>
              <a:rPr lang="en-US" sz="2000" b="1">
                <a:solidFill>
                  <a:prstClr val="black"/>
                </a:solidFill>
              </a:rPr>
              <a:t> i nespretan, iako je u svojim pismima govorio oštro (2</a:t>
            </a:r>
            <a:r>
              <a:rPr lang="sr-Latn-RS" sz="2000" b="1">
                <a:solidFill>
                  <a:prstClr val="black"/>
                </a:solidFill>
              </a:rPr>
              <a:t>. </a:t>
            </a:r>
            <a:r>
              <a:rPr lang="en-US" sz="2000" b="1">
                <a:solidFill>
                  <a:prstClr val="black"/>
                </a:solidFill>
              </a:rPr>
              <a:t>Kor</a:t>
            </a:r>
            <a:r>
              <a:rPr lang="sr-Latn-RS" sz="2000" b="1">
                <a:solidFill>
                  <a:prstClr val="black"/>
                </a:solidFill>
              </a:rPr>
              <a:t>.</a:t>
            </a:r>
            <a:r>
              <a:rPr lang="en-US" sz="2000" b="1">
                <a:solidFill>
                  <a:prstClr val="black"/>
                </a:solidFill>
              </a:rPr>
              <a:t> 10</a:t>
            </a:r>
            <a:r>
              <a:rPr lang="sr-Latn-RS" sz="2000" b="1">
                <a:solidFill>
                  <a:prstClr val="black"/>
                </a:solidFill>
              </a:rPr>
              <a:t>,</a:t>
            </a:r>
            <a:r>
              <a:rPr lang="en-US" sz="2000" b="1">
                <a:solidFill>
                  <a:prstClr val="black"/>
                </a:solidFill>
              </a:rPr>
              <a:t>10).</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0F1DC871-7277-EBD7-3B44-8F41ADC7310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251031" y="1718294"/>
            <a:ext cx="3794630" cy="5029027"/>
          </a:xfrm>
          <a:prstGeom prst="snip2DiagRect">
            <a:avLst>
              <a:gd name="adj1" fmla="val 12561"/>
              <a:gd name="adj2" fmla="val 12822"/>
            </a:avLst>
          </a:prstGeom>
          <a:solidFill>
            <a:srgbClr val="FFFFFF">
              <a:shade val="85000"/>
            </a:srgbClr>
          </a:solidFill>
          <a:ln w="28575"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3BF3FE66-205A-8490-4C0A-ECC411EC8CBA}"/>
              </a:ext>
            </a:extLst>
          </p:cNvPr>
          <p:cNvSpPr txBox="1"/>
          <p:nvPr/>
        </p:nvSpPr>
        <p:spPr>
          <a:xfrm>
            <a:off x="4363639" y="5364516"/>
            <a:ext cx="3676653" cy="1323439"/>
          </a:xfrm>
          <a:prstGeom prst="rect">
            <a:avLst/>
          </a:prstGeom>
          <a:noFill/>
        </p:spPr>
        <p:txBody>
          <a:bodyPr wrap="square">
            <a:spAutoFit/>
          </a:bodyPr>
          <a:lstStyle/>
          <a:p>
            <a:pPr lvl="0">
              <a:spcBef>
                <a:spcPts val="600"/>
              </a:spcBef>
              <a:defRPr/>
            </a:pPr>
            <a:r>
              <a:rPr lang="en-US" sz="2000" b="1">
                <a:solidFill>
                  <a:prstClr val="black"/>
                </a:solidFill>
              </a:rPr>
              <a:t>Pavlov autoritet dao mu je </a:t>
            </a:r>
            <a:r>
              <a:rPr lang="sr-Latn-RS" sz="2000" b="1">
                <a:solidFill>
                  <a:prstClr val="black"/>
                </a:solidFill>
              </a:rPr>
              <a:t>H</a:t>
            </a:r>
            <a:r>
              <a:rPr lang="en-US" sz="2000" b="1">
                <a:solidFill>
                  <a:prstClr val="black"/>
                </a:solidFill>
              </a:rPr>
              <a:t>rist</a:t>
            </a:r>
            <a:r>
              <a:rPr lang="sr-Latn-RS" sz="2000" b="1">
                <a:solidFill>
                  <a:prstClr val="black"/>
                </a:solidFill>
              </a:rPr>
              <a:t>os</a:t>
            </a:r>
            <a:r>
              <a:rPr lang="en-US" sz="2000" b="1">
                <a:solidFill>
                  <a:prstClr val="black"/>
                </a:solidFill>
              </a:rPr>
              <a:t>, i uvek će ga koristiti za gradnju, a ne za uništavanje (2. Kor. 10</a:t>
            </a:r>
            <a:r>
              <a:rPr lang="sr-Latn-RS" sz="2000" b="1">
                <a:solidFill>
                  <a:prstClr val="black"/>
                </a:solidFill>
              </a:rPr>
              <a:t>,</a:t>
            </a:r>
            <a:r>
              <a:rPr lang="en-US" sz="2000" b="1">
                <a:solidFill>
                  <a:prstClr val="black"/>
                </a:solidFill>
              </a:rPr>
              <a:t>8).</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0" name="Imagen 9">
            <a:extLst>
              <a:ext uri="{FF2B5EF4-FFF2-40B4-BE49-F238E27FC236}">
                <a16:creationId xmlns:a16="http://schemas.microsoft.com/office/drawing/2014/main" id="{72F1D50E-087E-23CC-E9CA-8F7B18126374}"/>
              </a:ext>
            </a:extLst>
          </p:cNvPr>
          <p:cNvPicPr>
            <a:picLocks noChangeAspect="1"/>
          </p:cNvPicPr>
          <p:nvPr/>
        </p:nvPicPr>
        <p:blipFill rotWithShape="1">
          <a:blip r:embed="rId7" cstate="email">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rcRect r="-59"/>
          <a:stretch>
            <a:fillRect/>
          </a:stretch>
        </p:blipFill>
        <p:spPr>
          <a:xfrm>
            <a:off x="146339" y="5314138"/>
            <a:ext cx="4006561" cy="1424197"/>
          </a:xfrm>
          <a:prstGeom prst="rect">
            <a:avLst/>
          </a:prstGeom>
          <a:ln w="38100" cap="sq">
            <a:solidFill>
              <a:schemeClr val="accent6">
                <a:lumMod val="5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A872E937-4C45-7297-BD75-12E2AF94D25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flipH="1">
            <a:off x="213013" y="100519"/>
            <a:ext cx="1161645" cy="1452056"/>
          </a:xfrm>
          <a:prstGeom prst="snip2DiagRect">
            <a:avLst>
              <a:gd name="adj1" fmla="val 16748"/>
              <a:gd name="adj2" fmla="val 0"/>
            </a:avLst>
          </a:prstGeom>
          <a:solidFill>
            <a:srgbClr val="FFFFFF">
              <a:shade val="85000"/>
            </a:srgbClr>
          </a:solidFill>
          <a:ln w="3175" cap="sq">
            <a:solidFill>
              <a:schemeClr val="accent4">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F5FD91CA-2BDF-46A3-3047-A8244DDE3DE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817625" y="100519"/>
            <a:ext cx="1161362" cy="1452056"/>
          </a:xfrm>
          <a:prstGeom prst="snip2DiagRect">
            <a:avLst>
              <a:gd name="adj1" fmla="val 16752"/>
              <a:gd name="adj2" fmla="val 0"/>
            </a:avLst>
          </a:prstGeom>
          <a:solidFill>
            <a:srgbClr val="FFFFFF">
              <a:shade val="85000"/>
            </a:srgbClr>
          </a:solidFill>
          <a:ln w="3175" cap="sq">
            <a:solidFill>
              <a:schemeClr val="accent4">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41FC56FE-707E-4312-E3FC-4E3E1B873067}"/>
              </a:ext>
            </a:extLst>
          </p:cNvPr>
          <p:cNvSpPr txBox="1"/>
          <p:nvPr/>
        </p:nvSpPr>
        <p:spPr>
          <a:xfrm>
            <a:off x="146338" y="3936831"/>
            <a:ext cx="7797511" cy="1323439"/>
          </a:xfrm>
          <a:prstGeom prst="rect">
            <a:avLst/>
          </a:prstGeom>
          <a:noFill/>
        </p:spPr>
        <p:txBody>
          <a:bodyPr wrap="square">
            <a:spAutoFit/>
          </a:bodyPr>
          <a:lstStyle/>
          <a:p>
            <a:pPr lvl="0">
              <a:spcBef>
                <a:spcPts val="600"/>
              </a:spcBef>
              <a:defRPr/>
            </a:pPr>
            <a:r>
              <a:rPr lang="en-US" sz="2000" b="1">
                <a:solidFill>
                  <a:prstClr val="black"/>
                </a:solidFill>
              </a:rPr>
              <a:t>Ta "oružja" uključuju delovanje s</a:t>
            </a:r>
            <a:r>
              <a:rPr lang="sr-Latn-RS" sz="2000" b="1">
                <a:solidFill>
                  <a:prstClr val="black"/>
                </a:solidFill>
              </a:rPr>
              <a:t>a</a:t>
            </a:r>
            <a:r>
              <a:rPr lang="en-US" sz="2000" b="1">
                <a:solidFill>
                  <a:prstClr val="black"/>
                </a:solidFill>
              </a:rPr>
              <a:t> poniznošću i krotošću </a:t>
            </a:r>
            <a:r>
              <a:rPr lang="sr-Latn-RS" sz="2000" b="1">
                <a:solidFill>
                  <a:prstClr val="black"/>
                </a:solidFill>
              </a:rPr>
              <a:t>H</a:t>
            </a:r>
            <a:r>
              <a:rPr lang="en-US" sz="2000" b="1">
                <a:solidFill>
                  <a:prstClr val="black"/>
                </a:solidFill>
              </a:rPr>
              <a:t>ristovom (M</a:t>
            </a:r>
            <a:r>
              <a:rPr lang="sr-Latn-RS" sz="2000" b="1">
                <a:solidFill>
                  <a:prstClr val="black"/>
                </a:solidFill>
              </a:rPr>
              <a:t>a</a:t>
            </a:r>
            <a:r>
              <a:rPr lang="en-US" sz="2000" b="1">
                <a:solidFill>
                  <a:prstClr val="black"/>
                </a:solidFill>
              </a:rPr>
              <a:t>t</a:t>
            </a:r>
            <a:r>
              <a:rPr lang="sr-Latn-RS" sz="2000" b="1">
                <a:solidFill>
                  <a:prstClr val="black"/>
                </a:solidFill>
              </a:rPr>
              <a:t>.</a:t>
            </a:r>
            <a:r>
              <a:rPr lang="en-US" sz="2000" b="1">
                <a:solidFill>
                  <a:prstClr val="black"/>
                </a:solidFill>
              </a:rPr>
              <a:t> 11</a:t>
            </a:r>
            <a:r>
              <a:rPr lang="sr-Latn-RS" sz="2000" b="1">
                <a:solidFill>
                  <a:prstClr val="black"/>
                </a:solidFill>
              </a:rPr>
              <a:t>,</a:t>
            </a:r>
            <a:r>
              <a:rPr lang="en-US" sz="2000" b="1">
                <a:solidFill>
                  <a:prstClr val="black"/>
                </a:solidFill>
              </a:rPr>
              <a:t>29). Ali takođe uključuju čvrsto stajanje protiv zla, kao što je to činio Isus (M</a:t>
            </a:r>
            <a:r>
              <a:rPr lang="sr-Latn-RS" sz="2000" b="1">
                <a:solidFill>
                  <a:prstClr val="black"/>
                </a:solidFill>
              </a:rPr>
              <a:t>a</a:t>
            </a:r>
            <a:r>
              <a:rPr lang="en-US" sz="2000" b="1">
                <a:solidFill>
                  <a:prstClr val="black"/>
                </a:solidFill>
              </a:rPr>
              <a:t>t</a:t>
            </a:r>
            <a:r>
              <a:rPr lang="sr-Latn-RS" sz="2000" b="1">
                <a:solidFill>
                  <a:prstClr val="black"/>
                </a:solidFill>
              </a:rPr>
              <a:t>.</a:t>
            </a:r>
            <a:r>
              <a:rPr lang="en-US" sz="2000" b="1">
                <a:solidFill>
                  <a:prstClr val="black"/>
                </a:solidFill>
              </a:rPr>
              <a:t> 21</a:t>
            </a:r>
            <a:r>
              <a:rPr lang="sr-Latn-RS" sz="2000" b="1">
                <a:solidFill>
                  <a:prstClr val="black"/>
                </a:solidFill>
              </a:rPr>
              <a:t>,</a:t>
            </a:r>
            <a:r>
              <a:rPr lang="en-US" sz="2000" b="1">
                <a:solidFill>
                  <a:prstClr val="black"/>
                </a:solidFill>
              </a:rPr>
              <a:t>12</a:t>
            </a:r>
            <a:r>
              <a:rPr lang="sr-Latn-RS" sz="2000" b="1">
                <a:solidFill>
                  <a:prstClr val="black"/>
                </a:solidFill>
              </a:rPr>
              <a:t>.</a:t>
            </a:r>
            <a:r>
              <a:rPr lang="en-US" sz="2000" b="1">
                <a:solidFill>
                  <a:prstClr val="black"/>
                </a:solidFill>
              </a:rPr>
              <a:t>13), ili jasno govoriti kad je potrebno (M</a:t>
            </a:r>
            <a:r>
              <a:rPr lang="sr-Latn-RS" sz="2000" b="1">
                <a:solidFill>
                  <a:prstClr val="black"/>
                </a:solidFill>
              </a:rPr>
              <a:t>a</a:t>
            </a:r>
            <a:r>
              <a:rPr lang="en-US" sz="2000" b="1">
                <a:solidFill>
                  <a:prstClr val="black"/>
                </a:solidFill>
              </a:rPr>
              <a:t>t</a:t>
            </a:r>
            <a:r>
              <a:rPr lang="sr-Latn-RS" sz="2000" b="1">
                <a:solidFill>
                  <a:prstClr val="black"/>
                </a:solidFill>
              </a:rPr>
              <a:t>.</a:t>
            </a:r>
            <a:r>
              <a:rPr lang="en-US" sz="2000" b="1">
                <a:solidFill>
                  <a:prstClr val="black"/>
                </a:solidFill>
              </a:rPr>
              <a:t> 23</a:t>
            </a:r>
            <a:r>
              <a:rPr lang="sr-Latn-RS" sz="2000" b="1">
                <a:solidFill>
                  <a:prstClr val="black"/>
                </a:solidFill>
              </a:rPr>
              <a:t>,</a:t>
            </a:r>
            <a:r>
              <a:rPr lang="en-US" sz="2000" b="1">
                <a:solidFill>
                  <a:prstClr val="black"/>
                </a:solidFill>
              </a:rPr>
              <a:t>23-27).</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923984BA-14BF-A5F8-C2D0-31D748CA437A}"/>
              </a:ext>
            </a:extLst>
          </p:cNvPr>
          <p:cNvSpPr txBox="1"/>
          <p:nvPr/>
        </p:nvSpPr>
        <p:spPr>
          <a:xfrm>
            <a:off x="146337" y="2321004"/>
            <a:ext cx="7797511" cy="1631216"/>
          </a:xfrm>
          <a:prstGeom prst="rect">
            <a:avLst/>
          </a:prstGeom>
          <a:noFill/>
        </p:spPr>
        <p:txBody>
          <a:bodyPr wrap="square">
            <a:spAutoFit/>
          </a:bodyPr>
          <a:lstStyle/>
          <a:p>
            <a:pPr lvl="0">
              <a:spcBef>
                <a:spcPts val="600"/>
              </a:spcBef>
              <a:defRPr/>
            </a:pPr>
            <a:r>
              <a:rPr lang="en-US" sz="2000" b="1">
                <a:solidFill>
                  <a:prstClr val="black"/>
                </a:solidFill>
              </a:rPr>
              <a:t>Kao odgovor na ovaj argument, Pav</a:t>
            </a:r>
            <a:r>
              <a:rPr lang="sr-Latn-RS" sz="2000" b="1">
                <a:solidFill>
                  <a:prstClr val="black"/>
                </a:solidFill>
              </a:rPr>
              <a:t>le</a:t>
            </a:r>
            <a:r>
              <a:rPr lang="en-US" sz="2000" b="1">
                <a:solidFill>
                  <a:prstClr val="black"/>
                </a:solidFill>
              </a:rPr>
              <a:t> je jasno </a:t>
            </a:r>
            <a:r>
              <a:rPr lang="sr-Latn-RS" sz="2000" b="1">
                <a:solidFill>
                  <a:prstClr val="black"/>
                </a:solidFill>
              </a:rPr>
              <a:t>dao do znanja</a:t>
            </a:r>
            <a:r>
              <a:rPr lang="en-US" sz="2000" b="1">
                <a:solidFill>
                  <a:prstClr val="black"/>
                </a:solidFill>
              </a:rPr>
              <a:t> da se oseća sposobnim </a:t>
            </a:r>
            <a:r>
              <a:rPr lang="sr-Latn-RS" sz="2000" b="1">
                <a:solidFill>
                  <a:prstClr val="black"/>
                </a:solidFill>
              </a:rPr>
              <a:t>da </a:t>
            </a:r>
            <a:r>
              <a:rPr lang="en-US" sz="2000" b="1">
                <a:solidFill>
                  <a:prstClr val="black"/>
                </a:solidFill>
              </a:rPr>
              <a:t>b</a:t>
            </a:r>
            <a:r>
              <a:rPr lang="sr-Latn-RS" sz="2000" b="1">
                <a:solidFill>
                  <a:prstClr val="black"/>
                </a:solidFill>
              </a:rPr>
              <a:t>ude isto tako </a:t>
            </a:r>
            <a:r>
              <a:rPr lang="en-US" sz="2000" b="1">
                <a:solidFill>
                  <a:prstClr val="black"/>
                </a:solidFill>
              </a:rPr>
              <a:t>strog </a:t>
            </a:r>
            <a:r>
              <a:rPr lang="sr-Latn-RS" sz="2000" b="1">
                <a:solidFill>
                  <a:prstClr val="black"/>
                </a:solidFill>
              </a:rPr>
              <a:t>lič</a:t>
            </a:r>
            <a:r>
              <a:rPr lang="en-US" sz="2000" b="1">
                <a:solidFill>
                  <a:prstClr val="black"/>
                </a:solidFill>
              </a:rPr>
              <a:t>no kao u pismu, ali da se ne</a:t>
            </a:r>
            <a:r>
              <a:rPr lang="sr-Latn-RS" sz="2000" b="1">
                <a:solidFill>
                  <a:prstClr val="black"/>
                </a:solidFill>
              </a:rPr>
              <a:t> želi </a:t>
            </a:r>
            <a:r>
              <a:rPr lang="en-US" sz="2000" b="1">
                <a:solidFill>
                  <a:prstClr val="black"/>
                </a:solidFill>
              </a:rPr>
              <a:t> spuštati na korištenje "telesnih oružja" (poput autoritarizma, telesnog kažnjavanja ili samohvale), već će koristiti samo oružja "moćna u Bogu" (2</a:t>
            </a:r>
            <a:r>
              <a:rPr lang="sr-Latn-RS" sz="2000" b="1">
                <a:solidFill>
                  <a:prstClr val="black"/>
                </a:solidFill>
              </a:rPr>
              <a:t>.</a:t>
            </a:r>
            <a:r>
              <a:rPr lang="en-US" sz="2000" b="1">
                <a:solidFill>
                  <a:prstClr val="black"/>
                </a:solidFill>
              </a:rPr>
              <a:t> Kor. 10</a:t>
            </a:r>
            <a:r>
              <a:rPr lang="sr-Latn-RS" sz="2000" b="1">
                <a:solidFill>
                  <a:prstClr val="black"/>
                </a:solidFill>
              </a:rPr>
              <a:t>,</a:t>
            </a:r>
            <a:r>
              <a:rPr lang="en-US" sz="2000" b="1">
                <a:solidFill>
                  <a:prstClr val="black"/>
                </a:solidFill>
              </a:rPr>
              <a:t>2-4).</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33340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7" presetClass="entr" presetSubtype="2"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ppt_x</p:attrName>
                                        </p:attrNameLst>
                                      </p:cBhvr>
                                      <p:tavLst>
                                        <p:tav tm="0">
                                          <p:val>
                                            <p:strVal val="#ppt_x+#ppt_w/2"/>
                                          </p:val>
                                        </p:tav>
                                        <p:tav tm="100000">
                                          <p:val>
                                            <p:strVal val="#ppt_x"/>
                                          </p:val>
                                        </p:tav>
                                      </p:tavLst>
                                    </p:anim>
                                    <p:anim calcmode="lin" valueType="num">
                                      <p:cBhvr>
                                        <p:cTn id="21" dur="500" fill="hold"/>
                                        <p:tgtEl>
                                          <p:spTgt spid="12"/>
                                        </p:tgtEl>
                                        <p:attrNameLst>
                                          <p:attrName>ppt_y</p:attrName>
                                        </p:attrNameLst>
                                      </p:cBhvr>
                                      <p:tavLst>
                                        <p:tav tm="0">
                                          <p:val>
                                            <p:strVal val="#ppt_y"/>
                                          </p:val>
                                        </p:tav>
                                        <p:tav tm="100000">
                                          <p:val>
                                            <p:strVal val="#ppt_y"/>
                                          </p:val>
                                        </p:tav>
                                      </p:tavLst>
                                    </p:anim>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childTnLst>
                                </p:cTn>
                              </p:par>
                              <p:par>
                                <p:cTn id="24" presetID="17" presetClass="entr" presetSubtype="8"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ppt_x</p:attrName>
                                        </p:attrNameLst>
                                      </p:cBhvr>
                                      <p:tavLst>
                                        <p:tav tm="0">
                                          <p:val>
                                            <p:strVal val="#ppt_x-#ppt_w/2"/>
                                          </p:val>
                                        </p:tav>
                                        <p:tav tm="100000">
                                          <p:val>
                                            <p:strVal val="#ppt_x"/>
                                          </p:val>
                                        </p:tav>
                                      </p:tavLst>
                                    </p:anim>
                                    <p:anim calcmode="lin" valueType="num">
                                      <p:cBhvr>
                                        <p:cTn id="27" dur="500" fill="hold"/>
                                        <p:tgtEl>
                                          <p:spTgt spid="14"/>
                                        </p:tgtEl>
                                        <p:attrNameLst>
                                          <p:attrName>ppt_y</p:attrName>
                                        </p:attrNameLst>
                                      </p:cBhvr>
                                      <p:tavLst>
                                        <p:tav tm="0">
                                          <p:val>
                                            <p:strVal val="#ppt_y"/>
                                          </p:val>
                                        </p:tav>
                                        <p:tav tm="100000">
                                          <p:val>
                                            <p:strVal val="#ppt_y"/>
                                          </p:val>
                                        </p:tav>
                                      </p:tavLst>
                                    </p:anim>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8" presetClass="entr" presetSubtype="32"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diamond(out)">
                                      <p:cBhvr>
                                        <p:cTn id="39" dur="750"/>
                                        <p:tgtEl>
                                          <p:spTgt spid="4"/>
                                        </p:tgtEl>
                                      </p:cBhvr>
                                    </p:animEffect>
                                  </p:childTnLst>
                                </p:cTn>
                              </p:par>
                            </p:childTnLst>
                          </p:cTn>
                        </p:par>
                        <p:par>
                          <p:cTn id="40" fill="hold">
                            <p:stCondLst>
                              <p:cond delay="750"/>
                            </p:stCondLst>
                            <p:childTnLst>
                              <p:par>
                                <p:cTn id="41" presetID="22" presetClass="entr" presetSubtype="8"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left)">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nodeType="click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additive="base">
                                        <p:cTn id="57" dur="500" fill="hold"/>
                                        <p:tgtEl>
                                          <p:spTgt spid="8"/>
                                        </p:tgtEl>
                                        <p:attrNameLst>
                                          <p:attrName>ppt_x</p:attrName>
                                        </p:attrNameLst>
                                      </p:cBhvr>
                                      <p:tavLst>
                                        <p:tav tm="0">
                                          <p:val>
                                            <p:strVal val="0-#ppt_w/2"/>
                                          </p:val>
                                        </p:tav>
                                        <p:tav tm="100000">
                                          <p:val>
                                            <p:strVal val="#ppt_x"/>
                                          </p:val>
                                        </p:tav>
                                      </p:tavLst>
                                    </p:anim>
                                    <p:anim calcmode="lin" valueType="num">
                                      <p:cBhvr additive="base">
                                        <p:cTn id="5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8" grpId="0"/>
      <p:bldP spid="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9" name="Rectángulo 28">
            <a:extLst>
              <a:ext uri="{FF2B5EF4-FFF2-40B4-BE49-F238E27FC236}">
                <a16:creationId xmlns:a16="http://schemas.microsoft.com/office/drawing/2014/main" id="{CA590638-CF8E-6552-2064-5746F5356094}"/>
              </a:ext>
            </a:extLst>
          </p:cNvPr>
          <p:cNvSpPr>
            <a:spLocks noGrp="1" noRot="1" noMove="1" noResize="1" noEditPoints="1" noAdjustHandles="1" noChangeArrowheads="1" noChangeShapeType="1"/>
          </p:cNvSpPr>
          <p:nvPr/>
        </p:nvSpPr>
        <p:spPr>
          <a:xfrm>
            <a:off x="0" y="0"/>
            <a:ext cx="12191999" cy="1032004"/>
          </a:xfrm>
          <a:prstGeom prst="rect">
            <a:avLst/>
          </a:prstGeom>
          <a:blipFill>
            <a:blip r:embed="rId4"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D198D94D-7AB9-E415-A4EC-5104664FE90D}"/>
              </a:ext>
            </a:extLst>
          </p:cNvPr>
          <p:cNvSpPr txBox="1"/>
          <p:nvPr/>
        </p:nvSpPr>
        <p:spPr>
          <a:xfrm>
            <a:off x="0" y="-86026"/>
            <a:ext cx="12192000" cy="769441"/>
          </a:xfrm>
          <a:prstGeom prst="rect">
            <a:avLst/>
          </a:prstGeom>
          <a:noFill/>
        </p:spPr>
        <p:txBody>
          <a:bodyPr wrap="square">
            <a:spAutoFit/>
          </a:bodyPr>
          <a:lstStyle/>
          <a:p>
            <a:pPr lvl="0" algn="ctr">
              <a:defRPr/>
            </a:pPr>
            <a:r>
              <a:rPr lang="en-US" sz="4400" b="1" spc="600">
                <a:ln w="12700" cmpd="sng">
                  <a:solidFill>
                    <a:srgbClr val="FBD805"/>
                  </a:solidFill>
                  <a:prstDash val="solid"/>
                </a:ln>
                <a:gradFill>
                  <a:gsLst>
                    <a:gs pos="0">
                      <a:srgbClr val="FBD805"/>
                    </a:gs>
                    <a:gs pos="4000">
                      <a:srgbClr val="FBD805">
                        <a:lumMod val="60000"/>
                        <a:lumOff val="40000"/>
                      </a:srgbClr>
                    </a:gs>
                    <a:gs pos="87000">
                      <a:srgbClr val="FBD805">
                        <a:lumMod val="20000"/>
                        <a:lumOff val="80000"/>
                      </a:srgbClr>
                    </a:gs>
                  </a:gsLst>
                  <a:lin ang="5400000"/>
                </a:gradFill>
                <a:effectLst>
                  <a:outerShdw blurRad="50800" dist="25400" dir="5400000" algn="ctr" rotWithShape="0">
                    <a:prstClr val="black"/>
                  </a:outerShdw>
                </a:effectLst>
              </a:rPr>
              <a:t>ISPRAVNA OBRANA</a:t>
            </a:r>
            <a:endParaRPr kumimoji="0" lang="en-US" sz="4400" b="1" i="0" u="none" strike="noStrike" kern="1200" cap="none" spc="600" normalizeH="0" baseline="0" noProof="0" dirty="0">
              <a:ln w="12700" cmpd="sng">
                <a:solidFill>
                  <a:srgbClr val="FBD805"/>
                </a:solidFill>
                <a:prstDash val="solid"/>
              </a:ln>
              <a:gradFill>
                <a:gsLst>
                  <a:gs pos="0">
                    <a:srgbClr val="FBD805"/>
                  </a:gs>
                  <a:gs pos="4000">
                    <a:srgbClr val="FBD805">
                      <a:lumMod val="60000"/>
                      <a:lumOff val="40000"/>
                    </a:srgbClr>
                  </a:gs>
                  <a:gs pos="87000">
                    <a:srgbClr val="FBD805">
                      <a:lumMod val="20000"/>
                      <a:lumOff val="80000"/>
                    </a:srgbClr>
                  </a:gs>
                </a:gsLst>
                <a:lin ang="5400000"/>
              </a:gradFill>
              <a:effectLst>
                <a:outerShdw blurRad="50800" dist="25400" dir="5400000" algn="ctr" rotWithShape="0">
                  <a:prstClr val="black"/>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77FE35BA-0EDB-0FCE-18F7-11334B0C4401}"/>
              </a:ext>
            </a:extLst>
          </p:cNvPr>
          <p:cNvSpPr txBox="1"/>
          <p:nvPr/>
        </p:nvSpPr>
        <p:spPr>
          <a:xfrm>
            <a:off x="0" y="614032"/>
            <a:ext cx="12191999" cy="523220"/>
          </a:xfrm>
          <a:prstGeom prst="rect">
            <a:avLst/>
          </a:prstGeom>
          <a:solidFill>
            <a:schemeClr val="accent3">
              <a:lumMod val="40000"/>
              <a:lumOff val="60000"/>
            </a:schemeClr>
          </a:solidFill>
          <a:ln>
            <a:noFill/>
          </a:ln>
        </p:spPr>
        <p:txBody>
          <a:bodyPr wrap="square">
            <a:spAutoFit/>
            <a:scene3d>
              <a:camera prst="orthographicFront"/>
              <a:lightRig rig="threePt" dir="t"/>
            </a:scene3d>
            <a:sp3d extrusionH="57150">
              <a:bevelT w="38100" h="38100"/>
            </a:sp3d>
          </a:bodyPr>
          <a:lstStyle/>
          <a:p>
            <a:pPr lvl="0" algn="ctr">
              <a:defRPr/>
            </a:pPr>
            <a:r>
              <a:rPr kumimoji="0" lang="en-US" sz="1600" b="1" i="0" u="none" strike="noStrike" kern="1200" cap="none" spc="0" normalizeH="0" baseline="0" noProof="0" dirty="0">
                <a:ln>
                  <a:noFill/>
                </a:ln>
                <a:solidFill>
                  <a:srgbClr val="C7440F"/>
                </a:solidFill>
                <a:effectLst/>
                <a:uLnTx/>
                <a:uFillTx/>
                <a:latin typeface="Comic Sans MS" panose="030F0702030302020204" pitchFamily="66" charset="0"/>
                <a:ea typeface="+mn-ea"/>
                <a:cs typeface="+mn-cs"/>
              </a:rPr>
              <a:t>“</a:t>
            </a:r>
            <a:r>
              <a:rPr lang="sr-Latn-RS" sz="1600" b="1" dirty="0">
                <a:solidFill>
                  <a:srgbClr val="C7440F"/>
                </a:solidFill>
                <a:latin typeface="Comic Sans MS" panose="030F0702030302020204" pitchFamily="66" charset="0"/>
              </a:rPr>
              <a:t>Jer Poslanice su, veli se, ozbiljne i stroge, ali jwe on kad je prisutan , slabić, a reč mu je bez vrednosti.</a:t>
            </a:r>
            <a:r>
              <a:rPr kumimoji="0" lang="en-US" sz="1600" b="1" i="0" u="none" strike="noStrike" kern="1200" cap="none" spc="0" normalizeH="0" baseline="0" noProof="0" dirty="0">
                <a:ln>
                  <a:noFill/>
                </a:ln>
                <a:solidFill>
                  <a:srgbClr val="C7440F"/>
                </a:solidFill>
                <a:effectLst/>
                <a:uLnTx/>
                <a:uFillTx/>
                <a:latin typeface="Comic Sans MS" panose="030F0702030302020204" pitchFamily="66" charset="0"/>
                <a:ea typeface="+mn-ea"/>
                <a:cs typeface="+mn-cs"/>
              </a:rPr>
              <a:t>”</a:t>
            </a:r>
            <a:br>
              <a:rPr kumimoji="0" lang="en-US" sz="1600" b="1" i="0" u="none" strike="noStrike" kern="1200" cap="none" spc="0" normalizeH="0" baseline="0" noProof="0" dirty="0">
                <a:ln>
                  <a:noFill/>
                </a:ln>
                <a:solidFill>
                  <a:srgbClr val="C7440F"/>
                </a:solidFill>
                <a:effectLst/>
                <a:uLnTx/>
                <a:uFillTx/>
                <a:latin typeface="Comic Sans MS" panose="030F0702030302020204" pitchFamily="66" charset="0"/>
                <a:ea typeface="+mn-ea"/>
                <a:cs typeface="+mn-cs"/>
              </a:rPr>
            </a:br>
            <a:r>
              <a:rPr kumimoji="0" lang="en-US" sz="1200" b="1" i="0" u="none" strike="noStrike" kern="1200" cap="none" spc="0" normalizeH="0" baseline="0" noProof="0" dirty="0">
                <a:ln>
                  <a:noFill/>
                </a:ln>
                <a:solidFill>
                  <a:srgbClr val="C7440F"/>
                </a:solidFill>
                <a:effectLst/>
                <a:uLnTx/>
                <a:uFillTx/>
                <a:latin typeface="Comic Sans MS" panose="030F0702030302020204" pitchFamily="66" charset="0"/>
                <a:ea typeface="+mn-ea"/>
                <a:cs typeface="+mn-cs"/>
              </a:rPr>
              <a:t>(2</a:t>
            </a:r>
            <a:r>
              <a:rPr kumimoji="0" lang="sr-Latn-RS" sz="1200" b="1" i="0" u="none" strike="noStrike" kern="1200" cap="none" spc="0" normalizeH="0" baseline="0" noProof="0" dirty="0">
                <a:ln>
                  <a:noFill/>
                </a:ln>
                <a:solidFill>
                  <a:srgbClr val="C7440F"/>
                </a:solidFill>
                <a:effectLst/>
                <a:uLnTx/>
                <a:uFillTx/>
                <a:latin typeface="Comic Sans MS" panose="030F0702030302020204" pitchFamily="66" charset="0"/>
                <a:ea typeface="+mn-ea"/>
                <a:cs typeface="+mn-cs"/>
              </a:rPr>
              <a:t>.</a:t>
            </a:r>
            <a:r>
              <a:rPr kumimoji="0" lang="sr-Latn-RS" sz="1200" b="1" i="0" u="none" strike="noStrike" kern="1200" cap="none" spc="0" normalizeH="0" noProof="0" dirty="0">
                <a:ln>
                  <a:noFill/>
                </a:ln>
                <a:solidFill>
                  <a:srgbClr val="C7440F"/>
                </a:solidFill>
                <a:effectLst/>
                <a:uLnTx/>
                <a:uFillTx/>
                <a:latin typeface="Comic Sans MS" panose="030F0702030302020204" pitchFamily="66" charset="0"/>
                <a:ea typeface="+mn-ea"/>
                <a:cs typeface="+mn-cs"/>
              </a:rPr>
              <a:t> Korinćanima </a:t>
            </a:r>
            <a:r>
              <a:rPr kumimoji="0" lang="en-US" sz="1200" b="1" i="0" u="none" strike="noStrike" kern="1200" cap="none" spc="0" normalizeH="0" baseline="0" noProof="0" dirty="0">
                <a:ln>
                  <a:noFill/>
                </a:ln>
                <a:solidFill>
                  <a:srgbClr val="C7440F"/>
                </a:solidFill>
                <a:effectLst/>
                <a:uLnTx/>
                <a:uFillTx/>
                <a:latin typeface="Comic Sans MS" panose="030F0702030302020204" pitchFamily="66" charset="0"/>
                <a:ea typeface="+mn-ea"/>
                <a:cs typeface="+mn-cs"/>
              </a:rPr>
              <a:t>10</a:t>
            </a:r>
            <a:r>
              <a:rPr kumimoji="0" lang="sr-Latn-RS" sz="1200" b="1" i="0" u="none" strike="noStrike" kern="1200" cap="none" spc="0" normalizeH="0" baseline="0" noProof="0" dirty="0">
                <a:ln>
                  <a:noFill/>
                </a:ln>
                <a:solidFill>
                  <a:srgbClr val="C7440F"/>
                </a:solidFill>
                <a:effectLst/>
                <a:uLnTx/>
                <a:uFillTx/>
                <a:latin typeface="Comic Sans MS" panose="030F0702030302020204" pitchFamily="66" charset="0"/>
                <a:ea typeface="+mn-ea"/>
                <a:cs typeface="+mn-cs"/>
              </a:rPr>
              <a:t>,</a:t>
            </a:r>
            <a:r>
              <a:rPr kumimoji="0" lang="en-US" sz="1200" b="1" i="0" u="none" strike="noStrike" kern="1200" cap="none" spc="0" normalizeH="0" baseline="0" noProof="0" dirty="0">
                <a:ln>
                  <a:noFill/>
                </a:ln>
                <a:solidFill>
                  <a:srgbClr val="C7440F"/>
                </a:solidFill>
                <a:effectLst/>
                <a:uLnTx/>
                <a:uFillTx/>
                <a:latin typeface="Comic Sans MS" panose="030F0702030302020204" pitchFamily="66" charset="0"/>
                <a:ea typeface="+mn-ea"/>
                <a:cs typeface="+mn-cs"/>
              </a:rPr>
              <a:t>18)</a:t>
            </a:r>
            <a:endParaRPr kumimoji="0" lang="en-US" sz="1600" b="1" i="0" u="none" strike="noStrike" kern="1200" cap="none" spc="0" normalizeH="0" baseline="0" noProof="0" dirty="0">
              <a:ln>
                <a:noFill/>
              </a:ln>
              <a:solidFill>
                <a:srgbClr val="C7440F"/>
              </a:solidFill>
              <a:effectLst/>
              <a:uLnTx/>
              <a:uFillTx/>
              <a:latin typeface="Comic Sans MS" panose="030F0702030302020204" pitchFamily="66" charset="0"/>
              <a:ea typeface="+mn-ea"/>
              <a:cs typeface="+mn-cs"/>
            </a:endParaRPr>
          </a:p>
        </p:txBody>
      </p:sp>
      <p:sp>
        <p:nvSpPr>
          <p:cNvPr id="6" name="CuadroTexto 5">
            <a:extLst>
              <a:ext uri="{FF2B5EF4-FFF2-40B4-BE49-F238E27FC236}">
                <a16:creationId xmlns:a16="http://schemas.microsoft.com/office/drawing/2014/main" id="{1E027BFB-5546-F015-F7CD-B4EA3844679A}"/>
              </a:ext>
            </a:extLst>
          </p:cNvPr>
          <p:cNvSpPr txBox="1"/>
          <p:nvPr/>
        </p:nvSpPr>
        <p:spPr>
          <a:xfrm>
            <a:off x="60695" y="1133475"/>
            <a:ext cx="7813034" cy="1631216"/>
          </a:xfrm>
          <a:prstGeom prst="rect">
            <a:avLst/>
          </a:prstGeom>
          <a:noFill/>
        </p:spPr>
        <p:txBody>
          <a:bodyPr wrap="square" rtlCol="0">
            <a:spAutoFit/>
          </a:bodyPr>
          <a:lstStyle/>
          <a:p>
            <a:pPr lvl="0">
              <a:spcBef>
                <a:spcPts val="600"/>
              </a:spcBef>
              <a:defRPr/>
            </a:pPr>
            <a:r>
              <a:rPr lang="en-US" sz="2000" b="1">
                <a:solidFill>
                  <a:prstClr val="black"/>
                </a:solidFill>
              </a:rPr>
              <a:t>Grčki filozofi naplaćivali su velike iznose studentima koji su željeli učiti od njih. Kako bi privukli te učenike, hvalili su se svojim znanjem, društvenim položajem ili važnim osobama koje su ih poznavale i poštovale. To je bila praksa lažnih učitelja koji su se infiltrirali u Korint (2. Kor. 10</a:t>
            </a:r>
            <a:r>
              <a:rPr lang="sr-Latn-RS" sz="2000" b="1">
                <a:solidFill>
                  <a:prstClr val="black"/>
                </a:solidFill>
              </a:rPr>
              <a:t>,</a:t>
            </a:r>
            <a:r>
              <a:rPr lang="en-US" sz="2000" b="1">
                <a:solidFill>
                  <a:prstClr val="black"/>
                </a:solidFill>
              </a:rPr>
              <a:t>12; 11</a:t>
            </a:r>
            <a:r>
              <a:rPr lang="sr-Latn-RS" sz="2000" b="1">
                <a:solidFill>
                  <a:prstClr val="black"/>
                </a:solidFill>
              </a:rPr>
              <a:t>,</a:t>
            </a:r>
            <a:r>
              <a:rPr lang="en-US" sz="2000" b="1">
                <a:solidFill>
                  <a:prstClr val="black"/>
                </a:solidFill>
              </a:rPr>
              <a:t>19</a:t>
            </a:r>
            <a:r>
              <a:rPr lang="sr-Latn-RS" sz="2000" b="1">
                <a:solidFill>
                  <a:prstClr val="black"/>
                </a:solidFill>
              </a:rPr>
              <a:t>.</a:t>
            </a:r>
            <a:r>
              <a:rPr lang="en-US" sz="2000" b="1">
                <a:solidFill>
                  <a:prstClr val="black"/>
                </a:solidFill>
              </a:rPr>
              <a:t>20).</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0" name="Imagen 9">
            <a:extLst>
              <a:ext uri="{FF2B5EF4-FFF2-40B4-BE49-F238E27FC236}">
                <a16:creationId xmlns:a16="http://schemas.microsoft.com/office/drawing/2014/main" id="{EDCE89EE-A381-7ED9-5FD8-45665B0A86D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694" y="2864317"/>
            <a:ext cx="3704719" cy="1931225"/>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sp>
        <p:nvSpPr>
          <p:cNvPr id="12" name="CuadroTexto 11">
            <a:extLst>
              <a:ext uri="{FF2B5EF4-FFF2-40B4-BE49-F238E27FC236}">
                <a16:creationId xmlns:a16="http://schemas.microsoft.com/office/drawing/2014/main" id="{5E8DC957-78B4-BF64-E6B3-6FF718656D8B}"/>
              </a:ext>
            </a:extLst>
          </p:cNvPr>
          <p:cNvSpPr txBox="1"/>
          <p:nvPr/>
        </p:nvSpPr>
        <p:spPr>
          <a:xfrm>
            <a:off x="3516549" y="2900852"/>
            <a:ext cx="4357180" cy="1631216"/>
          </a:xfrm>
          <a:prstGeom prst="rect">
            <a:avLst/>
          </a:prstGeom>
          <a:noFill/>
        </p:spPr>
        <p:txBody>
          <a:bodyPr wrap="square">
            <a:spAutoFit/>
          </a:bodyPr>
          <a:lstStyle/>
          <a:p>
            <a:pPr lvl="0">
              <a:spcBef>
                <a:spcPts val="600"/>
              </a:spcBef>
              <a:defRPr/>
            </a:pPr>
            <a:r>
              <a:rPr lang="en-US" sz="2000" b="1">
                <a:solidFill>
                  <a:prstClr val="black"/>
                </a:solidFill>
              </a:rPr>
              <a:t>Ali Pa</a:t>
            </a:r>
            <a:r>
              <a:rPr lang="sr-Latn-RS" sz="2000" b="1">
                <a:solidFill>
                  <a:prstClr val="black"/>
                </a:solidFill>
              </a:rPr>
              <a:t>vle</a:t>
            </a:r>
            <a:r>
              <a:rPr lang="en-US" sz="2000" b="1">
                <a:solidFill>
                  <a:prstClr val="black"/>
                </a:solidFill>
              </a:rPr>
              <a:t> nije naplaćivao za deljenje svog znanja, nije predavao preporuke, niti se hvalio sobom. I zbog toga su ga gledali s visoka! Kako se mogao braniti?</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4" name="Imagen 13">
            <a:extLst>
              <a:ext uri="{FF2B5EF4-FFF2-40B4-BE49-F238E27FC236}">
                <a16:creationId xmlns:a16="http://schemas.microsoft.com/office/drawing/2014/main" id="{9C3D933A-8661-E7E4-A8FB-A1D0EDCE912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9983718" y="5496127"/>
            <a:ext cx="1998326" cy="1263405"/>
          </a:xfrm>
          <a:prstGeom prst="round2DiagRect">
            <a:avLst>
              <a:gd name="adj1" fmla="val 16667"/>
              <a:gd name="adj2" fmla="val 0"/>
            </a:avLst>
          </a:prstGeom>
          <a:ln w="38100" cap="sq">
            <a:solidFill>
              <a:srgbClr val="CC99FF"/>
            </a:solidFill>
            <a:miter lim="800000"/>
          </a:ln>
          <a:effectLst>
            <a:outerShdw blurRad="50800" dist="38100" dir="2700000" algn="tl" rotWithShape="0">
              <a:prstClr val="black">
                <a:alpha val="40000"/>
              </a:prstClr>
            </a:outerShdw>
          </a:effectLst>
        </p:spPr>
      </p:pic>
      <p:sp>
        <p:nvSpPr>
          <p:cNvPr id="18" name="CuadroTexto 17">
            <a:extLst>
              <a:ext uri="{FF2B5EF4-FFF2-40B4-BE49-F238E27FC236}">
                <a16:creationId xmlns:a16="http://schemas.microsoft.com/office/drawing/2014/main" id="{609FCF71-B2EB-63FB-598C-945EE06B6695}"/>
              </a:ext>
            </a:extLst>
          </p:cNvPr>
          <p:cNvSpPr txBox="1"/>
          <p:nvPr/>
        </p:nvSpPr>
        <p:spPr>
          <a:xfrm>
            <a:off x="60694" y="4976005"/>
            <a:ext cx="7813032" cy="1015663"/>
          </a:xfrm>
          <a:prstGeom prst="rect">
            <a:avLst/>
          </a:prstGeom>
          <a:noFill/>
        </p:spPr>
        <p:txBody>
          <a:bodyPr wrap="square">
            <a:spAutoFit/>
          </a:bodyPr>
          <a:lstStyle/>
          <a:p>
            <a:pPr lvl="0">
              <a:spcBef>
                <a:spcPts val="600"/>
              </a:spcBef>
              <a:defRPr/>
            </a:pPr>
            <a:r>
              <a:rPr lang="en-US" sz="2000" b="1" dirty="0" err="1">
                <a:solidFill>
                  <a:prstClr val="black"/>
                </a:solidFill>
              </a:rPr>
              <a:t>Čini</a:t>
            </a:r>
            <a:r>
              <a:rPr lang="en-US" sz="2000" b="1" dirty="0">
                <a:solidFill>
                  <a:prstClr val="black"/>
                </a:solidFill>
              </a:rPr>
              <a:t> se da je </a:t>
            </a:r>
            <a:r>
              <a:rPr lang="en-US" sz="2000" b="1" dirty="0" err="1">
                <a:solidFill>
                  <a:prstClr val="black"/>
                </a:solidFill>
              </a:rPr>
              <a:t>trebalo</a:t>
            </a:r>
            <a:r>
              <a:rPr lang="en-US" sz="2000" b="1" dirty="0">
                <a:solidFill>
                  <a:prstClr val="black"/>
                </a:solidFill>
              </a:rPr>
              <a:t> </a:t>
            </a:r>
            <a:r>
              <a:rPr lang="sr-Latn-RS" sz="2000" b="1" dirty="0">
                <a:solidFill>
                  <a:prstClr val="black"/>
                </a:solidFill>
              </a:rPr>
              <a:t>da bude</a:t>
            </a:r>
            <a:r>
              <a:rPr lang="en-US" sz="2000" b="1" dirty="0">
                <a:solidFill>
                  <a:prstClr val="black"/>
                </a:solidFill>
              </a:rPr>
              <a:t> </a:t>
            </a:r>
            <a:r>
              <a:rPr lang="en-US" sz="2000" b="1" dirty="0" err="1">
                <a:solidFill>
                  <a:prstClr val="black"/>
                </a:solidFill>
              </a:rPr>
              <a:t>hvaljen</a:t>
            </a:r>
            <a:r>
              <a:rPr lang="en-US" sz="2000" b="1" dirty="0">
                <a:solidFill>
                  <a:prstClr val="black"/>
                </a:solidFill>
              </a:rPr>
              <a:t> pred </a:t>
            </a:r>
            <a:r>
              <a:rPr lang="en-US" sz="2000" b="1" dirty="0" err="1">
                <a:solidFill>
                  <a:prstClr val="black"/>
                </a:solidFill>
              </a:rPr>
              <a:t>Korinćanima</a:t>
            </a:r>
            <a:r>
              <a:rPr lang="en-US" sz="2000" b="1" dirty="0">
                <a:solidFill>
                  <a:prstClr val="black"/>
                </a:solidFill>
              </a:rPr>
              <a:t> da bi ga oni </a:t>
            </a:r>
            <a:r>
              <a:rPr lang="en-US" sz="2000" b="1" dirty="0" err="1">
                <a:solidFill>
                  <a:prstClr val="black"/>
                </a:solidFill>
              </a:rPr>
              <a:t>prihvatili</a:t>
            </a:r>
            <a:r>
              <a:rPr lang="en-US" sz="2000" b="1" dirty="0">
                <a:solidFill>
                  <a:prstClr val="black"/>
                </a:solidFill>
              </a:rPr>
              <a:t>. Ali </a:t>
            </a:r>
            <a:r>
              <a:rPr lang="en-US" sz="2000" b="1" dirty="0" err="1">
                <a:solidFill>
                  <a:prstClr val="black"/>
                </a:solidFill>
              </a:rPr>
              <a:t>nije</a:t>
            </a:r>
            <a:r>
              <a:rPr lang="en-US" sz="2000" b="1" dirty="0">
                <a:solidFill>
                  <a:prstClr val="black"/>
                </a:solidFill>
              </a:rPr>
              <a:t> on bio taj koji je </a:t>
            </a:r>
            <a:r>
              <a:rPr lang="en-US" sz="2000" b="1" dirty="0" err="1">
                <a:solidFill>
                  <a:prstClr val="black"/>
                </a:solidFill>
              </a:rPr>
              <a:t>trebao</a:t>
            </a:r>
            <a:r>
              <a:rPr lang="en-US" sz="2000" b="1" dirty="0">
                <a:solidFill>
                  <a:prstClr val="black"/>
                </a:solidFill>
              </a:rPr>
              <a:t> </a:t>
            </a:r>
            <a:r>
              <a:rPr lang="en-US" sz="2000" b="1" dirty="0" err="1">
                <a:solidFill>
                  <a:prstClr val="black"/>
                </a:solidFill>
              </a:rPr>
              <a:t>hvaliti</a:t>
            </a:r>
            <a:r>
              <a:rPr lang="en-US" sz="2000" b="1" dirty="0">
                <a:solidFill>
                  <a:prstClr val="black"/>
                </a:solidFill>
              </a:rPr>
              <a:t> </a:t>
            </a:r>
            <a:r>
              <a:rPr lang="sr-Latn-RS" sz="2000" b="1" dirty="0">
                <a:solidFill>
                  <a:prstClr val="black"/>
                </a:solidFill>
              </a:rPr>
              <a:t>sm </a:t>
            </a:r>
            <a:r>
              <a:rPr lang="en-US" sz="2000" b="1" dirty="0" err="1">
                <a:solidFill>
                  <a:prstClr val="black"/>
                </a:solidFill>
              </a:rPr>
              <a:t>sebe</a:t>
            </a:r>
            <a:r>
              <a:rPr lang="en-US" sz="2000" b="1" dirty="0">
                <a:solidFill>
                  <a:prstClr val="black"/>
                </a:solidFill>
              </a:rPr>
              <a:t> (</a:t>
            </a:r>
            <a:r>
              <a:rPr lang="en-US" sz="2000" b="1" dirty="0" err="1">
                <a:solidFill>
                  <a:prstClr val="black"/>
                </a:solidFill>
              </a:rPr>
              <a:t>Iz</a:t>
            </a:r>
            <a:r>
              <a:rPr lang="sr-Latn-RS" sz="2000" b="1" dirty="0">
                <a:solidFill>
                  <a:prstClr val="black"/>
                </a:solidFill>
              </a:rPr>
              <a:t>r</a:t>
            </a:r>
            <a:r>
              <a:rPr lang="en-US" sz="2000" b="1" dirty="0">
                <a:solidFill>
                  <a:prstClr val="black"/>
                </a:solidFill>
              </a:rPr>
              <a:t>. 27</a:t>
            </a:r>
            <a:r>
              <a:rPr lang="sr-Latn-RS" sz="2000" b="1" dirty="0">
                <a:solidFill>
                  <a:prstClr val="black"/>
                </a:solidFill>
              </a:rPr>
              <a:t>,</a:t>
            </a:r>
            <a:r>
              <a:rPr lang="en-US" sz="2000" b="1" dirty="0">
                <a:solidFill>
                  <a:prstClr val="black"/>
                </a:solidFill>
              </a:rPr>
              <a:t>2). Pav</a:t>
            </a:r>
            <a:r>
              <a:rPr lang="sr-Latn-RS" sz="2000" b="1" dirty="0">
                <a:solidFill>
                  <a:prstClr val="black"/>
                </a:solidFill>
              </a:rPr>
              <a:t>le</a:t>
            </a:r>
            <a:r>
              <a:rPr lang="en-US" sz="2000" b="1" dirty="0">
                <a:solidFill>
                  <a:prstClr val="black"/>
                </a:solidFill>
              </a:rPr>
              <a:t> je </a:t>
            </a:r>
            <a:r>
              <a:rPr lang="sr-Latn-RS" sz="2000" b="1" dirty="0">
                <a:solidFill>
                  <a:prstClr val="black"/>
                </a:solidFill>
              </a:rPr>
              <a:t>govorio </a:t>
            </a:r>
            <a:r>
              <a:rPr lang="en-US" sz="2000" b="1" dirty="0" err="1">
                <a:solidFill>
                  <a:prstClr val="black"/>
                </a:solidFill>
              </a:rPr>
              <a:t>neka</a:t>
            </a:r>
            <a:r>
              <a:rPr lang="en-US" sz="2000" b="1" dirty="0">
                <a:solidFill>
                  <a:prstClr val="black"/>
                </a:solidFill>
              </a:rPr>
              <a:t> Bog </a:t>
            </a:r>
            <a:r>
              <a:rPr lang="en-US" sz="2000" b="1" dirty="0" err="1">
                <a:solidFill>
                  <a:prstClr val="black"/>
                </a:solidFill>
              </a:rPr>
              <a:t>bude</a:t>
            </a:r>
            <a:r>
              <a:rPr lang="en-US" sz="2000" b="1" dirty="0">
                <a:solidFill>
                  <a:prstClr val="black"/>
                </a:solidFill>
              </a:rPr>
              <a:t> taj koji </a:t>
            </a:r>
            <a:r>
              <a:rPr lang="en-US" sz="2000" b="1" dirty="0" err="1">
                <a:solidFill>
                  <a:prstClr val="black"/>
                </a:solidFill>
              </a:rPr>
              <a:t>će</a:t>
            </a:r>
            <a:r>
              <a:rPr lang="en-US" sz="2000" b="1" dirty="0">
                <a:solidFill>
                  <a:prstClr val="black"/>
                </a:solidFill>
              </a:rPr>
              <a:t> ga </a:t>
            </a:r>
            <a:r>
              <a:rPr lang="en-US" sz="2000" b="1" dirty="0" err="1">
                <a:solidFill>
                  <a:prstClr val="black"/>
                </a:solidFill>
              </a:rPr>
              <a:t>hvaliti</a:t>
            </a:r>
            <a:r>
              <a:rPr lang="en-US" sz="2000" b="1" dirty="0">
                <a:solidFill>
                  <a:prstClr val="black"/>
                </a:solidFill>
              </a:rPr>
              <a:t> (2</a:t>
            </a:r>
            <a:r>
              <a:rPr lang="sr-Latn-RS" sz="2000" b="1" dirty="0">
                <a:solidFill>
                  <a:prstClr val="black"/>
                </a:solidFill>
              </a:rPr>
              <a:t>. Kor.</a:t>
            </a:r>
            <a:r>
              <a:rPr lang="en-US" sz="2000" b="1" dirty="0">
                <a:solidFill>
                  <a:prstClr val="black"/>
                </a:solidFill>
              </a:rPr>
              <a:t> </a:t>
            </a:r>
            <a:r>
              <a:rPr lang="sr-Latn-RS" sz="2000" b="1" dirty="0">
                <a:solidFill>
                  <a:prstClr val="black"/>
                </a:solidFill>
              </a:rPr>
              <a:t>1</a:t>
            </a:r>
            <a:r>
              <a:rPr lang="en-US" sz="2000" b="1" dirty="0">
                <a:solidFill>
                  <a:prstClr val="black"/>
                </a:solidFill>
              </a:rPr>
              <a:t>0</a:t>
            </a:r>
            <a:r>
              <a:rPr lang="sr-Latn-RS" sz="2000" b="1" dirty="0">
                <a:solidFill>
                  <a:prstClr val="black"/>
                </a:solidFill>
              </a:rPr>
              <a:t>,</a:t>
            </a:r>
            <a:r>
              <a:rPr lang="en-US" sz="2000" b="1" dirty="0">
                <a:solidFill>
                  <a:prstClr val="black"/>
                </a:solidFill>
              </a:rPr>
              <a:t>18).</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nvGrpSpPr>
          <p:cNvPr id="24" name="Grupo 23">
            <a:extLst>
              <a:ext uri="{FF2B5EF4-FFF2-40B4-BE49-F238E27FC236}">
                <a16:creationId xmlns:a16="http://schemas.microsoft.com/office/drawing/2014/main" id="{4E922FCF-0527-9F2A-9081-3F084BBE24E6}"/>
              </a:ext>
            </a:extLst>
          </p:cNvPr>
          <p:cNvGrpSpPr/>
          <p:nvPr/>
        </p:nvGrpSpPr>
        <p:grpSpPr>
          <a:xfrm>
            <a:off x="7873729" y="1133475"/>
            <a:ext cx="4108315" cy="2310927"/>
            <a:chOff x="7873729" y="1133475"/>
            <a:chExt cx="4108315" cy="2310927"/>
          </a:xfrm>
        </p:grpSpPr>
        <p:pic>
          <p:nvPicPr>
            <p:cNvPr id="16" name="Imagen 15">
              <a:extLst>
                <a:ext uri="{FF2B5EF4-FFF2-40B4-BE49-F238E27FC236}">
                  <a16:creationId xmlns:a16="http://schemas.microsoft.com/office/drawing/2014/main" id="{49FF073A-150B-A508-59F5-CC0F232B077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873729" y="1133475"/>
              <a:ext cx="4108315" cy="2310927"/>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1" name="Elipse 20">
              <a:extLst>
                <a:ext uri="{FF2B5EF4-FFF2-40B4-BE49-F238E27FC236}">
                  <a16:creationId xmlns:a16="http://schemas.microsoft.com/office/drawing/2014/main" id="{678C3136-3ADA-1242-E24F-AF361699D003}"/>
                </a:ext>
              </a:extLst>
            </p:cNvPr>
            <p:cNvSpPr/>
            <p:nvPr/>
          </p:nvSpPr>
          <p:spPr>
            <a:xfrm>
              <a:off x="7937769" y="1201991"/>
              <a:ext cx="1468877" cy="733811"/>
            </a:xfrm>
            <a:prstGeom prst="ellipse">
              <a:avLst/>
            </a:prstGeom>
            <a:solidFill>
              <a:srgbClr val="FBE6E5"/>
            </a:solidFill>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Ne </a:t>
              </a:r>
              <a:r>
                <a:rPr kumimoji="0" lang="en-US" sz="1600" b="1" i="0" u="none" strike="noStrike" kern="1200" cap="none" spc="0" normalizeH="0" baseline="0" noProof="0" dirty="0" err="1">
                  <a:ln>
                    <a:noFill/>
                  </a:ln>
                  <a:solidFill>
                    <a:prstClr val="black"/>
                  </a:solidFill>
                  <a:effectLst/>
                  <a:uLnTx/>
                  <a:uFillTx/>
                  <a:latin typeface="Aptos" panose="02110004020202020204"/>
                  <a:ea typeface="+mn-ea"/>
                  <a:cs typeface="+mn-cs"/>
                </a:rPr>
                <a:t>hvali</a:t>
              </a: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 se</a:t>
              </a:r>
            </a:p>
          </p:txBody>
        </p:sp>
        <p:sp>
          <p:nvSpPr>
            <p:cNvPr id="23" name="Elipse 22">
              <a:extLst>
                <a:ext uri="{FF2B5EF4-FFF2-40B4-BE49-F238E27FC236}">
                  <a16:creationId xmlns:a16="http://schemas.microsoft.com/office/drawing/2014/main" id="{94C447F6-D4B7-ED4D-EF54-4269091A091E}"/>
                </a:ext>
              </a:extLst>
            </p:cNvPr>
            <p:cNvSpPr/>
            <p:nvPr/>
          </p:nvSpPr>
          <p:spPr>
            <a:xfrm>
              <a:off x="10405352" y="1201991"/>
              <a:ext cx="1468877" cy="733811"/>
            </a:xfrm>
            <a:prstGeom prst="ellipse">
              <a:avLst/>
            </a:prstGeom>
            <a:solidFill>
              <a:schemeClr val="accent3">
                <a:lumMod val="20000"/>
                <a:lumOff val="80000"/>
              </a:schemeClr>
            </a:solidFill>
            <a:ln>
              <a:solidFill>
                <a:schemeClr val="accent3">
                  <a:lumMod val="50000"/>
                </a:schemeClr>
              </a:solidFill>
            </a:ln>
            <a:effectLst>
              <a:outerShdw blurRad="50800" dist="38100" dir="8100000" algn="tr"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Neka </a:t>
              </a:r>
              <a:r>
                <a:rPr kumimoji="0" lang="en-US" sz="1600" b="1" i="0" u="none" strike="noStrike" kern="1200" cap="none" spc="0" normalizeH="0" baseline="0" noProof="0" dirty="0" err="1">
                  <a:ln>
                    <a:noFill/>
                  </a:ln>
                  <a:solidFill>
                    <a:prstClr val="black"/>
                  </a:solidFill>
                  <a:effectLst/>
                  <a:uLnTx/>
                  <a:uFillTx/>
                  <a:latin typeface="Aptos" panose="02110004020202020204"/>
                  <a:ea typeface="+mn-ea"/>
                  <a:cs typeface="+mn-cs"/>
                </a:rPr>
                <a:t>nas</a:t>
              </a: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 Bog </a:t>
              </a:r>
              <a:r>
                <a:rPr kumimoji="0" lang="en-US" sz="1600" b="1" i="0" u="none" strike="noStrike" kern="1200" cap="none" spc="0" normalizeH="0" baseline="0" noProof="0" dirty="0" err="1">
                  <a:ln>
                    <a:noFill/>
                  </a:ln>
                  <a:solidFill>
                    <a:prstClr val="black"/>
                  </a:solidFill>
                  <a:effectLst/>
                  <a:uLnTx/>
                  <a:uFillTx/>
                  <a:latin typeface="Aptos" panose="02110004020202020204"/>
                  <a:ea typeface="+mn-ea"/>
                  <a:cs typeface="+mn-cs"/>
                </a:rPr>
                <a:t>hvali</a:t>
              </a:r>
              <a:endPar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pic>
        <p:nvPicPr>
          <p:cNvPr id="26" name="Imagen 25">
            <a:extLst>
              <a:ext uri="{FF2B5EF4-FFF2-40B4-BE49-F238E27FC236}">
                <a16:creationId xmlns:a16="http://schemas.microsoft.com/office/drawing/2014/main" id="{45581DF9-411F-DB7D-211F-6C3DBCFF4F15}"/>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7873728" y="3644628"/>
            <a:ext cx="1942085" cy="3114904"/>
          </a:xfrm>
          <a:prstGeom prst="round2DiagRect">
            <a:avLst>
              <a:gd name="adj1" fmla="val 0"/>
              <a:gd name="adj2" fmla="val 20536"/>
            </a:avLst>
          </a:prstGeom>
          <a:ln w="38100" cap="sq">
            <a:solidFill>
              <a:srgbClr val="9AC0DA"/>
            </a:solidFill>
            <a:miter lim="800000"/>
          </a:ln>
          <a:effectLst>
            <a:outerShdw blurRad="50800" dist="38100" dir="2700000" algn="tl" rotWithShape="0">
              <a:prstClr val="black">
                <a:alpha val="40000"/>
              </a:prstClr>
            </a:outerShdw>
          </a:effectLst>
        </p:spPr>
      </p:pic>
      <p:pic>
        <p:nvPicPr>
          <p:cNvPr id="28" name="Imagen 27">
            <a:extLst>
              <a:ext uri="{FF2B5EF4-FFF2-40B4-BE49-F238E27FC236}">
                <a16:creationId xmlns:a16="http://schemas.microsoft.com/office/drawing/2014/main" id="{7DF28573-29D3-2ED3-EDA5-12155417DB1D}"/>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9983718" y="3644628"/>
            <a:ext cx="1998326" cy="1651273"/>
          </a:xfrm>
          <a:prstGeom prst="round2DiagRect">
            <a:avLst>
              <a:gd name="adj1" fmla="val 16667"/>
              <a:gd name="adj2" fmla="val 17673"/>
            </a:avLst>
          </a:prstGeom>
          <a:ln w="38100" cap="sq">
            <a:solidFill>
              <a:schemeClr val="accent3">
                <a:lumMod val="40000"/>
                <a:lumOff val="60000"/>
              </a:schemeClr>
            </a:solidFill>
            <a:miter lim="800000"/>
          </a:ln>
          <a:effectLst>
            <a:outerShdw blurRad="50800" dist="38100" dir="2700000" algn="tl" rotWithShape="0">
              <a:prstClr val="black">
                <a:alpha val="40000"/>
              </a:prstClr>
            </a:outerShdw>
          </a:effectLst>
        </p:spPr>
      </p:pic>
      <p:sp>
        <p:nvSpPr>
          <p:cNvPr id="4" name="CuadroTexto 3">
            <a:extLst>
              <a:ext uri="{FF2B5EF4-FFF2-40B4-BE49-F238E27FC236}">
                <a16:creationId xmlns:a16="http://schemas.microsoft.com/office/drawing/2014/main" id="{21EDBC37-7CF2-78B9-082A-21812858CFBD}"/>
              </a:ext>
            </a:extLst>
          </p:cNvPr>
          <p:cNvSpPr txBox="1"/>
          <p:nvPr/>
        </p:nvSpPr>
        <p:spPr>
          <a:xfrm>
            <a:off x="60692" y="6127829"/>
            <a:ext cx="7645129" cy="707886"/>
          </a:xfrm>
          <a:prstGeom prst="rect">
            <a:avLst/>
          </a:prstGeom>
          <a:noFill/>
        </p:spPr>
        <p:txBody>
          <a:bodyPr wrap="square">
            <a:spAutoFit/>
          </a:bodyPr>
          <a:lstStyle/>
          <a:p>
            <a:pPr lvl="0">
              <a:spcBef>
                <a:spcPts val="600"/>
              </a:spcBef>
              <a:defRPr/>
            </a:pPr>
            <a:r>
              <a:rPr lang="en-US" sz="2000" b="1">
                <a:solidFill>
                  <a:prstClr val="black"/>
                </a:solidFill>
              </a:rPr>
              <a:t>Ako postoji nešto čime se možemo </a:t>
            </a:r>
            <a:r>
              <a:rPr lang="sr-Latn-RS" sz="2000" b="1">
                <a:solidFill>
                  <a:prstClr val="black"/>
                </a:solidFill>
              </a:rPr>
              <a:t>ponos</a:t>
            </a:r>
            <a:r>
              <a:rPr lang="en-US" sz="2000" b="1">
                <a:solidFill>
                  <a:prstClr val="black"/>
                </a:solidFill>
              </a:rPr>
              <a:t>iti ili hvaliti, to je poznavanje Boga i poslušnost (Jer. 9</a:t>
            </a:r>
            <a:r>
              <a:rPr lang="sr-Latn-RS" sz="2000" b="1">
                <a:solidFill>
                  <a:prstClr val="black"/>
                </a:solidFill>
              </a:rPr>
              <a:t>,</a:t>
            </a:r>
            <a:r>
              <a:rPr lang="en-US" sz="2000" b="1">
                <a:solidFill>
                  <a:prstClr val="black"/>
                </a:solidFill>
              </a:rPr>
              <a:t>24; 2</a:t>
            </a:r>
            <a:r>
              <a:rPr lang="sr-Latn-RS" sz="2000" b="1">
                <a:solidFill>
                  <a:prstClr val="black"/>
                </a:solidFill>
              </a:rPr>
              <a:t>.</a:t>
            </a:r>
            <a:r>
              <a:rPr lang="en-US" sz="2000" b="1">
                <a:solidFill>
                  <a:prstClr val="black"/>
                </a:solidFill>
              </a:rPr>
              <a:t> Kor</a:t>
            </a:r>
            <a:r>
              <a:rPr lang="sr-Latn-RS" sz="2000" b="1">
                <a:solidFill>
                  <a:prstClr val="black"/>
                </a:solidFill>
              </a:rPr>
              <a:t>.</a:t>
            </a:r>
            <a:r>
              <a:rPr lang="en-US" sz="2000" b="1">
                <a:solidFill>
                  <a:prstClr val="black"/>
                </a:solidFill>
              </a:rPr>
              <a:t> 10</a:t>
            </a:r>
            <a:r>
              <a:rPr lang="sr-Latn-RS" sz="2000" b="1">
                <a:solidFill>
                  <a:prstClr val="black"/>
                </a:solidFill>
              </a:rPr>
              <a:t>,</a:t>
            </a:r>
            <a:r>
              <a:rPr lang="en-US" sz="2000" b="1">
                <a:solidFill>
                  <a:prstClr val="black"/>
                </a:solidFill>
              </a:rPr>
              <a:t>17).</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13000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par>
                          <p:cTn id="17" fill="hold">
                            <p:stCondLst>
                              <p:cond delay="1500"/>
                            </p:stCondLst>
                            <p:childTnLst>
                              <p:par>
                                <p:cTn id="18" presetID="31" presetClass="entr" presetSubtype="0"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anim calcmode="lin" valueType="num">
                                      <p:cBhvr>
                                        <p:cTn id="20" dur="1000" fill="hold"/>
                                        <p:tgtEl>
                                          <p:spTgt spid="24"/>
                                        </p:tgtEl>
                                        <p:attrNameLst>
                                          <p:attrName>ppt_w</p:attrName>
                                        </p:attrNameLst>
                                      </p:cBhvr>
                                      <p:tavLst>
                                        <p:tav tm="0">
                                          <p:val>
                                            <p:fltVal val="0"/>
                                          </p:val>
                                        </p:tav>
                                        <p:tav tm="100000">
                                          <p:val>
                                            <p:strVal val="#ppt_w"/>
                                          </p:val>
                                        </p:tav>
                                      </p:tavLst>
                                    </p:anim>
                                    <p:anim calcmode="lin" valueType="num">
                                      <p:cBhvr>
                                        <p:cTn id="21" dur="1000" fill="hold"/>
                                        <p:tgtEl>
                                          <p:spTgt spid="24"/>
                                        </p:tgtEl>
                                        <p:attrNameLst>
                                          <p:attrName>ppt_h</p:attrName>
                                        </p:attrNameLst>
                                      </p:cBhvr>
                                      <p:tavLst>
                                        <p:tav tm="0">
                                          <p:val>
                                            <p:fltVal val="0"/>
                                          </p:val>
                                        </p:tav>
                                        <p:tav tm="100000">
                                          <p:val>
                                            <p:strVal val="#ppt_h"/>
                                          </p:val>
                                        </p:tav>
                                      </p:tavLst>
                                    </p:anim>
                                    <p:anim calcmode="lin" valueType="num">
                                      <p:cBhvr>
                                        <p:cTn id="22" dur="1000" fill="hold"/>
                                        <p:tgtEl>
                                          <p:spTgt spid="24"/>
                                        </p:tgtEl>
                                        <p:attrNameLst>
                                          <p:attrName>style.rotation</p:attrName>
                                        </p:attrNameLst>
                                      </p:cBhvr>
                                      <p:tavLst>
                                        <p:tav tm="0">
                                          <p:val>
                                            <p:fltVal val="90"/>
                                          </p:val>
                                        </p:tav>
                                        <p:tav tm="100000">
                                          <p:val>
                                            <p:fltVal val="0"/>
                                          </p:val>
                                        </p:tav>
                                      </p:tavLst>
                                    </p:anim>
                                    <p:animEffect transition="in" filter="fade">
                                      <p:cBhvr>
                                        <p:cTn id="23" dur="10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6"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left)">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left)">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49" presetClass="entr" presetSubtype="0" decel="100000" fill="hold" nodeType="click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500" fill="hold"/>
                                        <p:tgtEl>
                                          <p:spTgt spid="28"/>
                                        </p:tgtEl>
                                        <p:attrNameLst>
                                          <p:attrName>ppt_w</p:attrName>
                                        </p:attrNameLst>
                                      </p:cBhvr>
                                      <p:tavLst>
                                        <p:tav tm="0">
                                          <p:val>
                                            <p:fltVal val="0"/>
                                          </p:val>
                                        </p:tav>
                                        <p:tav tm="100000">
                                          <p:val>
                                            <p:strVal val="#ppt_w"/>
                                          </p:val>
                                        </p:tav>
                                      </p:tavLst>
                                    </p:anim>
                                    <p:anim calcmode="lin" valueType="num">
                                      <p:cBhvr>
                                        <p:cTn id="44" dur="500" fill="hold"/>
                                        <p:tgtEl>
                                          <p:spTgt spid="28"/>
                                        </p:tgtEl>
                                        <p:attrNameLst>
                                          <p:attrName>ppt_h</p:attrName>
                                        </p:attrNameLst>
                                      </p:cBhvr>
                                      <p:tavLst>
                                        <p:tav tm="0">
                                          <p:val>
                                            <p:fltVal val="0"/>
                                          </p:val>
                                        </p:tav>
                                        <p:tav tm="100000">
                                          <p:val>
                                            <p:strVal val="#ppt_h"/>
                                          </p:val>
                                        </p:tav>
                                      </p:tavLst>
                                    </p:anim>
                                    <p:anim calcmode="lin" valueType="num">
                                      <p:cBhvr>
                                        <p:cTn id="45" dur="500" fill="hold"/>
                                        <p:tgtEl>
                                          <p:spTgt spid="28"/>
                                        </p:tgtEl>
                                        <p:attrNameLst>
                                          <p:attrName>style.rotation</p:attrName>
                                        </p:attrNameLst>
                                      </p:cBhvr>
                                      <p:tavLst>
                                        <p:tav tm="0">
                                          <p:val>
                                            <p:fltVal val="360"/>
                                          </p:val>
                                        </p:tav>
                                        <p:tav tm="100000">
                                          <p:val>
                                            <p:fltVal val="0"/>
                                          </p:val>
                                        </p:tav>
                                      </p:tavLst>
                                    </p:anim>
                                    <p:animEffect transition="in" filter="fade">
                                      <p:cBhvr>
                                        <p:cTn id="46" dur="500"/>
                                        <p:tgtEl>
                                          <p:spTgt spid="28"/>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wipe(left)">
                                      <p:cBhvr>
                                        <p:cTn id="50" dur="5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18" presetClass="entr" presetSubtype="6" fill="hold" nodeType="click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strips(downRight)">
                                      <p:cBhvr>
                                        <p:cTn id="55" dur="500"/>
                                        <p:tgtEl>
                                          <p:spTgt spid="26"/>
                                        </p:tgtEl>
                                      </p:cBhvr>
                                    </p:animEffect>
                                  </p:childTnLst>
                                </p:cTn>
                              </p:par>
                            </p:childTnLst>
                          </p:cTn>
                        </p:par>
                        <p:par>
                          <p:cTn id="56" fill="hold">
                            <p:stCondLst>
                              <p:cond delay="500"/>
                            </p:stCondLst>
                            <p:childTnLst>
                              <p:par>
                                <p:cTn id="57" presetID="18" presetClass="entr" presetSubtype="3" fill="hold" nodeType="after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strips(upRight)">
                                      <p:cBhvr>
                                        <p:cTn id="59" dur="500"/>
                                        <p:tgtEl>
                                          <p:spTgt spid="14"/>
                                        </p:tgtEl>
                                      </p:cBhvr>
                                    </p:animEffect>
                                  </p:childTnLst>
                                </p:cTn>
                              </p:par>
                            </p:childTnLst>
                          </p:cTn>
                        </p:par>
                        <p:par>
                          <p:cTn id="60" fill="hold">
                            <p:stCondLst>
                              <p:cond delay="1000"/>
                            </p:stCondLst>
                            <p:childTnLst>
                              <p:par>
                                <p:cTn id="61" presetID="22" presetClass="entr" presetSubtype="8" fill="hold" grpId="0" nodeType="afterEffect">
                                  <p:stCondLst>
                                    <p:cond delay="0"/>
                                  </p:stCondLst>
                                  <p:childTnLst>
                                    <p:set>
                                      <p:cBhvr>
                                        <p:cTn id="62" dur="1" fill="hold">
                                          <p:stCondLst>
                                            <p:cond delay="0"/>
                                          </p:stCondLst>
                                        </p:cTn>
                                        <p:tgtEl>
                                          <p:spTgt spid="4"/>
                                        </p:tgtEl>
                                        <p:attrNameLst>
                                          <p:attrName>style.visibility</p:attrName>
                                        </p:attrNameLst>
                                      </p:cBhvr>
                                      <p:to>
                                        <p:strVal val="visible"/>
                                      </p:to>
                                    </p:set>
                                    <p:animEffect transition="in" filter="wipe(left)">
                                      <p:cBhvr>
                                        <p:cTn id="6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2" grpId="0"/>
      <p:bldP spid="18"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E57A534-6C27-F88E-FA7B-C6B43DBFA306}"/>
              </a:ext>
            </a:extLst>
          </p:cNvPr>
          <p:cNvSpPr txBox="1"/>
          <p:nvPr/>
        </p:nvSpPr>
        <p:spPr>
          <a:xfrm>
            <a:off x="4109884" y="2367171"/>
            <a:ext cx="8082116" cy="2123658"/>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defPPr>
              <a:defRPr lang="es-ES"/>
            </a:defPPr>
            <a:lvl1pPr algn="ctr">
              <a:defRPr sz="8800" b="1">
                <a:ln/>
                <a:solidFill>
                  <a:srgbClr val="9722AA"/>
                </a:solidFill>
              </a:defRPr>
            </a:lvl1pPr>
          </a:lstStyle>
          <a:p>
            <a:pPr lvl="0">
              <a:defRPr/>
            </a:pPr>
            <a:r>
              <a:rPr lang="en-US" sz="6600">
                <a:solidFill>
                  <a:srgbClr val="F4642A">
                    <a:lumMod val="75000"/>
                  </a:srgbClr>
                </a:solidFill>
              </a:rPr>
              <a:t>SUOČAVANJE S</a:t>
            </a:r>
            <a:r>
              <a:rPr lang="sr-Latn-RS" sz="6600">
                <a:solidFill>
                  <a:srgbClr val="F4642A">
                    <a:lumMod val="75000"/>
                  </a:srgbClr>
                </a:solidFill>
              </a:rPr>
              <a:t>A</a:t>
            </a:r>
            <a:r>
              <a:rPr lang="en-US" sz="6600">
                <a:solidFill>
                  <a:srgbClr val="F4642A">
                    <a:lumMod val="75000"/>
                  </a:srgbClr>
                </a:solidFill>
              </a:rPr>
              <a:t> LAŽNIM UČITELJIMA</a:t>
            </a:r>
            <a:endParaRPr kumimoji="0" lang="en-US" sz="6600" b="1" i="0" u="none" strike="noStrike" kern="1200" cap="none" spc="0" normalizeH="0" baseline="0" noProof="0" dirty="0">
              <a:ln/>
              <a:solidFill>
                <a:srgbClr val="F4642A">
                  <a:lumMod val="75000"/>
                </a:srgbClr>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0086E5B0-024E-F501-595C-ADDFB7194CE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245347" y="301532"/>
            <a:ext cx="3864537" cy="6254937"/>
          </a:xfrm>
          <a:prstGeom prst="rect">
            <a:avLst/>
          </a:prstGeom>
          <a:solidFill>
            <a:srgbClr val="FFFFFF">
              <a:shade val="85000"/>
            </a:srgbClr>
          </a:solidFill>
          <a:ln w="88900" cap="sq">
            <a:solidFill>
              <a:schemeClr val="accent4">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1364424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heme/theme1.xml><?xml version="1.0" encoding="utf-8"?>
<a:theme xmlns:a="http://schemas.openxmlformats.org/drawingml/2006/main" name="1_Tema de Office">
  <a:themeElements>
    <a:clrScheme name="Personalizado 10">
      <a:dk1>
        <a:sysClr val="windowText" lastClr="000000"/>
      </a:dk1>
      <a:lt1>
        <a:sysClr val="window" lastClr="FFFFFF"/>
      </a:lt1>
      <a:dk2>
        <a:srgbClr val="44546A"/>
      </a:dk2>
      <a:lt2>
        <a:srgbClr val="E7E6E6"/>
      </a:lt2>
      <a:accent1>
        <a:srgbClr val="2DCADB"/>
      </a:accent1>
      <a:accent2>
        <a:srgbClr val="F4642A"/>
      </a:accent2>
      <a:accent3>
        <a:srgbClr val="5CEE74"/>
      </a:accent3>
      <a:accent4>
        <a:srgbClr val="FBD805"/>
      </a:accent4>
      <a:accent5>
        <a:srgbClr val="C953DD"/>
      </a:accent5>
      <a:accent6>
        <a:srgbClr val="D42420"/>
      </a:accent6>
      <a:hlink>
        <a:srgbClr val="0740BF"/>
      </a:hlink>
      <a:folHlink>
        <a:srgbClr val="A75E3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1820</TotalTime>
  <Words>2418</Words>
  <Application>Microsoft Office PowerPoint</Application>
  <PresentationFormat>Panorámica</PresentationFormat>
  <Paragraphs>126</Paragraphs>
  <Slides>18</Slides>
  <Notes>14</Notes>
  <HiddenSlides>0</HiddenSlides>
  <MMClips>0</MMClips>
  <ScaleCrop>false</ScaleCrop>
  <HeadingPairs>
    <vt:vector size="6" baseType="variant">
      <vt:variant>
        <vt:lpstr>Fuentes usadas</vt:lpstr>
      </vt:variant>
      <vt:variant>
        <vt:i4>8</vt:i4>
      </vt:variant>
      <vt:variant>
        <vt:lpstr>Tema</vt:lpstr>
      </vt:variant>
      <vt:variant>
        <vt:i4>5</vt:i4>
      </vt:variant>
      <vt:variant>
        <vt:lpstr>Títulos de diapositiva</vt:lpstr>
      </vt:variant>
      <vt:variant>
        <vt:i4>18</vt:i4>
      </vt:variant>
    </vt:vector>
  </HeadingPairs>
  <TitlesOfParts>
    <vt:vector size="31" baseType="lpstr">
      <vt:lpstr>Aptos</vt:lpstr>
      <vt:lpstr>Aptos Display</vt:lpstr>
      <vt:lpstr>Arial</vt:lpstr>
      <vt:lpstr>Calibri</vt:lpstr>
      <vt:lpstr>Comic Sans MS</vt:lpstr>
      <vt:lpstr>Constantia</vt:lpstr>
      <vt:lpstr>Impact</vt:lpstr>
      <vt:lpstr>Times New Roman</vt:lpstr>
      <vt:lpstr>1_Tema de Office</vt:lpstr>
      <vt:lpstr>Tema de Office</vt:lpstr>
      <vt:lpstr>4_Default Design</vt:lpstr>
      <vt:lpstr>3_Default Design</vt:lpstr>
      <vt:lpstr>6_Default Design</vt:lpstr>
      <vt:lpstr>Presentación de PowerPoint</vt:lpstr>
      <vt:lpstr>Upamtite redak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PRIMENA</vt:lpstr>
      <vt:lpstr>PRENOŠENJE ISTINE</vt:lpstr>
      <vt:lpstr>PLAN </vt:lpstr>
      <vt:lpstr>PRENOŠENJE ISTINE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JAIR</dc:creator>
  <cp:lastModifiedBy>Sergio</cp:lastModifiedBy>
  <cp:revision>33</cp:revision>
  <dcterms:created xsi:type="dcterms:W3CDTF">2026-08-18T22:37:24Z</dcterms:created>
  <dcterms:modified xsi:type="dcterms:W3CDTF">2026-09-11T13:39:47Z</dcterms:modified>
</cp:coreProperties>
</file>