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89"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6" autoAdjust="0"/>
    <p:restoredTop sz="94660"/>
  </p:normalViewPr>
  <p:slideViewPr>
    <p:cSldViewPr snapToGrid="0">
      <p:cViewPr varScale="1">
        <p:scale>
          <a:sx n="105" d="100"/>
          <a:sy n="105" d="100"/>
        </p:scale>
        <p:origin x="1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pPr>
            <a:defRPr sz="1900" b="1">
              <a:effectLst>
                <a:outerShdw blurRad="38100" dist="38100" dir="2700000" algn="tl">
                  <a:srgbClr val="000000"/>
                </a:outerShdw>
              </a:effectLst>
            </a:defRPr>
          </a:pPr>
          <a:r>
            <a:rPr lang="sw-KE"/>
            <a:t>Kumshuhudia Yesu</a:t>
          </a:r>
          <a:endParaRPr lang="en-US" sz="1900" noProof="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defRPr sz="2000" b="1"/>
          </a:pPr>
          <a:r>
            <a:rPr lang="sw-KE"/>
            <a:t>Jukumu lake kuu lilikuwa kuwaongoza watu kwa Yesu</a:t>
          </a:r>
          <a:endParaRPr lang="en-US" sz="2000" noProof="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pPr>
            <a:defRPr sz="2000" b="1">
              <a:effectLst>
                <a:outerShdw blurRad="38100" dist="38100" dir="2700000" algn="tl">
                  <a:srgbClr val="000000"/>
                </a:outerShdw>
              </a:effectLst>
            </a:defRPr>
          </a:pPr>
          <a:r>
            <a:rPr lang="sw-KE"/>
            <a:t>Kutangaza siku zijazo</a:t>
          </a:r>
          <a:endParaRPr lang="en-US" sz="2000" noProof="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defRPr sz="2000" b="1" kern="1200">
              <a:latin typeface="Aptos" panose="02110004020202020204"/>
              <a:ea typeface="+mn-ea"/>
              <a:cs typeface="+mn-cs"/>
            </a:defRPr>
          </a:pPr>
          <a:r>
            <a:rPr lang="sw-KE" sz="2000" dirty="0"/>
            <a:t>Walifichua matukio ambayo yaliendelea hata hadi leo</a:t>
          </a: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pPr>
            <a:defRPr sz="2000" b="1">
              <a:effectLst>
                <a:outerShdw blurRad="38100" dist="38100" dir="2700000" algn="tl">
                  <a:srgbClr val="000000"/>
                </a:outerShdw>
              </a:effectLst>
            </a:defRPr>
          </a:pPr>
          <a:r>
            <a:rPr lang="sw-KE"/>
            <a:t>Kujengwa kiroho</a:t>
          </a:r>
          <a:endParaRPr lang="en-US" sz="2000" noProof="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defRPr sz="2000" b="1"/>
          </a:pPr>
          <a:r>
            <a:rPr lang="sw-KE"/>
            <a:t>Kujenga kanisa imara linaloweza kuhimili mashambulizi ya adui</a:t>
          </a:r>
          <a:endParaRPr lang="en-US" sz="2000" noProof="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pPr>
            <a:defRPr sz="2000" b="1">
              <a:effectLst>
                <a:outerShdw blurRad="38100" dist="38100" dir="2700000" algn="tl">
                  <a:srgbClr val="000000"/>
                </a:outerShdw>
              </a:effectLst>
            </a:defRPr>
          </a:pPr>
          <a:r>
            <a:rPr lang="sw-KE"/>
            <a:t>Kusihi</a:t>
          </a:r>
          <a:endParaRPr lang="en-US" sz="2000" noProof="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defRPr sz="2000" b="1"/>
          </a:pPr>
          <a:r>
            <a:rPr lang="sw-KE"/>
            <a:t>Kutangaza dhambi, ili watu waweze kutubu</a:t>
          </a:r>
          <a:endParaRPr lang="en-US" sz="2000" noProof="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pPr>
            <a:defRPr sz="2000" b="1">
              <a:effectLst>
                <a:outerShdw blurRad="38100" dist="38100" dir="2700000" algn="tl">
                  <a:srgbClr val="000000"/>
                </a:outerShdw>
              </a:effectLst>
            </a:defRPr>
          </a:pPr>
          <a:r>
            <a:rPr lang="sw-KE"/>
            <a:t>Faraja</a:t>
          </a:r>
          <a:endParaRPr lang="en-US" sz="2000" noProof="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defRPr sz="2000" b="1"/>
          </a:pPr>
          <a:r>
            <a:rPr lang="sw-KE"/>
            <a:t>Yuda na Sila walitumwa kwenye makanisa kwa kusudi hili mahususi</a:t>
          </a:r>
          <a:endParaRPr lang="en-US" sz="2000" noProof="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pPr>
            <a:defRPr sz="2000" b="1">
              <a:effectLst>
                <a:outerShdw blurRad="38100" dist="38100" dir="2700000" algn="tl">
                  <a:srgbClr val="000000"/>
                </a:outerShdw>
              </a:effectLst>
            </a:defRPr>
          </a:pPr>
          <a:r>
            <a:rPr lang="sw-KE" dirty="0"/>
            <a:t>Ni watu waliotumwa na Mungu </a:t>
          </a:r>
          <a:br>
            <a:rPr lang="en-US" sz="2000" b="1" noProof="0" dirty="0">
              <a:effectLst>
                <a:outerShdw blurRad="38100" dist="38100" dir="2700000" algn="tl">
                  <a:srgbClr val="000000"/>
                </a:outerShdw>
              </a:effectLst>
            </a:rPr>
          </a:br>
          <a:r>
            <a:rPr lang="sw-KE" dirty="0"/>
            <a:t>(Lk. 11:49) </a:t>
          </a:r>
          <a:endParaRPr lang="en-US" sz="2000" noProof="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n-US" sz="2000" noProof="0" dirty="0">
            <a:effectLst>
              <a:outerShdw blurRad="38100" dist="38100" dir="2700000" algn="tl">
                <a:srgbClr val="000000"/>
              </a:outerShdw>
            </a:effectLst>
          </a:endParaRPr>
        </a:p>
      </dgm:t>
    </dgm:pt>
    <dgm:pt modelId="{CD7CD61B-2C7B-400C-824B-D8FE0561CC60}">
      <dgm:prSet custT="1"/>
      <dgm:spPr/>
      <dgm:t>
        <a:bodyPr/>
        <a:lstStyle/>
        <a:p>
          <a:pPr>
            <a:defRPr sz="2000" b="1">
              <a:effectLst>
                <a:outerShdw blurRad="38100" dist="38100" dir="2700000" algn="tl">
                  <a:srgbClr val="000000"/>
                </a:outerShdw>
              </a:effectLst>
            </a:defRPr>
          </a:pPr>
          <a:r>
            <a:rPr lang="sw-KE" dirty="0"/>
            <a:t>Wanapokea vipawa vya kuongoza kanisa </a:t>
          </a:r>
          <a:br>
            <a:rPr lang="en-US" sz="2000" b="1" noProof="0" dirty="0">
              <a:effectLst>
                <a:outerShdw blurRad="38100" dist="38100" dir="2700000" algn="tl">
                  <a:srgbClr val="000000"/>
                </a:outerShdw>
              </a:effectLst>
            </a:rPr>
          </a:br>
          <a:r>
            <a:rPr lang="sw-KE" dirty="0"/>
            <a:t>(1 Kor. 12:28-29; Efe. 4:11-12)</a:t>
          </a:r>
          <a:endParaRPr lang="en-US" sz="2000" noProof="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n-US" sz="2000" noProof="0" dirty="0">
            <a:effectLst>
              <a:outerShdw blurRad="38100" dist="38100" dir="2700000" algn="tl">
                <a:srgbClr val="000000"/>
              </a:outerShdw>
            </a:effectLst>
          </a:endParaRPr>
        </a:p>
      </dgm:t>
    </dgm:pt>
    <dgm:pt modelId="{1360EC5C-97ED-448D-8A55-CF3C666FE23C}">
      <dgm:prSet custT="1"/>
      <dgm:spPr/>
      <dgm:t>
        <a:bodyPr/>
        <a:lstStyle/>
        <a:p>
          <a:pPr>
            <a:defRPr sz="2000" b="1">
              <a:effectLst>
                <a:outerShdw blurRad="38100" dist="38100" dir="2700000" algn="tl">
                  <a:srgbClr val="000000"/>
                </a:outerShdw>
              </a:effectLst>
            </a:defRPr>
          </a:pPr>
          <a:r>
            <a:rPr lang="sw-KE" dirty="0"/>
            <a:t>Wao ndio msingi wa kanisa </a:t>
          </a:r>
          <a:br>
            <a:rPr lang="sw-KE" dirty="0"/>
          </a:br>
          <a:r>
            <a:rPr lang="sw-KE" dirty="0"/>
            <a:t>(Efe. 2:20)</a:t>
          </a:r>
          <a:endParaRPr lang="en-US" sz="2000" noProof="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n-US" sz="2000" noProof="0" dirty="0">
            <a:effectLst>
              <a:outerShdw blurRad="38100" dist="38100" dir="2700000" algn="tl">
                <a:srgbClr val="000000"/>
              </a:outerShdw>
            </a:effectLst>
          </a:endParaRPr>
        </a:p>
      </dgm:t>
    </dgm:pt>
    <dgm:pt modelId="{F218769F-D67D-4433-AC42-BB56B6FAA3F8}">
      <dgm:prSet custT="1"/>
      <dgm:spPr/>
      <dgm:t>
        <a:bodyPr/>
        <a:lstStyle/>
        <a:p>
          <a:pPr>
            <a:defRPr sz="2000" b="1">
              <a:effectLst>
                <a:outerShdw blurRad="38100" dist="38100" dir="2700000" algn="tl">
                  <a:srgbClr val="000000"/>
                </a:outerShdw>
              </a:effectLst>
            </a:defRPr>
          </a:pPr>
          <a:r>
            <a:rPr lang="sw-KE" dirty="0"/>
            <a:t>Wanapokea mafunuo (Efe. 3:5) </a:t>
          </a:r>
          <a:endParaRPr lang="en-US" sz="2000" noProof="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n-US" sz="2000" noProof="0" dirty="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pPr>
            <a:defRPr sz="2000" b="1">
              <a:effectLst>
                <a:outerShdw blurRad="38100" dist="38100" dir="2700000" algn="tl">
                  <a:srgbClr val="000000"/>
                </a:outerShdw>
              </a:effectLst>
            </a:defRPr>
          </a:pPr>
          <a:r>
            <a:rPr lang="sw-KE" dirty="0"/>
            <a:t>Wanafurahia haki </a:t>
          </a:r>
          <a:br>
            <a:rPr lang="sw-KE" dirty="0"/>
          </a:br>
          <a:r>
            <a:rPr lang="sw-KE" dirty="0"/>
            <a:t>(Ufu. 18:20)</a:t>
          </a:r>
          <a:endParaRPr lang="en-US" sz="2000" noProof="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30300">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pPr>
            <a:defRPr sz="2400" b="1">
              <a:effectLst>
                <a:outerShdw blurRad="38100" dist="38100" dir="2700000" algn="tl">
                  <a:srgbClr val="000000">
                    <a:alpha val="43137"/>
                  </a:srgbClr>
                </a:outerShdw>
              </a:effectLst>
            </a:defRPr>
          </a:pPr>
          <a:r>
            <a:rPr lang="sw-KE"/>
            <a:t>TIMOTHEO </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pPr>
            <a:defRPr sz="2000" b="1"/>
          </a:pPr>
          <a:r>
            <a:rPr lang="sw-KE" dirty="0"/>
            <a:t>Wito wake wa kuhudumu ulitabiriwa</a:t>
          </a:r>
          <a:br>
            <a:rPr lang="en-US" sz="2000" b="1" noProof="0" dirty="0"/>
          </a:br>
          <a:r>
            <a:rPr lang="sw-KE" dirty="0"/>
            <a:t> (1 Tim. 1:18 Alikuwa mwandishi mwenza wa Paulo katika nyaraka zifuatazo: 2 Wakorintho (2 Kor. 1:1); Wafilipi (Flp. 1:1); Wakolosai (Kol. 1:1); 1 Wathesalonike (1 Wathes. 1:1); 2 Wathesalonike (2 Thes. 1:1); na Filemoni</a:t>
          </a:r>
          <a:br>
            <a:rPr lang="sw-KE" dirty="0"/>
          </a:br>
          <a:r>
            <a:rPr lang="sw-KE" dirty="0"/>
            <a:t>(Fil. 1:1).</a:t>
          </a:r>
          <a:endParaRPr lang="en-US" sz="20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81438">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pPr>
            <a:defRPr sz="2400" b="1">
              <a:effectLst>
                <a:outerShdw blurRad="38100" dist="38100" dir="2700000" algn="tl">
                  <a:srgbClr val="000000">
                    <a:alpha val="43137"/>
                  </a:srgbClr>
                </a:outerShdw>
              </a:effectLst>
            </a:defRPr>
          </a:pPr>
          <a:r>
            <a:rPr lang="sw-KE"/>
            <a:t>Tito</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pPr>
            <a:defRPr sz="2000" b="1"/>
          </a:pPr>
          <a:r>
            <a:rPr lang="sw-KE" dirty="0"/>
            <a:t>Alitimiza majukumu kadhaa ya kinabii, kama vile kujenga (2 </a:t>
          </a:r>
          <a:r>
            <a:rPr lang="sw-KE" dirty="0" err="1"/>
            <a:t>Kor</a:t>
          </a:r>
          <a:r>
            <a:rPr lang="sw-KE" dirty="0"/>
            <a:t>. 8:6); </a:t>
          </a:r>
          <a:r>
            <a:rPr lang="sw-KE" dirty="0" err="1"/>
            <a:t>himizo</a:t>
          </a:r>
          <a:r>
            <a:rPr lang="sw-KE" dirty="0"/>
            <a:t> (Tito 2:6, 9, 15); na faraja</a:t>
          </a:r>
          <a:br>
            <a:rPr lang="en-US" sz="2000" b="1" noProof="0" dirty="0"/>
          </a:br>
          <a:r>
            <a:rPr lang="sw-KE" dirty="0"/>
            <a:t>(2 </a:t>
          </a:r>
          <a:r>
            <a:rPr lang="sw-KE" dirty="0" err="1"/>
            <a:t>Kor</a:t>
          </a:r>
          <a:r>
            <a:rPr lang="sw-KE" dirty="0"/>
            <a:t>. 7:13)</a:t>
          </a:r>
          <a:endParaRPr lang="en-US" sz="20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45720" tIns="137160" rIns="45720" bIns="45720" numCol="1" spcCol="1270" anchor="t" anchorCtr="0">
          <a:noAutofit/>
        </a:bodyPr>
        <a:lstStyle/>
        <a:p>
          <a:pPr marL="0" lvl="1" indent="0" algn="l" defTabSz="44450">
            <a:lnSpc>
              <a:spcPct val="90000"/>
            </a:lnSpc>
            <a:spcBef>
              <a:spcPct val="0"/>
            </a:spcBef>
            <a:spcAft>
              <a:spcPct val="15000"/>
            </a:spcAft>
            <a:buNone/>
            <a:defRPr sz="2000" b="1"/>
          </a:pPr>
          <a:r>
            <a:rPr lang="sw-KE" kern="1200"/>
            <a:t>Jukumu lake kuu lilikuwa kuwaongoza watu kwa Yesu</a:t>
          </a:r>
          <a:endParaRPr lang="en-US" sz="2000" kern="1200" noProof="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137160" tIns="0" rIns="45720" bIns="0" numCol="1" spcCol="1270" anchor="ctr" anchorCtr="0">
          <a:noAutofit/>
        </a:bodyPr>
        <a:lstStyle/>
        <a:p>
          <a:pPr marL="0" lvl="0" indent="0" algn="l" defTabSz="44450">
            <a:lnSpc>
              <a:spcPct val="90000"/>
            </a:lnSpc>
            <a:spcBef>
              <a:spcPct val="0"/>
            </a:spcBef>
            <a:spcAft>
              <a:spcPct val="35000"/>
            </a:spcAft>
            <a:buNone/>
            <a:defRPr sz="1900" b="1">
              <a:effectLst>
                <a:outerShdw blurRad="38100" dist="38100" dir="2700000" algn="tl">
                  <a:srgbClr val="000000"/>
                </a:outerShdw>
              </a:effectLst>
            </a:defRPr>
          </a:pPr>
          <a:r>
            <a:rPr lang="sw-KE" kern="1200"/>
            <a:t>Kumshuhudia Yesu</a:t>
          </a:r>
          <a:endParaRPr lang="en-US" sz="1900" kern="1200" noProof="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defRPr sz="2000" b="1" kern="1200">
              <a:latin typeface="Aptos" panose="02110004020202020204"/>
              <a:ea typeface="+mn-ea"/>
              <a:cs typeface="+mn-cs"/>
            </a:defRPr>
          </a:pPr>
          <a:r>
            <a:rPr lang="sw-KE" sz="2000" kern="1200" dirty="0"/>
            <a:t>Walifichua matukio ambayo yaliendelea hata hadi leo</a:t>
          </a: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137160" tIns="0" rIns="45720" bIns="0" numCol="1" spcCol="1270" anchor="ctr" anchorCtr="0">
          <a:noAutofit/>
        </a:bodyPr>
        <a:lstStyle/>
        <a:p>
          <a:pPr marL="0" lvl="0" indent="0" algn="l" defTabSz="44450">
            <a:lnSpc>
              <a:spcPct val="90000"/>
            </a:lnSpc>
            <a:spcBef>
              <a:spcPct val="0"/>
            </a:spcBef>
            <a:spcAft>
              <a:spcPct val="35000"/>
            </a:spcAft>
            <a:buNone/>
            <a:defRPr sz="2000" b="1">
              <a:effectLst>
                <a:outerShdw blurRad="38100" dist="38100" dir="2700000" algn="tl">
                  <a:srgbClr val="000000"/>
                </a:outerShdw>
              </a:effectLst>
            </a:defRPr>
          </a:pPr>
          <a:r>
            <a:rPr lang="sw-KE" kern="1200"/>
            <a:t>Kutangaza siku zijazo</a:t>
          </a:r>
          <a:endParaRPr lang="en-US" sz="2000" kern="1200" noProof="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45720" tIns="137160" rIns="45720" bIns="45720" numCol="1" spcCol="1270" anchor="t" anchorCtr="0">
          <a:noAutofit/>
        </a:bodyPr>
        <a:lstStyle/>
        <a:p>
          <a:pPr marL="0" lvl="1" indent="0" algn="l" defTabSz="44450">
            <a:lnSpc>
              <a:spcPct val="90000"/>
            </a:lnSpc>
            <a:spcBef>
              <a:spcPct val="0"/>
            </a:spcBef>
            <a:spcAft>
              <a:spcPct val="15000"/>
            </a:spcAft>
            <a:buNone/>
            <a:defRPr sz="2000" b="1"/>
          </a:pPr>
          <a:r>
            <a:rPr lang="sw-KE" kern="1200"/>
            <a:t>Kujenga kanisa imara linaloweza kuhimili mashambulizi ya adui</a:t>
          </a:r>
          <a:endParaRPr lang="en-US" sz="2000" kern="1200" noProof="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137160" tIns="0" rIns="45720" bIns="0" numCol="1" spcCol="1270" anchor="ctr" anchorCtr="0">
          <a:noAutofit/>
        </a:bodyPr>
        <a:lstStyle/>
        <a:p>
          <a:pPr marL="0" lvl="0" indent="0" algn="l" defTabSz="44450">
            <a:lnSpc>
              <a:spcPct val="90000"/>
            </a:lnSpc>
            <a:spcBef>
              <a:spcPct val="0"/>
            </a:spcBef>
            <a:spcAft>
              <a:spcPct val="35000"/>
            </a:spcAft>
            <a:buNone/>
            <a:defRPr sz="2000" b="1">
              <a:effectLst>
                <a:outerShdw blurRad="38100" dist="38100" dir="2700000" algn="tl">
                  <a:srgbClr val="000000"/>
                </a:outerShdw>
              </a:effectLst>
            </a:defRPr>
          </a:pPr>
          <a:r>
            <a:rPr lang="sw-KE" kern="1200"/>
            <a:t>Kujengwa kiroho</a:t>
          </a:r>
          <a:endParaRPr lang="en-US" sz="2000" kern="1200" noProof="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45720" tIns="137160" rIns="45720" bIns="45720" numCol="1" spcCol="1270" anchor="t" anchorCtr="0">
          <a:noAutofit/>
        </a:bodyPr>
        <a:lstStyle/>
        <a:p>
          <a:pPr marL="0" lvl="1" indent="0" algn="l" defTabSz="44450">
            <a:lnSpc>
              <a:spcPct val="90000"/>
            </a:lnSpc>
            <a:spcBef>
              <a:spcPct val="0"/>
            </a:spcBef>
            <a:spcAft>
              <a:spcPct val="15000"/>
            </a:spcAft>
            <a:buNone/>
            <a:defRPr sz="2000" b="1"/>
          </a:pPr>
          <a:r>
            <a:rPr lang="sw-KE" kern="1200"/>
            <a:t>Kutangaza dhambi, ili watu waweze kutubu</a:t>
          </a:r>
          <a:endParaRPr lang="en-US" sz="2000" kern="1200" noProof="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137160" tIns="0" rIns="45720" bIns="0" numCol="1" spcCol="1270" anchor="ctr" anchorCtr="0">
          <a:noAutofit/>
        </a:bodyPr>
        <a:lstStyle/>
        <a:p>
          <a:pPr marL="0" lvl="0" indent="0" algn="l" defTabSz="44450">
            <a:lnSpc>
              <a:spcPct val="90000"/>
            </a:lnSpc>
            <a:spcBef>
              <a:spcPct val="0"/>
            </a:spcBef>
            <a:spcAft>
              <a:spcPct val="35000"/>
            </a:spcAft>
            <a:buNone/>
            <a:defRPr sz="2000" b="1">
              <a:effectLst>
                <a:outerShdw blurRad="38100" dist="38100" dir="2700000" algn="tl">
                  <a:srgbClr val="000000"/>
                </a:outerShdw>
              </a:effectLst>
            </a:defRPr>
          </a:pPr>
          <a:r>
            <a:rPr lang="sw-KE" kern="1200"/>
            <a:t>Kusihi</a:t>
          </a:r>
          <a:endParaRPr lang="en-US" sz="2000" kern="1200" noProof="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45720" tIns="137160" rIns="45720" bIns="45720" numCol="1" spcCol="1270" anchor="t" anchorCtr="0">
          <a:noAutofit/>
        </a:bodyPr>
        <a:lstStyle/>
        <a:p>
          <a:pPr marL="0" lvl="1" indent="0" algn="l" defTabSz="44450">
            <a:lnSpc>
              <a:spcPct val="90000"/>
            </a:lnSpc>
            <a:spcBef>
              <a:spcPct val="0"/>
            </a:spcBef>
            <a:spcAft>
              <a:spcPct val="15000"/>
            </a:spcAft>
            <a:buNone/>
            <a:defRPr sz="2000" b="1"/>
          </a:pPr>
          <a:r>
            <a:rPr lang="sw-KE" kern="1200"/>
            <a:t>Yuda na Sila walitumwa kwenye makanisa kwa kusudi hili mahususi</a:t>
          </a:r>
          <a:endParaRPr lang="en-US" sz="2000" kern="1200" noProof="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137160" tIns="0" rIns="45720" bIns="0" numCol="1" spcCol="1270" anchor="ctr" anchorCtr="0">
          <a:noAutofit/>
        </a:bodyPr>
        <a:lstStyle/>
        <a:p>
          <a:pPr marL="0" lvl="0" indent="0" algn="l" defTabSz="44450">
            <a:lnSpc>
              <a:spcPct val="90000"/>
            </a:lnSpc>
            <a:spcBef>
              <a:spcPct val="0"/>
            </a:spcBef>
            <a:spcAft>
              <a:spcPct val="35000"/>
            </a:spcAft>
            <a:buNone/>
            <a:defRPr sz="2000" b="1">
              <a:effectLst>
                <a:outerShdw blurRad="38100" dist="38100" dir="2700000" algn="tl">
                  <a:srgbClr val="000000"/>
                </a:outerShdw>
              </a:effectLst>
            </a:defRPr>
          </a:pPr>
          <a:r>
            <a:rPr lang="sw-KE" kern="1200"/>
            <a:t>Faraja</a:t>
          </a:r>
          <a:endParaRPr lang="en-US" sz="2000" kern="1200" noProof="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9367" y="0"/>
          <a:ext cx="1702761"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2889250">
            <a:lnSpc>
              <a:spcPct val="90000"/>
            </a:lnSpc>
            <a:spcBef>
              <a:spcPct val="0"/>
            </a:spcBef>
            <a:spcAft>
              <a:spcPct val="35000"/>
            </a:spcAft>
            <a:buNone/>
            <a:defRPr sz="2000" b="1">
              <a:effectLst>
                <a:outerShdw blurRad="38100" dist="38100" dir="2700000" algn="tl">
                  <a:srgbClr val="000000"/>
                </a:outerShdw>
              </a:effectLst>
            </a:defRPr>
          </a:pPr>
          <a:r>
            <a:rPr lang="sw-KE" kern="1200" dirty="0"/>
            <a:t>Ni watu waliotumwa na Mungu </a:t>
          </a:r>
          <a:br>
            <a:rPr lang="en-US" sz="2000" b="1" kern="1200" noProof="0" dirty="0">
              <a:effectLst>
                <a:outerShdw blurRad="38100" dist="38100" dir="2700000" algn="tl">
                  <a:srgbClr val="000000"/>
                </a:outerShdw>
              </a:effectLst>
            </a:rPr>
          </a:br>
          <a:r>
            <a:rPr lang="sw-KE" kern="1200" dirty="0"/>
            <a:t>(Lk. 11:49) </a:t>
          </a:r>
          <a:endParaRPr lang="en-US" sz="2000" kern="1200" noProof="0" dirty="0">
            <a:effectLst>
              <a:outerShdw blurRad="38100" dist="38100" dir="2700000" algn="tl">
                <a:srgbClr val="000000"/>
              </a:outerShdw>
            </a:effectLst>
          </a:endParaRPr>
        </a:p>
      </dsp:txBody>
      <dsp:txXfrm>
        <a:off x="57144" y="47777"/>
        <a:ext cx="1607207" cy="1535662"/>
      </dsp:txXfrm>
    </dsp:sp>
    <dsp:sp modelId="{6AF94F2D-F79B-42D8-8792-EC5EE5CA65AE}">
      <dsp:nvSpPr>
        <dsp:cNvPr id="0" name=""/>
        <dsp:cNvSpPr/>
      </dsp:nvSpPr>
      <dsp:spPr>
        <a:xfrm>
          <a:off x="1882405" y="635047"/>
          <a:ext cx="360985" cy="361121"/>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1882405" y="707271"/>
        <a:ext cx="252690" cy="216673"/>
      </dsp:txXfrm>
    </dsp:sp>
    <dsp:sp modelId="{FAE57C7A-4FE9-4C1E-89A4-9591EE4B7D30}">
      <dsp:nvSpPr>
        <dsp:cNvPr id="0" name=""/>
        <dsp:cNvSpPr/>
      </dsp:nvSpPr>
      <dsp:spPr>
        <a:xfrm>
          <a:off x="2393234" y="0"/>
          <a:ext cx="2218698"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2889250">
            <a:lnSpc>
              <a:spcPct val="90000"/>
            </a:lnSpc>
            <a:spcBef>
              <a:spcPct val="0"/>
            </a:spcBef>
            <a:spcAft>
              <a:spcPct val="35000"/>
            </a:spcAft>
            <a:buNone/>
            <a:defRPr sz="2000" b="1">
              <a:effectLst>
                <a:outerShdw blurRad="38100" dist="38100" dir="2700000" algn="tl">
                  <a:srgbClr val="000000"/>
                </a:outerShdw>
              </a:effectLst>
            </a:defRPr>
          </a:pPr>
          <a:r>
            <a:rPr lang="sw-KE" kern="1200" dirty="0"/>
            <a:t>Wanapokea vipawa vya kuongoza kanisa </a:t>
          </a:r>
          <a:br>
            <a:rPr lang="en-US" sz="2000" b="1" kern="1200" noProof="0" dirty="0">
              <a:effectLst>
                <a:outerShdw blurRad="38100" dist="38100" dir="2700000" algn="tl">
                  <a:srgbClr val="000000"/>
                </a:outerShdw>
              </a:effectLst>
            </a:rPr>
          </a:br>
          <a:r>
            <a:rPr lang="sw-KE" kern="1200" dirty="0"/>
            <a:t>(1 Kor. 12:28-29; Efe. 4:11-12)</a:t>
          </a:r>
          <a:endParaRPr lang="en-US" sz="2000" kern="1200" noProof="0" dirty="0">
            <a:effectLst>
              <a:outerShdw blurRad="38100" dist="38100" dir="2700000" algn="tl">
                <a:srgbClr val="000000"/>
              </a:outerShdw>
            </a:effectLst>
          </a:endParaRPr>
        </a:p>
      </dsp:txBody>
      <dsp:txXfrm>
        <a:off x="2441011" y="47777"/>
        <a:ext cx="2123144" cy="1535662"/>
      </dsp:txXfrm>
    </dsp:sp>
    <dsp:sp modelId="{0D00281B-4660-4C87-BD3A-A048546E75D5}">
      <dsp:nvSpPr>
        <dsp:cNvPr id="0" name=""/>
        <dsp:cNvSpPr/>
      </dsp:nvSpPr>
      <dsp:spPr>
        <a:xfrm>
          <a:off x="4782209" y="635047"/>
          <a:ext cx="360985" cy="361121"/>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4782209" y="707271"/>
        <a:ext cx="252690" cy="216673"/>
      </dsp:txXfrm>
    </dsp:sp>
    <dsp:sp modelId="{48825FD6-2E41-4562-AE78-DC5FF4C17433}">
      <dsp:nvSpPr>
        <dsp:cNvPr id="0" name=""/>
        <dsp:cNvSpPr/>
      </dsp:nvSpPr>
      <dsp:spPr>
        <a:xfrm>
          <a:off x="5293037" y="0"/>
          <a:ext cx="1702761"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2889250">
            <a:lnSpc>
              <a:spcPct val="90000"/>
            </a:lnSpc>
            <a:spcBef>
              <a:spcPct val="0"/>
            </a:spcBef>
            <a:spcAft>
              <a:spcPct val="35000"/>
            </a:spcAft>
            <a:buNone/>
            <a:defRPr sz="2000" b="1">
              <a:effectLst>
                <a:outerShdw blurRad="38100" dist="38100" dir="2700000" algn="tl">
                  <a:srgbClr val="000000"/>
                </a:outerShdw>
              </a:effectLst>
            </a:defRPr>
          </a:pPr>
          <a:r>
            <a:rPr lang="sw-KE" kern="1200" dirty="0"/>
            <a:t>Wao ndio msingi wa kanisa </a:t>
          </a:r>
          <a:br>
            <a:rPr lang="sw-KE" kern="1200" dirty="0"/>
          </a:br>
          <a:r>
            <a:rPr lang="sw-KE" kern="1200" dirty="0"/>
            <a:t>(Efe. 2:20)</a:t>
          </a:r>
          <a:endParaRPr lang="en-US" sz="2000" kern="1200" noProof="0" dirty="0">
            <a:effectLst>
              <a:outerShdw blurRad="38100" dist="38100" dir="2700000" algn="tl">
                <a:srgbClr val="000000"/>
              </a:outerShdw>
            </a:effectLst>
          </a:endParaRPr>
        </a:p>
      </dsp:txBody>
      <dsp:txXfrm>
        <a:off x="5340814" y="47777"/>
        <a:ext cx="1607207" cy="1535662"/>
      </dsp:txXfrm>
    </dsp:sp>
    <dsp:sp modelId="{1F634FAF-0CDD-4918-9ECB-BCADC682B67E}">
      <dsp:nvSpPr>
        <dsp:cNvPr id="0" name=""/>
        <dsp:cNvSpPr/>
      </dsp:nvSpPr>
      <dsp:spPr>
        <a:xfrm>
          <a:off x="7166075" y="635047"/>
          <a:ext cx="360985" cy="361121"/>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7166075" y="707271"/>
        <a:ext cx="252690" cy="216673"/>
      </dsp:txXfrm>
    </dsp:sp>
    <dsp:sp modelId="{689C0D5C-78C0-4845-A70A-A99F356AC315}">
      <dsp:nvSpPr>
        <dsp:cNvPr id="0" name=""/>
        <dsp:cNvSpPr/>
      </dsp:nvSpPr>
      <dsp:spPr>
        <a:xfrm>
          <a:off x="7676903" y="0"/>
          <a:ext cx="1702761"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2889250">
            <a:lnSpc>
              <a:spcPct val="90000"/>
            </a:lnSpc>
            <a:spcBef>
              <a:spcPct val="0"/>
            </a:spcBef>
            <a:spcAft>
              <a:spcPct val="35000"/>
            </a:spcAft>
            <a:buNone/>
            <a:defRPr sz="2000" b="1">
              <a:effectLst>
                <a:outerShdw blurRad="38100" dist="38100" dir="2700000" algn="tl">
                  <a:srgbClr val="000000"/>
                </a:outerShdw>
              </a:effectLst>
            </a:defRPr>
          </a:pPr>
          <a:r>
            <a:rPr lang="sw-KE" kern="1200" dirty="0"/>
            <a:t>Wanapokea mafunuo (Efe. 3:5) </a:t>
          </a:r>
          <a:endParaRPr lang="en-US" sz="2000" kern="1200" noProof="0" dirty="0">
            <a:effectLst>
              <a:outerShdw blurRad="38100" dist="38100" dir="2700000" algn="tl">
                <a:srgbClr val="000000"/>
              </a:outerShdw>
            </a:effectLst>
          </a:endParaRPr>
        </a:p>
      </dsp:txBody>
      <dsp:txXfrm>
        <a:off x="7724680" y="47777"/>
        <a:ext cx="1607207" cy="1535662"/>
      </dsp:txXfrm>
    </dsp:sp>
    <dsp:sp modelId="{F24C91FF-F822-43EC-8BDC-F3C25FD177A3}">
      <dsp:nvSpPr>
        <dsp:cNvPr id="0" name=""/>
        <dsp:cNvSpPr/>
      </dsp:nvSpPr>
      <dsp:spPr>
        <a:xfrm>
          <a:off x="9549941" y="635047"/>
          <a:ext cx="360985" cy="361121"/>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9549941" y="707271"/>
        <a:ext cx="252690" cy="216673"/>
      </dsp:txXfrm>
    </dsp:sp>
    <dsp:sp modelId="{B63C68F4-37F5-4E39-81B9-0FD70A034F30}">
      <dsp:nvSpPr>
        <dsp:cNvPr id="0" name=""/>
        <dsp:cNvSpPr/>
      </dsp:nvSpPr>
      <dsp:spPr>
        <a:xfrm>
          <a:off x="10060770" y="0"/>
          <a:ext cx="1702761"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2889250">
            <a:lnSpc>
              <a:spcPct val="90000"/>
            </a:lnSpc>
            <a:spcBef>
              <a:spcPct val="0"/>
            </a:spcBef>
            <a:spcAft>
              <a:spcPct val="35000"/>
            </a:spcAft>
            <a:buNone/>
            <a:defRPr sz="2000" b="1">
              <a:effectLst>
                <a:outerShdw blurRad="38100" dist="38100" dir="2700000" algn="tl">
                  <a:srgbClr val="000000"/>
                </a:outerShdw>
              </a:effectLst>
            </a:defRPr>
          </a:pPr>
          <a:r>
            <a:rPr lang="sw-KE" kern="1200" dirty="0"/>
            <a:t>Wanafurahia haki </a:t>
          </a:r>
          <a:br>
            <a:rPr lang="sw-KE" kern="1200" dirty="0"/>
          </a:br>
          <a:r>
            <a:rPr lang="sw-KE" kern="1200" dirty="0"/>
            <a:t>(Ufu. 18:20)</a:t>
          </a:r>
          <a:endParaRPr lang="en-US" sz="2000" kern="1200" noProof="0" dirty="0">
            <a:effectLst>
              <a:outerShdw blurRad="38100" dist="38100" dir="2700000" algn="tl">
                <a:srgbClr val="000000"/>
              </a:outerShdw>
            </a:effectLst>
          </a:endParaRPr>
        </a:p>
      </dsp:txBody>
      <dsp:txXfrm>
        <a:off x="10108547" y="47777"/>
        <a:ext cx="1607207"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08064" y="2184649"/>
          <a:ext cx="5434961"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600200">
            <a:lnSpc>
              <a:spcPct val="90000"/>
            </a:lnSpc>
            <a:spcBef>
              <a:spcPct val="0"/>
            </a:spcBef>
            <a:spcAft>
              <a:spcPct val="35000"/>
            </a:spcAft>
            <a:buNone/>
            <a:defRPr sz="2000" b="1"/>
          </a:pPr>
          <a:r>
            <a:rPr lang="sw-KE" kern="1200" dirty="0"/>
            <a:t>Wito wake wa kuhudumu ulitabiriwa</a:t>
          </a:r>
          <a:br>
            <a:rPr lang="en-US" sz="2000" b="1" kern="1200" noProof="0" dirty="0"/>
          </a:br>
          <a:r>
            <a:rPr lang="sw-KE" kern="1200" dirty="0"/>
            <a:t> (1 Tim. 1:18 Alikuwa mwandishi mwenza wa Paulo katika nyaraka zifuatazo: 2 Wakorintho (2 Kor. 1:1); Wafilipi (Flp. 1:1); Wakolosai (Kol. 1:1); 1 Wathesalonike (1 Wathes. 1:1); 2 Wathesalonike (2 Thes. 1:1); na Filemoni</a:t>
          </a:r>
          <a:br>
            <a:rPr lang="sw-KE" kern="1200" dirty="0"/>
          </a:br>
          <a:r>
            <a:rPr lang="sw-KE" kern="1200" dirty="0"/>
            <a:t>(Fil. 1:1).</a:t>
          </a:r>
          <a:endParaRPr lang="en-US" sz="2000" kern="1200" noProof="0" dirty="0"/>
        </a:p>
      </dsp:txBody>
      <dsp:txXfrm>
        <a:off x="108064" y="2184649"/>
        <a:ext cx="5434961"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600200">
            <a:lnSpc>
              <a:spcPct val="90000"/>
            </a:lnSpc>
            <a:spcBef>
              <a:spcPct val="0"/>
            </a:spcBef>
            <a:spcAft>
              <a:spcPct val="35000"/>
            </a:spcAft>
            <a:buNone/>
            <a:defRPr sz="2400" b="1">
              <a:effectLst>
                <a:outerShdw blurRad="38100" dist="38100" dir="2700000" algn="tl">
                  <a:srgbClr val="000000">
                    <a:alpha val="43137"/>
                  </a:srgbClr>
                </a:outerShdw>
              </a:effectLst>
            </a:defRPr>
          </a:pPr>
          <a:r>
            <a:rPr lang="sw-KE" kern="1200"/>
            <a:t>TIMOTHEO </a:t>
          </a:r>
          <a:endParaRPr lang="en-US"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600200">
            <a:lnSpc>
              <a:spcPct val="90000"/>
            </a:lnSpc>
            <a:spcBef>
              <a:spcPct val="0"/>
            </a:spcBef>
            <a:spcAft>
              <a:spcPct val="35000"/>
            </a:spcAft>
            <a:buNone/>
            <a:defRPr sz="2000" b="1"/>
          </a:pPr>
          <a:r>
            <a:rPr lang="sw-KE" kern="1200" dirty="0"/>
            <a:t>Alitimiza majukumu kadhaa ya kinabii, kama vile kujenga (2 </a:t>
          </a:r>
          <a:r>
            <a:rPr lang="sw-KE" kern="1200" dirty="0" err="1"/>
            <a:t>Kor</a:t>
          </a:r>
          <a:r>
            <a:rPr lang="sw-KE" kern="1200" dirty="0"/>
            <a:t>. 8:6); </a:t>
          </a:r>
          <a:r>
            <a:rPr lang="sw-KE" kern="1200" dirty="0" err="1"/>
            <a:t>himizo</a:t>
          </a:r>
          <a:r>
            <a:rPr lang="sw-KE" kern="1200" dirty="0"/>
            <a:t> (Tito 2:6, 9, 15); na faraja</a:t>
          </a:r>
          <a:br>
            <a:rPr lang="en-US" sz="2000" b="1" kern="1200" noProof="0" dirty="0"/>
          </a:br>
          <a:r>
            <a:rPr lang="sw-KE" kern="1200" dirty="0"/>
            <a:t>(2 </a:t>
          </a:r>
          <a:r>
            <a:rPr lang="sw-KE" kern="1200" dirty="0" err="1"/>
            <a:t>Kor</a:t>
          </a:r>
          <a:r>
            <a:rPr lang="sw-KE" kern="1200" dirty="0"/>
            <a:t>. 7:13)</a:t>
          </a:r>
          <a:endParaRPr lang="en-US" sz="2000" kern="1200" noProof="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600200">
            <a:lnSpc>
              <a:spcPct val="90000"/>
            </a:lnSpc>
            <a:spcBef>
              <a:spcPct val="0"/>
            </a:spcBef>
            <a:spcAft>
              <a:spcPct val="35000"/>
            </a:spcAft>
            <a:buNone/>
            <a:defRPr sz="2400" b="1">
              <a:effectLst>
                <a:outerShdw blurRad="38100" dist="38100" dir="2700000" algn="tl">
                  <a:srgbClr val="000000">
                    <a:alpha val="43137"/>
                  </a:srgbClr>
                </a:outerShdw>
              </a:effectLst>
            </a:defRPr>
          </a:pPr>
          <a:r>
            <a:rPr lang="sw-KE" kern="1200"/>
            <a:t>Tito</a:t>
          </a:r>
          <a:endParaRPr lang="en-US"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8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149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782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46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76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739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360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816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0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736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27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188966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58977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71869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524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35634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39488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457365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559238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45524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7322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07/10/2026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783574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07/10/2026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46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07/10/2026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370112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4800" b="1" kern="1200">
                <a:ln w="6600">
                  <a:solidFill>
                    <a:srgbClr val="B83E0A"/>
                  </a:solidFill>
                  <a:prstDash val="solid"/>
                </a:ln>
                <a:solidFill>
                  <a:srgbClr val="FFFFFF"/>
                </a:solidFill>
                <a:effectLst>
                  <a:outerShdw dist="38100" dir="2700000" algn="tl" rotWithShape="0">
                    <a:srgbClr val="B83E0A"/>
                  </a:outerShdw>
                </a:effectLst>
                <a:uLnTx/>
                <a:uFillTx/>
                <a:latin typeface="Aptos" panose="02110004020202020204"/>
                <a:ea typeface="+mn-ea"/>
                <a:cs typeface="+mn-cs"/>
              </a:defRPr>
            </a:pPr>
            <a:r>
              <a:rPr lang="sw-KE"/>
              <a:t>MANABII WA AGANO JIPYA</a:t>
            </a:r>
          </a:p>
        </p:txBody>
      </p:sp>
      <p:sp>
        <p:nvSpPr>
          <p:cNvPr id="8" name="CuadroTexto 7">
            <a:extLst>
              <a:ext uri="{FF2B5EF4-FFF2-40B4-BE49-F238E27FC236}">
                <a16:creationId xmlns:a16="http://schemas.microsoft.com/office/drawing/2014/main" id="{A76D3CA6-05D5-8252-E1DB-6AADD8BC528C}"/>
              </a:ext>
            </a:extLst>
          </p:cNvPr>
          <p:cNvSpPr txBox="1"/>
          <p:nvPr/>
        </p:nvSpPr>
        <p:spPr>
          <a:xfrm>
            <a:off x="8281953" y="0"/>
            <a:ext cx="3805272" cy="338554"/>
          </a:xfrm>
          <a:prstGeom prst="rect">
            <a:avLst/>
          </a:prstGeom>
          <a:noFill/>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600" b="1" kern="120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defRPr>
            </a:pPr>
            <a:r>
              <a:rPr lang="sw-KE"/>
              <a:t>Lessoni ya 4 kwa ajili ya  24 Oktoba, 2026</a:t>
            </a:r>
          </a:p>
        </p:txBody>
      </p:sp>
    </p:spTree>
    <p:extLst>
      <p:ext uri="{BB962C8B-B14F-4D97-AF65-F5344CB8AC3E}">
        <p14:creationId xmlns:p14="http://schemas.microsoft.com/office/powerpoint/2010/main" val="10131955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b="1" kern="1200">
                <a:ln>
                  <a:noFill/>
                </a:ln>
                <a:solidFill>
                  <a:srgbClr val="E97132">
                    <a:lumMod val="50000"/>
                  </a:srgbClr>
                </a:solidFill>
                <a:effectLst/>
                <a:uLnTx/>
                <a:uFillTx/>
                <a:latin typeface="Comic Sans MS" panose="030F0702030302020204" pitchFamily="66" charset="0"/>
                <a:ea typeface="+mn-ea"/>
                <a:cs typeface="+mn-cs"/>
              </a:defRPr>
            </a:pPr>
            <a:r>
              <a:rPr lang="sw-KE" sz="2200" dirty="0"/>
              <a:t>Vipaji vya kiroho ni vya namna nyingi, lakini Roho </a:t>
            </a:r>
            <a:r>
              <a:rPr lang="sw-KE" sz="2200" dirty="0" err="1"/>
              <a:t>avitoaye</a:t>
            </a:r>
            <a:r>
              <a:rPr lang="sw-KE" sz="2200" dirty="0"/>
              <a:t> ni mmoja. Kuna tofauti za utumishi, lakini Bwana yule yule. Na kuna aina mbalimbali za utendaji, lakini ni Mungu yuleyule anayetenda kazi zote katika wote” </a:t>
            </a:r>
            <a:r>
              <a:rPr lang="sw-KE" sz="1500" dirty="0"/>
              <a:t>(1 Wakorintho 12:4-6)</a:t>
            </a:r>
          </a:p>
        </p:txBody>
      </p:sp>
    </p:spTree>
    <p:extLst>
      <p:ext uri="{BB962C8B-B14F-4D97-AF65-F5344CB8AC3E}">
        <p14:creationId xmlns:p14="http://schemas.microsoft.com/office/powerpoint/2010/main" val="2071165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white"/>
                </a:solidFill>
                <a:effectLst/>
                <a:highlight>
                  <a:srgbClr val="6D1307"/>
                </a:highlight>
                <a:uLnTx/>
                <a:uFillTx/>
                <a:latin typeface="Aptos" panose="02110004020202020204"/>
                <a:ea typeface="+mn-ea"/>
                <a:cs typeface="+mn-cs"/>
              </a:defRPr>
            </a:pPr>
            <a:r>
              <a:rPr lang="sw-KE" dirty="0"/>
              <a:t>Majukumu ya manabii katika agano jipya</a:t>
            </a:r>
          </a:p>
          <a:p>
            <a:pPr lvl="0">
              <a:spcBef>
                <a:spcPts val="600"/>
              </a:spcBef>
              <a:defRPr sz="2000" b="1">
                <a:solidFill>
                  <a:prstClr val="white"/>
                </a:solidFill>
                <a:highlight>
                  <a:srgbClr val="205C01"/>
                </a:highlight>
              </a:defRPr>
            </a:pPr>
            <a:r>
              <a:rPr lang="sw-KE" dirty="0"/>
              <a:t>Manabii wa agano jipya</a:t>
            </a:r>
            <a:endParaRPr kumimoji="0" lang="en-US" sz="2000" b="1" i="0" u="none" strike="noStrike" kern="1200" cap="none" spc="0" normalizeH="0" baseline="0" noProof="0" dirty="0">
              <a:ln>
                <a:noFill/>
              </a:ln>
              <a:solidFill>
                <a:prstClr val="white"/>
              </a:solidFill>
              <a:effectLst/>
              <a:highlight>
                <a:srgbClr val="205C01"/>
              </a:highlight>
              <a:uLnTx/>
              <a:uFillTx/>
              <a:latin typeface="Aptos" panose="02110004020202020204"/>
              <a:ea typeface="+mn-ea"/>
              <a:cs typeface="+mn-cs"/>
            </a:endParaRPr>
          </a:p>
          <a:p>
            <a:pPr marL="893763" lvl="1">
              <a:spcBef>
                <a:spcPts val="600"/>
              </a:spcBef>
              <a:defRPr sz="2000" b="1">
                <a:solidFill>
                  <a:prstClr val="black"/>
                </a:solidFill>
                <a:uFill>
                  <a:solidFill>
                    <a:srgbClr val="D01729"/>
                  </a:solidFill>
                </a:uFill>
              </a:defRPr>
            </a:pPr>
            <a:r>
              <a:rPr lang="sw-KE" dirty="0"/>
              <a:t>Yesu, nabii </a:t>
            </a:r>
            <a:r>
              <a:rPr lang="sw-KE" dirty="0" err="1"/>
              <a:t>aliayetabiriwa</a:t>
            </a:r>
            <a:endParaRPr kumimoji="0" lang="en-US" sz="2000" b="1" i="0" u="none" strike="noStrike" kern="1200" cap="none" spc="0" normalizeH="0" baseline="0" noProof="0" dirty="0">
              <a:ln>
                <a:noFill/>
              </a:ln>
              <a:solidFill>
                <a:prstClr val="black"/>
              </a:solidFill>
              <a:effectLst/>
              <a:uLnTx/>
              <a:uFill>
                <a:solidFill>
                  <a:srgbClr val="D01729"/>
                </a:solidFill>
              </a:uFill>
              <a:latin typeface="Aptos" panose="02110004020202020204"/>
              <a:ea typeface="+mn-ea"/>
              <a:cs typeface="+mn-cs"/>
            </a:endParaRPr>
          </a:p>
          <a:p>
            <a:pPr marL="893763" marR="0" lvl="1"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Mitume na manabii</a:t>
            </a:r>
          </a:p>
          <a:p>
            <a:pPr marL="893763" marR="0" lvl="1"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Manabii wa kike</a:t>
            </a:r>
          </a:p>
          <a:p>
            <a:pPr marL="893763" lvl="1">
              <a:spcBef>
                <a:spcPts val="600"/>
              </a:spcBef>
              <a:defRPr sz="2000" b="1">
                <a:solidFill>
                  <a:prstClr val="black"/>
                </a:solidFill>
              </a:defRPr>
            </a:pPr>
            <a:r>
              <a:rPr lang="sw-KE" dirty="0"/>
              <a:t>Watenda kazi wenzake wa </a:t>
            </a:r>
            <a:r>
              <a:rPr lang="sw-KE" dirty="0" err="1"/>
              <a:t>paulo</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893763" marR="0" lvl="1"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Manabii wa uongo (</a:t>
            </a:r>
            <a:r>
              <a:rPr lang="sw-KE" dirty="0" err="1"/>
              <a:t>kum</a:t>
            </a:r>
            <a:r>
              <a:rPr lang="sw-KE" dirty="0"/>
              <a:t>. </a:t>
            </a: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323439"/>
          </a:xfrm>
          <a:prstGeom prst="rect">
            <a:avLst/>
          </a:prstGeom>
          <a:noFill/>
        </p:spPr>
        <p:txBody>
          <a:bodyPr wrap="square">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Kuanzia Malaki na kuendelea, miaka 400 ilipita bila sauti ya nabii yeyote kusikika kati ya watu wa Mungu. Kwa sababu ya ukimya huu, watu wa Israeli waliona kwamba kanuni ya Maandiko (yaani, vitabu vinavyounda Agano la Kale) ilikuwa imefungwa.</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1015663"/>
          </a:xfrm>
          <a:prstGeom prst="rect">
            <a:avLst/>
          </a:prstGeom>
          <a:noFill/>
        </p:spPr>
        <p:txBody>
          <a:bodyPr wrap="square">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Majukumu ya manabii na manabii wa kike hawa wapya yalikuwa yapi? Walikuwa akina nani? Je, kulikuwa na manabii wa uwongo, kama ilivyokuwa katika nyakati za Agano la Kale?</a:t>
            </a: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5" y="1369906"/>
            <a:ext cx="7639050" cy="1631216"/>
          </a:xfrm>
          <a:prstGeom prst="rect">
            <a:avLst/>
          </a:prstGeom>
          <a:noFill/>
        </p:spPr>
        <p:txBody>
          <a:bodyPr wrap="square">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Hata hivyo, Mungu </a:t>
            </a:r>
            <a:r>
              <a:rPr lang="sw-KE" dirty="0" err="1"/>
              <a:t>hakunyama</a:t>
            </a:r>
            <a:r>
              <a:rPr lang="sw-KE" dirty="0"/>
              <a:t> kimya kwa muda mrefu zaidi. Kwa wakati unaofaa, alimtuma nabii mpya: Yohana Mbatizaji (Mathayo 11:7-9). Kuanzia wakati huo, manabii walionekana tena. Walikuwa na jukumu, miongoni mwa majukumu mengine, la kuandika Agano Jipya.</a:t>
            </a:r>
          </a:p>
        </p:txBody>
      </p:sp>
    </p:spTree>
    <p:extLst>
      <p:ext uri="{BB962C8B-B14F-4D97-AF65-F5344CB8AC3E}">
        <p14:creationId xmlns:p14="http://schemas.microsoft.com/office/powerpoint/2010/main" val="122315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3200" b="1" kern="120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defRPr>
            </a:pPr>
            <a:r>
              <a:rPr lang="sw-KE"/>
              <a:t>MAJUKUMU YA MANABII KATIKA AGANO JIPYA</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369332"/>
          </a:xfrm>
          <a:prstGeom prst="rect">
            <a:avLst/>
          </a:prstGeom>
          <a:noFill/>
        </p:spPr>
        <p:txBody>
          <a:bodyPr wrap="square">
            <a:spAutoFit/>
          </a:bodyPr>
          <a:lstStyle/>
          <a:p>
            <a:pPr lvl="0" algn="ctr">
              <a:defRPr b="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defRPr>
            </a:pPr>
            <a:r>
              <a:rPr lang="sw-KE" sz="1800" kern="1200">
                <a:ln>
                  <a:noFill/>
                </a:ln>
                <a:uLnTx/>
                <a:uFillTx/>
                <a:ea typeface="+mn-ea"/>
                <a:cs typeface="+mn-cs"/>
              </a:rPr>
              <a:t>“</a:t>
            </a:r>
            <a:r>
              <a:rPr lang="sw-KE"/>
              <a:t>Lakini yeye anayetabiri hunena na wanadamu kwa ajili ya kujenga na kuhimiza na kufariji</a:t>
            </a:r>
            <a:r>
              <a:rPr lang="sw-KE" sz="1800" kern="1200">
                <a:ln>
                  <a:noFill/>
                </a:ln>
                <a:uLnTx/>
                <a:uFillTx/>
                <a:ea typeface="+mn-ea"/>
                <a:cs typeface="+mn-cs"/>
              </a:rPr>
              <a:t>” </a:t>
            </a:r>
            <a:r>
              <a:rPr lang="sw-KE" sz="1400" kern="1200">
                <a:ln>
                  <a:noFill/>
                </a:ln>
                <a:uLnTx/>
                <a:uFillTx/>
                <a:ea typeface="+mn-ea"/>
                <a:cs typeface="+mn-cs"/>
              </a:rPr>
              <a:t>(1 Wakorintho 14:3)</a:t>
            </a:r>
            <a:endParaRPr kumimoji="0" lang="en-US" sz="18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a:t>Katika Agano Jipya, unabii unawasilishwa kama karama ya Roho Mtakatifu, ambayo ilimiminwa kwa wingi (Rum. 12/6 Katika kanisa moja kulikuwa na manabii wengi sana kiasi kwamba ilibidi wazungumze kwa zamu (1 Kor. 14:29-31).</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2271557243"/>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a:t>Manabii hawa walikuwa na majukumu gani? (Ufu. 19:10; 1:1; Efe. 4:11-12; 1 Kor. 14:3; Matendo 15:32).</a:t>
            </a:r>
          </a:p>
        </p:txBody>
      </p:sp>
    </p:spTree>
    <p:extLst>
      <p:ext uri="{BB962C8B-B14F-4D97-AF65-F5344CB8AC3E}">
        <p14:creationId xmlns:p14="http://schemas.microsoft.com/office/powerpoint/2010/main" val="126962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258532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5400" b="1" kern="1200">
                <a:ln w="0"/>
                <a:solidFill>
                  <a:prstClr val="white"/>
                </a:solidFill>
                <a:effectLst>
                  <a:innerShdw blurRad="63500" dist="50800" dir="13500000">
                    <a:srgbClr val="000000">
                      <a:alpha val="50000"/>
                    </a:srgbClr>
                  </a:innerShdw>
                </a:effectLst>
                <a:uLnTx/>
                <a:uFillTx/>
                <a:latin typeface="Aptos" panose="02110004020202020204"/>
                <a:ea typeface="+mn-ea"/>
                <a:cs typeface="+mn-cs"/>
              </a:defRPr>
            </a:pPr>
            <a:r>
              <a:rPr lang="sw-KE"/>
              <a:t>MANABII WA AGANO JIPYA</a:t>
            </a:r>
          </a:p>
        </p:txBody>
      </p:sp>
    </p:spTree>
    <p:extLst>
      <p:ext uri="{BB962C8B-B14F-4D97-AF65-F5344CB8AC3E}">
        <p14:creationId xmlns:p14="http://schemas.microsoft.com/office/powerpoint/2010/main" val="23991817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lvl="0" algn="ctr">
              <a:defRPr sz="4400" b="1">
                <a:ln w="22225">
                  <a:noFill/>
                  <a:prstDash val="solid"/>
                </a:ln>
                <a:solidFill>
                  <a:srgbClr val="B83E0A">
                    <a:lumMod val="40000"/>
                    <a:lumOff val="60000"/>
                  </a:srgbClr>
                </a:solidFill>
              </a:defRPr>
            </a:pPr>
            <a:r>
              <a:rPr lang="sw-KE"/>
              <a:t>YESU, NABII ALIYE TABIRIWA</a:t>
            </a:r>
            <a:endParaRPr kumimoji="0" lang="en-US" sz="4400" b="1" i="0" u="none" strike="noStrike" kern="1200" cap="none" spc="0" normalizeH="0" baseline="0" noProof="0" dirty="0">
              <a:ln w="22225">
                <a:noFill/>
                <a:prstDash val="solid"/>
              </a:ln>
              <a:solidFill>
                <a:srgbClr val="B83E0A">
                  <a:lumMod val="40000"/>
                  <a:lumOff val="60000"/>
                </a:srgbClr>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0" y="615502"/>
            <a:ext cx="12192000" cy="584775"/>
          </a:xfrm>
          <a:prstGeom prst="rect">
            <a:avLst/>
          </a:prstGeom>
          <a:noFill/>
        </p:spPr>
        <p:txBody>
          <a:bodyPr wrap="square">
            <a:spAutoFit/>
          </a:bodyPr>
          <a:lstStyle/>
          <a:p>
            <a:pPr lvl="0" algn="ctr">
              <a:defRPr b="1">
                <a:solidFill>
                  <a:srgbClr val="166E40">
                    <a:lumMod val="75000"/>
                  </a:srgbClr>
                </a:solidFill>
                <a:latin typeface="Comic Sans MS" panose="030F0702030302020204" pitchFamily="66" charset="0"/>
              </a:defRPr>
            </a:pPr>
            <a:r>
              <a:rPr lang="sw-KE" sz="1800" kern="1200" dirty="0">
                <a:ln>
                  <a:noFill/>
                </a:ln>
                <a:effectLst/>
                <a:uLnTx/>
                <a:uFillTx/>
                <a:ea typeface="+mn-ea"/>
                <a:cs typeface="+mn-cs"/>
              </a:rPr>
              <a:t>“</a:t>
            </a:r>
            <a:r>
              <a:rPr lang="sw-KE" dirty="0"/>
              <a:t>Bwana, Mungu wako, atakuinulia Nabii kama mimi kutoka kati yako, kutoka kwa ndugu zako. </a:t>
            </a:r>
            <a:r>
              <a:rPr lang="sw-KE" dirty="0" err="1"/>
              <a:t>Mtamsikia</a:t>
            </a:r>
            <a:r>
              <a:rPr lang="sw-KE" dirty="0"/>
              <a:t> yeye</a:t>
            </a:r>
            <a:r>
              <a:rPr lang="sw-KE" sz="1800" kern="1200" dirty="0">
                <a:ln>
                  <a:noFill/>
                </a:ln>
                <a:effectLst/>
                <a:uLnTx/>
                <a:uFillTx/>
                <a:ea typeface="+mn-ea"/>
                <a:cs typeface="+mn-cs"/>
              </a:rPr>
              <a:t>.” </a:t>
            </a:r>
            <a:r>
              <a:rPr lang="sw-KE" sz="1400" kern="1200" dirty="0">
                <a:ln>
                  <a:noFill/>
                </a:ln>
                <a:effectLst/>
                <a:uLnTx/>
                <a:uFillTx/>
                <a:ea typeface="+mn-ea"/>
                <a:cs typeface="+mn-cs"/>
              </a:rPr>
              <a:t>(Kumbukumbu la Torati 18:15)</a:t>
            </a:r>
            <a:endParaRPr lang="sw-KE" dirty="0"/>
          </a:p>
        </p:txBody>
      </p:sp>
      <p:sp>
        <p:nvSpPr>
          <p:cNvPr id="6" name="CuadroTexto 5">
            <a:extLst>
              <a:ext uri="{FF2B5EF4-FFF2-40B4-BE49-F238E27FC236}">
                <a16:creationId xmlns:a16="http://schemas.microsoft.com/office/drawing/2014/main" id="{F88D58CF-B427-740C-7E9F-070BDA35618D}"/>
              </a:ext>
            </a:extLst>
          </p:cNvPr>
          <p:cNvSpPr txBox="1"/>
          <p:nvPr/>
        </p:nvSpPr>
        <p:spPr>
          <a:xfrm>
            <a:off x="148050" y="1228444"/>
            <a:ext cx="750350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Yesu alichukuliwa kuwa nabii na watu wa wakati wake </a:t>
            </a:r>
            <a:b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br>
            <a:r>
              <a:rPr lang="sw-KE" dirty="0"/>
              <a:t>(Mt. 21:11; Mk. 6:15; Lk. 7:16; Yn. 6:14).</a:t>
            </a: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4818890" y="3762777"/>
            <a:ext cx="4275412" cy="1631216"/>
          </a:xfrm>
          <a:prstGeom prst="rect">
            <a:avLst/>
          </a:prstGeom>
          <a:noFill/>
        </p:spPr>
        <p:txBody>
          <a:bodyPr wrap="square">
            <a:spAutoFit/>
          </a:bodyPr>
          <a:lstStyle/>
          <a:p>
            <a:pPr lvl="0" algn="just">
              <a:spcBef>
                <a:spcPts val="600"/>
              </a:spcBef>
              <a:defRPr sz="2000" b="1">
                <a:solidFill>
                  <a:prstClr val="black"/>
                </a:solidFill>
              </a:defRPr>
            </a:pPr>
            <a:r>
              <a:rPr lang="sw-KE" kern="1200" dirty="0">
                <a:ln>
                  <a:noFill/>
                </a:ln>
                <a:effectLst/>
                <a:uLnTx/>
                <a:uFillTx/>
                <a:latin typeface="Aptos" panose="02110004020202020204"/>
                <a:ea typeface="+mn-ea"/>
                <a:cs typeface="+mn-cs"/>
              </a:rPr>
              <a:t>Yeye si tu " </a:t>
            </a:r>
            <a:r>
              <a:rPr lang="sw-KE" dirty="0"/>
              <a:t>mwanga unaong'aa katika </a:t>
            </a:r>
            <a:r>
              <a:rPr lang="sw-KE" kern="1200" dirty="0">
                <a:ln>
                  <a:noFill/>
                </a:ln>
                <a:effectLst/>
                <a:uLnTx/>
                <a:uFillTx/>
                <a:latin typeface="Aptos" panose="02110004020202020204"/>
                <a:ea typeface="+mn-ea"/>
                <a:cs typeface="+mn-cs"/>
              </a:rPr>
              <a:t>mahali penye giza," kama manabii wengine walivyokuwa, bali Yeye ndiye MWANGA (2 Petro 1:19; </a:t>
            </a:r>
            <a:r>
              <a:rPr lang="sw-KE" kern="1200" dirty="0" err="1">
                <a:ln>
                  <a:noFill/>
                </a:ln>
                <a:effectLst/>
                <a:uLnTx/>
                <a:uFillTx/>
                <a:latin typeface="Aptos" panose="02110004020202020204"/>
                <a:ea typeface="+mn-ea"/>
                <a:cs typeface="+mn-cs"/>
              </a:rPr>
              <a:t>Yn</a:t>
            </a:r>
            <a:r>
              <a:rPr lang="sw-KE" kern="1200" dirty="0">
                <a:ln>
                  <a:noFill/>
                </a:ln>
                <a:effectLst/>
                <a:uLnTx/>
                <a:uFillTx/>
                <a:latin typeface="Aptos" panose="02110004020202020204"/>
                <a:ea typeface="+mn-ea"/>
                <a:cs typeface="+mn-cs"/>
              </a:rPr>
              <a:t>. 1:9; 8:12).</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8498" r="8498"/>
          <a:stretch>
            <a:fillRect/>
          </a:stretch>
        </p:blipFill>
        <p:spPr>
          <a:xfrm>
            <a:off x="2635353" y="3933750"/>
            <a:ext cx="2072833"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154204"/>
            <a:ext cx="750349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Lakini Yesu hakuandika Neno la Mungu, bali Yeye ndiye NENO                         (Yohana 1:1).</a:t>
            </a:r>
          </a:p>
        </p:txBody>
      </p:sp>
      <p:sp>
        <p:nvSpPr>
          <p:cNvPr id="8" name="CuadroTexto 7">
            <a:extLst>
              <a:ext uri="{FF2B5EF4-FFF2-40B4-BE49-F238E27FC236}">
                <a16:creationId xmlns:a16="http://schemas.microsoft.com/office/drawing/2014/main" id="{1F18D641-2533-AC11-0D4B-F1E7441AC4B3}"/>
              </a:ext>
            </a:extLst>
          </p:cNvPr>
          <p:cNvSpPr txBox="1"/>
          <p:nvPr/>
        </p:nvSpPr>
        <p:spPr>
          <a:xfrm>
            <a:off x="138317" y="2204508"/>
            <a:ext cx="753269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Petro alibainisha kwamba Yesu alikuwa Nabii/Masihi aliyetangazwa na Musa na manabii wengine (</a:t>
            </a:r>
            <a:r>
              <a:rPr lang="sw-KE" dirty="0" err="1"/>
              <a:t>Kum</a:t>
            </a:r>
            <a:r>
              <a:rPr lang="sw-KE" dirty="0"/>
              <a:t>. 18:15; Matendo 3:18-26).</a:t>
            </a: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67520" y="1870364"/>
            <a:ext cx="7503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Yeye mwenyewe </a:t>
            </a:r>
            <a:r>
              <a:rPr lang="sw-KE" dirty="0" err="1"/>
              <a:t>alijipa</a:t>
            </a:r>
            <a:r>
              <a:rPr lang="sw-KE" dirty="0"/>
              <a:t> jina hili (</a:t>
            </a:r>
            <a:r>
              <a:rPr lang="sw-KE" dirty="0" err="1"/>
              <a:t>Mk</a:t>
            </a:r>
            <a:r>
              <a:rPr lang="sw-KE" dirty="0"/>
              <a:t>. 6:4; Lk. 13:33).</a:t>
            </a:r>
          </a:p>
        </p:txBody>
      </p:sp>
      <p:sp>
        <p:nvSpPr>
          <p:cNvPr id="20" name="CuadroTexto 19">
            <a:extLst>
              <a:ext uri="{FF2B5EF4-FFF2-40B4-BE49-F238E27FC236}">
                <a16:creationId xmlns:a16="http://schemas.microsoft.com/office/drawing/2014/main" id="{4C7E7A70-B875-D2CE-268B-AC290AF21671}"/>
              </a:ext>
            </a:extLst>
          </p:cNvPr>
          <p:cNvSpPr txBox="1"/>
          <p:nvPr/>
        </p:nvSpPr>
        <p:spPr>
          <a:xfrm>
            <a:off x="4818889" y="5257250"/>
            <a:ext cx="4275412" cy="1631216"/>
          </a:xfrm>
          <a:prstGeom prst="rect">
            <a:avLst/>
          </a:prstGeom>
          <a:noFill/>
        </p:spPr>
        <p:txBody>
          <a:bodyPr wrap="square">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Kazi yake inazidi ile ya nabii yeyote. Yesu ndiye pekee anayeweza kutupatia sisi sote uzima wa milele kwa sababu ya maisha yake, kifo chake na ufufuo wake.</a:t>
            </a:r>
            <a:endParaRPr kumimoji="0" lang="en-US" b="0"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68186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4400" b="1" kern="1200">
                <a:ln w="9525">
                  <a:solidFill>
                    <a:prstClr val="white"/>
                  </a:solidFill>
                  <a:prstDash val="solid"/>
                </a:ln>
                <a:solidFill>
                  <a:srgbClr val="166E40"/>
                </a:solidFill>
                <a:effectLst>
                  <a:outerShdw blurRad="12700" dist="38100" dir="2700000" algn="tl" rotWithShape="0">
                    <a:srgbClr val="C8FF85"/>
                  </a:outerShdw>
                </a:effectLst>
                <a:uLnTx/>
                <a:uFillTx/>
                <a:latin typeface="Aptos" panose="02110004020202020204"/>
                <a:ea typeface="+mn-ea"/>
                <a:cs typeface="+mn-cs"/>
              </a:defRPr>
            </a:pPr>
            <a:r>
              <a:rPr lang="sw-KE" dirty="0"/>
              <a:t>MITUME NA MANABII</a:t>
            </a: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lvl="0" algn="ctr">
              <a:defRPr b="1">
                <a:solidFill>
                  <a:srgbClr val="FFFF99"/>
                </a:solidFill>
                <a:effectLst>
                  <a:outerShdw blurRad="38100" dist="38100" dir="2700000" algn="tl">
                    <a:srgbClr val="000000"/>
                  </a:outerShdw>
                </a:effectLst>
                <a:latin typeface="Comic Sans MS" panose="030F0702030302020204" pitchFamily="66" charset="0"/>
              </a:defRPr>
            </a:pPr>
            <a:r>
              <a:rPr lang="sw-KE" dirty="0"/>
              <a:t>“ambalo halikujulikana kwa watu wa vizazi vingine kama vile sasa lilivyofunuliwa na Roho kwa mitume na manabii watakatifu wa Mungu”(Waefeso 3:5)</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3864724616"/>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1015663"/>
          </a:xfrm>
          <a:prstGeom prst="rect">
            <a:avLst/>
          </a:prstGeom>
          <a:noFill/>
        </p:spPr>
        <p:txBody>
          <a:bodyPr wrap="square">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Wanapotajwa pamoja, mitume hutangulia manabii (isipokuwa katika Luka 11:49). Petro </a:t>
            </a:r>
            <a:r>
              <a:rPr lang="sw-KE" dirty="0" err="1"/>
              <a:t>anawalinganisha</a:t>
            </a:r>
            <a:r>
              <a:rPr lang="sw-KE" dirty="0"/>
              <a:t> mitume na manabii wa kale                                      (2 Petro 3:2).</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a:t>Mitume na manabii wa Agano Jipya wana sifa za pamoja:</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323439"/>
          </a:xfrm>
          <a:prstGeom prst="rect">
            <a:avLst/>
          </a:prstGeom>
          <a:noFill/>
        </p:spPr>
        <p:txBody>
          <a:bodyPr wrap="square">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Agano Jipya linataja manabii kadhaa, wengine kwa majina: Barnaba (mtume), Simoni, </a:t>
            </a:r>
            <a:r>
              <a:rPr lang="sw-KE" dirty="0" err="1"/>
              <a:t>Lukio</a:t>
            </a:r>
            <a:r>
              <a:rPr lang="sw-KE" dirty="0"/>
              <a:t>, </a:t>
            </a:r>
            <a:r>
              <a:rPr lang="sw-KE" dirty="0" err="1"/>
              <a:t>Manaeni</a:t>
            </a:r>
            <a:r>
              <a:rPr lang="sw-KE" dirty="0"/>
              <a:t>, Sauli (mtume), </a:t>
            </a:r>
            <a:r>
              <a:rPr lang="sw-KE" dirty="0" err="1"/>
              <a:t>Yuda</a:t>
            </a:r>
            <a:r>
              <a:rPr lang="sw-KE" dirty="0"/>
              <a:t>, Sila, na </a:t>
            </a:r>
            <a:r>
              <a:rPr lang="sw-KE" dirty="0" err="1"/>
              <a:t>Agabo</a:t>
            </a:r>
            <a:r>
              <a:rPr lang="sw-KE" dirty="0"/>
              <a:t>                    (Matendo 11:27; 13:1; 15:32; 19:6-7; 21:10).</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608969"/>
            <a:ext cx="8515351" cy="707886"/>
          </a:xfrm>
          <a:prstGeom prst="rect">
            <a:avLst/>
          </a:prstGeom>
          <a:noFill/>
        </p:spPr>
        <p:txBody>
          <a:bodyPr wrap="square">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Mitume walipewa jukumu maalumu la kuwa mashahidi wa ufufuo na Yesu mwenyewe (Matendo 10:40-41).</a:t>
            </a:r>
          </a:p>
        </p:txBody>
      </p:sp>
    </p:spTree>
    <p:extLst>
      <p:ext uri="{BB962C8B-B14F-4D97-AF65-F5344CB8AC3E}">
        <p14:creationId xmlns:p14="http://schemas.microsoft.com/office/powerpoint/2010/main" val="145301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sz="5400" b="1" kern="1200">
                <a:ln w="12700" cmpd="sng">
                  <a:noFill/>
                  <a:prstDash val="solid"/>
                </a:ln>
                <a:gradFill>
                  <a:gsLst>
                    <a:gs pos="0">
                      <a:srgbClr val="1E7980"/>
                    </a:gs>
                    <a:gs pos="4000">
                      <a:srgbClr val="2EB9C4"/>
                    </a:gs>
                    <a:gs pos="87000">
                      <a:srgbClr val="91E0E5"/>
                    </a:gs>
                  </a:gsLst>
                  <a:lin ang="5400000"/>
                </a:gradFill>
                <a:effectLst/>
                <a:uLnTx/>
                <a:uFillTx/>
                <a:latin typeface="Aptos" panose="02110004020202020204"/>
                <a:ea typeface="+mn-ea"/>
                <a:cs typeface="+mn-cs"/>
              </a:defRPr>
            </a:pPr>
            <a:r>
              <a:rPr lang="sw-KE"/>
              <a:t>MANABII WA KIKE</a:t>
            </a:r>
          </a:p>
        </p:txBody>
      </p:sp>
      <p:sp>
        <p:nvSpPr>
          <p:cNvPr id="4" name="CuadroTexto 3">
            <a:extLst>
              <a:ext uri="{FF2B5EF4-FFF2-40B4-BE49-F238E27FC236}">
                <a16:creationId xmlns:a16="http://schemas.microsoft.com/office/drawing/2014/main" id="{AE6B997E-14B8-9856-4372-D5508D74AE5E}"/>
              </a:ext>
            </a:extLst>
          </p:cNvPr>
          <p:cNvSpPr txBox="1"/>
          <p:nvPr/>
        </p:nvSpPr>
        <p:spPr>
          <a:xfrm>
            <a:off x="-1" y="672811"/>
            <a:ext cx="12191999" cy="369332"/>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b="1" kern="1200">
                <a:ln>
                  <a:noFill/>
                </a:ln>
                <a:solidFill>
                  <a:srgbClr val="7030A0"/>
                </a:solidFill>
                <a:effectLst/>
                <a:uLnTx/>
                <a:uFillTx/>
                <a:latin typeface="Comic Sans MS" panose="030F0702030302020204" pitchFamily="66" charset="0"/>
                <a:ea typeface="+mn-ea"/>
                <a:cs typeface="+mn-cs"/>
              </a:defRPr>
            </a:pPr>
            <a:r>
              <a:rPr lang="sw-KE" sz="1800" dirty="0"/>
              <a:t>“[Mwinjilisti </a:t>
            </a:r>
            <a:r>
              <a:rPr lang="sw-KE" sz="1800" dirty="0" err="1"/>
              <a:t>Filipo</a:t>
            </a:r>
            <a:r>
              <a:rPr lang="sw-KE" sz="1800" dirty="0"/>
              <a:t>] alikuwa na binti wanne ambao </a:t>
            </a:r>
            <a:r>
              <a:rPr lang="sw-KE" sz="1800" dirty="0" err="1"/>
              <a:t>hawajaolewa</a:t>
            </a:r>
            <a:r>
              <a:rPr lang="sw-KE" sz="1800" dirty="0"/>
              <a:t> waliokuwa wakitabiri” </a:t>
            </a:r>
            <a:r>
              <a:rPr lang="sw-KE" sz="1400" dirty="0"/>
              <a:t>(Matendo 21:9)</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3040978" y="965708"/>
            <a:ext cx="4865892" cy="1938992"/>
          </a:xfrm>
          <a:prstGeom prst="rect">
            <a:avLst/>
          </a:prstGeom>
          <a:noFill/>
        </p:spPr>
        <p:txBody>
          <a:bodyPr wrap="square">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b="1" kern="1200">
                <a:ln>
                  <a:noFill/>
                </a:ln>
                <a:solidFill>
                  <a:prstClr val="black"/>
                </a:solidFill>
                <a:effectLst/>
                <a:uLnTx/>
                <a:uFillTx/>
                <a:latin typeface="Aptos" panose="02110004020202020204"/>
                <a:ea typeface="+mn-ea"/>
                <a:cs typeface="+mn-cs"/>
              </a:defRPr>
            </a:pPr>
            <a:r>
              <a:rPr lang="sw-KE" sz="2000" dirty="0"/>
              <a:t>Nabii wa kike pekee aliyetajwa kwa jina katika Agano Jipya ni Anna, ambaye "alikuwa akiwasimulia habari za huyo mtoto [Yesu] watu wote waliokuwa wakitarajia ukombozi wa Yerusalemu" (Luka 2:36-38).</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2893"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78001"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102649"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50800" dist="38100" dir="2700000" algn="tl" rotWithShape="0">
              <a:prstClr val="black">
                <a:alpha val="40000"/>
              </a:prst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8" y="5209799"/>
            <a:ext cx="4007881" cy="1631216"/>
          </a:xfrm>
          <a:prstGeom prst="rect">
            <a:avLst/>
          </a:prstGeom>
          <a:noFill/>
        </p:spPr>
        <p:txBody>
          <a:bodyPr wrap="square">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Yoeli alitangaza mapema kwamba Roho Mtakatifu angefanya kazi ili wana, binti, wazee, vijana, watumishi, na vijakazi watabiri (Yoeli 2:28-29).</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40978" y="3897695"/>
            <a:ext cx="3870090" cy="1323439"/>
          </a:xfrm>
          <a:prstGeom prst="rect">
            <a:avLst/>
          </a:prstGeom>
          <a:noFill/>
        </p:spPr>
        <p:txBody>
          <a:bodyPr wrap="square">
            <a:spAutoFit/>
          </a:bodyPr>
          <a:lstStyle/>
          <a:p>
            <a:pPr marL="0" marR="0" lvl="0" indent="0" algn="just"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Zaidi ya hayo, unabii umetajwa kama kipawa cha kawaida, kwa wanawake na kwa wanaume                     (1 </a:t>
            </a:r>
            <a:r>
              <a:rPr lang="sw-KE" dirty="0" err="1"/>
              <a:t>Kor</a:t>
            </a:r>
            <a:r>
              <a:rPr lang="sw-KE" dirty="0"/>
              <a:t>. 11:4-5).</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40978" y="2893366"/>
            <a:ext cx="4720482"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Binti wanne wa </a:t>
            </a:r>
            <a:r>
              <a:rPr lang="sw-KE" dirty="0" err="1"/>
              <a:t>Filipo</a:t>
            </a:r>
            <a:r>
              <a:rPr lang="sw-KE" dirty="0"/>
              <a:t> mwinjilisti pia walipokea kipawa cha unabii (Matendo 21 :8-9).</a:t>
            </a:r>
          </a:p>
        </p:txBody>
      </p:sp>
    </p:spTree>
    <p:extLst>
      <p:ext uri="{BB962C8B-B14F-4D97-AF65-F5344CB8AC3E}">
        <p14:creationId xmlns:p14="http://schemas.microsoft.com/office/powerpoint/2010/main" val="330236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646331"/>
          </a:xfrm>
          <a:prstGeom prst="rect">
            <a:avLst/>
          </a:prstGeom>
          <a:noFill/>
        </p:spPr>
        <p:txBody>
          <a:bodyPr wrap="square">
            <a:spAutoFit/>
            <a:scene3d>
              <a:camera prst="orthographicFront"/>
              <a:lightRig rig="sunset" dir="t"/>
            </a:scene3d>
            <a:sp3d extrusionH="57150">
              <a:bevelT w="38100" h="38100" prst="relaxedInset"/>
            </a:sp3d>
          </a:bodyPr>
          <a:lstStyle/>
          <a:p>
            <a:pPr lvl="0" algn="ctr">
              <a:defRPr sz="4400" b="1">
                <a:ln w="22225">
                  <a:solidFill>
                    <a:srgbClr val="B83E0A"/>
                  </a:solidFill>
                  <a:prstDash val="solid"/>
                </a:ln>
                <a:solidFill>
                  <a:srgbClr val="B83E0A">
                    <a:lumMod val="40000"/>
                    <a:lumOff val="60000"/>
                  </a:srgbClr>
                </a:solidFill>
              </a:defRPr>
            </a:pPr>
            <a:r>
              <a:rPr lang="sw-KE" sz="3600" dirty="0"/>
              <a:t>WATENDA KAZI WENZAKE WA PAULO</a:t>
            </a:r>
            <a:endParaRPr kumimoji="0" lang="en-US" sz="36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Aptos" panose="02110004020202020204"/>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861774"/>
          </a:xfrm>
          <a:prstGeom prst="rect">
            <a:avLst/>
          </a:prstGeom>
          <a:noFill/>
        </p:spPr>
        <p:txBody>
          <a:bodyPr wrap="square">
            <a:spAutoFit/>
            <a:scene3d>
              <a:camera prst="orthographicFront"/>
              <a:lightRig rig="threePt" dir="t"/>
            </a:scene3d>
            <a:sp3d extrusionH="57150">
              <a:bevelT w="38100" h="38100"/>
            </a:sp3d>
          </a:bodyPr>
          <a:lstStyle/>
          <a:p>
            <a:pPr lvl="0" algn="ctr">
              <a:defRPr b="1">
                <a:solidFill>
                  <a:srgbClr val="B78B19">
                    <a:lumMod val="50000"/>
                  </a:srgbClr>
                </a:solidFill>
                <a:latin typeface="Comic Sans MS" panose="030F0702030302020204" pitchFamily="66" charset="0"/>
              </a:defRPr>
            </a:pPr>
            <a:r>
              <a:rPr lang="sw-KE" sz="1800" kern="1200" dirty="0">
                <a:ln>
                  <a:noFill/>
                </a:ln>
                <a:effectLst/>
                <a:uLnTx/>
                <a:uFillTx/>
                <a:ea typeface="+mn-ea"/>
                <a:cs typeface="+mn-cs"/>
              </a:rPr>
              <a:t>“</a:t>
            </a:r>
            <a:r>
              <a:rPr lang="sw-KE" dirty="0"/>
              <a:t>Timotheo, mwanangu, </a:t>
            </a:r>
            <a:r>
              <a:rPr lang="sw-KE" dirty="0" err="1"/>
              <a:t>ninakupa</a:t>
            </a:r>
            <a:r>
              <a:rPr lang="sw-KE" dirty="0"/>
              <a:t> amri hii kulingana na unabii uliotolewa hapo awali kukuhusu, ili kwa kuukumbuka </a:t>
            </a:r>
            <a:r>
              <a:rPr lang="sw-KE" dirty="0" err="1"/>
              <a:t>uweze</a:t>
            </a:r>
            <a:r>
              <a:rPr lang="sw-KE" dirty="0"/>
              <a:t> kupigana vita vizuri</a:t>
            </a:r>
            <a:r>
              <a:rPr lang="sw-KE" sz="1800" kern="1200" dirty="0">
                <a:ln>
                  <a:noFill/>
                </a:ln>
                <a:effectLst/>
                <a:uLnTx/>
                <a:uFillTx/>
                <a:ea typeface="+mn-ea"/>
                <a:cs typeface="+mn-cs"/>
              </a:rPr>
              <a:t>.” </a:t>
            </a:r>
            <a:r>
              <a:rPr lang="sw-KE" sz="1400" kern="1200" dirty="0">
                <a:ln>
                  <a:noFill/>
                </a:ln>
                <a:effectLst/>
                <a:uLnTx/>
                <a:uFillTx/>
                <a:ea typeface="+mn-ea"/>
                <a:cs typeface="+mn-cs"/>
              </a:rPr>
              <a:t>(1 Timotheo 1:18)</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dirty="0"/>
              <a:t>Mbali na mitume, manabii, na manabii wa kike, baadhi ya wasaidizi wa Paulo wanatajwa ambao, kama Sila na Barnaba, walikuwa na karama ya unabii:</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1845313454"/>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147533418"/>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3099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62755"/>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sz="4400" b="1" kern="1200">
                <a:ln w="13462">
                  <a:noFill/>
                  <a:prstDash val="solid"/>
                </a:ln>
                <a:solidFill>
                  <a:srgbClr val="FFFF00"/>
                </a:solidFill>
                <a:effectLst>
                  <a:outerShdw dist="50800" dir="2700000" algn="bl" rotWithShape="0">
                    <a:srgbClr val="166E40"/>
                  </a:outerShdw>
                </a:effectLst>
                <a:uLnTx/>
                <a:uFillTx/>
                <a:latin typeface="Aptos" panose="02110004020202020204"/>
                <a:ea typeface="+mn-ea"/>
                <a:cs typeface="+mn-cs"/>
              </a:defRPr>
            </a:pPr>
            <a:r>
              <a:rPr lang="sw-KE" dirty="0"/>
              <a:t>MANABII WA UONGO </a:t>
            </a:r>
          </a:p>
        </p:txBody>
      </p:sp>
      <p:sp>
        <p:nvSpPr>
          <p:cNvPr id="4" name="CuadroTexto 3">
            <a:extLst>
              <a:ext uri="{FF2B5EF4-FFF2-40B4-BE49-F238E27FC236}">
                <a16:creationId xmlns:a16="http://schemas.microsoft.com/office/drawing/2014/main" id="{29380747-DE54-5027-7615-9584C3D48976}"/>
              </a:ext>
            </a:extLst>
          </p:cNvPr>
          <p:cNvSpPr txBox="1"/>
          <p:nvPr/>
        </p:nvSpPr>
        <p:spPr>
          <a:xfrm>
            <a:off x="2507227" y="587492"/>
            <a:ext cx="9684774" cy="646331"/>
          </a:xfrm>
          <a:prstGeom prst="rect">
            <a:avLst/>
          </a:prstGeom>
          <a:noFill/>
        </p:spPr>
        <p:txBody>
          <a:bodyPr wrap="square">
            <a:spAutoFit/>
          </a:bodyPr>
          <a:lstStyle/>
          <a:p>
            <a:pPr lvl="0" algn="ctr">
              <a:defRPr b="1">
                <a:solidFill>
                  <a:srgbClr val="99FF99"/>
                </a:solidFill>
                <a:effectLst>
                  <a:outerShdw blurRad="38100" dist="38100" dir="2700000" algn="tl">
                    <a:srgbClr val="000000"/>
                  </a:outerShdw>
                </a:effectLst>
                <a:latin typeface="Comic Sans MS" panose="030F0702030302020204" pitchFamily="66" charset="0"/>
              </a:defRPr>
            </a:pPr>
            <a:r>
              <a:rPr lang="sw-KE" sz="1800" kern="1200" dirty="0">
                <a:ln>
                  <a:noFill/>
                </a:ln>
                <a:uLnTx/>
                <a:uFillTx/>
                <a:ea typeface="+mn-ea"/>
                <a:cs typeface="+mn-cs"/>
              </a:rPr>
              <a:t>“</a:t>
            </a:r>
            <a:r>
              <a:rPr lang="sw-KE" dirty="0"/>
              <a:t>Wapenzi, msiamini kila roho, bali zijaribuni hizo roho, kwamba zimetoka kwa Mungu; kwa sababu manabii wa uongo wengi wametokea duniani</a:t>
            </a:r>
            <a:r>
              <a:rPr lang="sw-KE" sz="1800" kern="1200" dirty="0">
                <a:ln>
                  <a:noFill/>
                </a:ln>
                <a:uLnTx/>
                <a:uFillTx/>
                <a:ea typeface="+mn-ea"/>
                <a:cs typeface="+mn-cs"/>
              </a:rPr>
              <a:t>.” </a:t>
            </a:r>
            <a:r>
              <a:rPr lang="sw-KE" sz="1400" kern="1200" dirty="0">
                <a:ln>
                  <a:noFill/>
                </a:ln>
                <a:uLnTx/>
                <a:uFillTx/>
                <a:ea typeface="+mn-ea"/>
                <a:cs typeface="+mn-cs"/>
              </a:rPr>
              <a:t>(1 Yohana 4:1 </a:t>
            </a:r>
            <a:r>
              <a:rPr lang="sw-KE" sz="1100" kern="1200" dirty="0">
                <a:ln>
                  <a:noFill/>
                </a:ln>
                <a:uLnTx/>
                <a:uFillTx/>
                <a:ea typeface="+mn-ea"/>
                <a:cs typeface="+mn-cs"/>
              </a:rPr>
              <a:t>NVI</a:t>
            </a:r>
            <a:r>
              <a:rPr lang="sw-KE" sz="1400" kern="1200" dirty="0">
                <a:ln>
                  <a:noFill/>
                </a:ln>
                <a:uLnTx/>
                <a:uFillTx/>
                <a:ea typeface="+mn-ea"/>
                <a:cs typeface="+mn-cs"/>
              </a:rPr>
              <a:t>)</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2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defRPr>
            </a:pPr>
            <a:r>
              <a:rPr lang="sw-KE" dirty="0"/>
              <a:t>Yesu alionya kwamba manabii wa uwongo watatokea, ambao aliwaita "mbwa-mwitu wakali" (Mt. 24:24; 7:15). Manabii hawa wa uwongo walianza kuonekana hata ndani ya kanisa la awali </a:t>
            </a:r>
            <a:br>
              <a:rPr lang="sw-KE" dirty="0"/>
            </a:br>
            <a:r>
              <a:rPr lang="sw-KE" dirty="0"/>
              <a:t>(1 Yoh. 4:1).</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672584"/>
            <a:ext cx="1776329" cy="2058938"/>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5002161"/>
            <a:ext cx="607302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defRPr>
            </a:pPr>
            <a:r>
              <a:rPr lang="sw-KE"/>
              <a:t>Sisi waumini tumeitwa kuchunguza manabii na kuhakikisha kwamba ujumbe wao wote unalingana na Maandiko na unamzingatia Kristo.</a:t>
            </a: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087552"/>
            <a:ext cx="1021240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defRPr>
            </a:pPr>
            <a:r>
              <a:rPr lang="sw-KE" dirty="0"/>
              <a:t>Ulinzi wetu pekee dhidi ya manabii wa uongo (na dhidi ya nguvu za uovu zinazowaongoza) ni kuvaa silaha ambazo Mungu ametupatia (Efe. 6:10-18).</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916771"/>
            <a:ext cx="805261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defRPr>
            </a:pPr>
            <a:r>
              <a:rPr lang="sw-KE"/>
              <a:t>Unabii wa kweli unalingana na Neno la Mungu, unaelekeza kwa Kristo, na hujenga kanisa, ilhali manabii wa uongo hutangaza mafundisho ya mgawanyiko na maslahi binafsi.</a:t>
            </a: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831381"/>
            <a:ext cx="805261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defRPr>
            </a:pPr>
            <a:r>
              <a:rPr lang="sw-KE" dirty="0"/>
              <a:t>Paulo aliwaonya wazee wa </a:t>
            </a:r>
            <a:r>
              <a:rPr lang="sw-KE" dirty="0" err="1"/>
              <a:t>Efeso</a:t>
            </a:r>
            <a:r>
              <a:rPr lang="sw-KE" dirty="0"/>
              <a:t> kwamba "mbwa mwitu wakali" </a:t>
            </a:r>
            <a:r>
              <a:rPr lang="sw-KE" dirty="0" err="1"/>
              <a:t>wangetokea</a:t>
            </a:r>
            <a:r>
              <a:rPr lang="sw-KE" dirty="0"/>
              <a:t> kati yao (Matendo 20:29). Aliwaonya Wakorintho kuhusu kuwepo kwa "mitume wa uongo" (2 Wakorintho 11:13).</a:t>
            </a:r>
          </a:p>
        </p:txBody>
      </p:sp>
    </p:spTree>
    <p:extLst>
      <p:ext uri="{BB962C8B-B14F-4D97-AF65-F5344CB8AC3E}">
        <p14:creationId xmlns:p14="http://schemas.microsoft.com/office/powerpoint/2010/main" val="204684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37158" y="848694"/>
            <a:ext cx="7573758" cy="5293757"/>
          </a:xfrm>
          <a:prstGeom prst="rect">
            <a:avLst/>
          </a:prstGeom>
          <a:noFill/>
        </p:spPr>
        <p:txBody>
          <a:bodyPr wrap="square">
            <a:spAutoFit/>
          </a:bodyPr>
          <a:lstStyle/>
          <a:p>
            <a:pPr lvl="0" algn="just">
              <a:spcBef>
                <a:spcPts val="600"/>
              </a:spcBef>
              <a:defRPr sz="2600" b="1">
                <a:solidFill>
                  <a:prstClr val="black"/>
                </a:solidFill>
                <a:latin typeface="Constantia" panose="02030602050306030303" pitchFamily="18" charset="0"/>
              </a:defRPr>
            </a:pPr>
            <a:r>
              <a:rPr lang="sw-KE" kern="1200" dirty="0">
                <a:ln>
                  <a:noFill/>
                </a:ln>
                <a:effectLst/>
                <a:uLnTx/>
                <a:uFillTx/>
                <a:ea typeface="+mn-ea"/>
                <a:cs typeface="+mn-cs"/>
              </a:rPr>
              <a:t>“</a:t>
            </a:r>
            <a:r>
              <a:rPr lang="sw-KE" dirty="0"/>
              <a:t>Mababu, manabii, na mitume walinena walipochochewa na Roho Mtakatifu, nao wakasema waziwazi kwamba hawakunena kwa nguvu zao wenyewe, wala kwa jina lao wenyewe. Walitamani kwamba </a:t>
            </a:r>
            <a:r>
              <a:rPr lang="sw-KE" dirty="0" err="1"/>
              <a:t>wasipewe</a:t>
            </a:r>
            <a:r>
              <a:rPr lang="sw-KE" dirty="0"/>
              <a:t> sifa zozote, kwamba mtu yeyote </a:t>
            </a:r>
            <a:r>
              <a:rPr lang="sw-KE" dirty="0" err="1"/>
              <a:t>asiwaone</a:t>
            </a:r>
            <a:r>
              <a:rPr lang="sw-KE" dirty="0"/>
              <a:t> kuwa ndio waanzilishi wa jambo lolote ambalo wangeweza kujivunia. Waliwaka wivu kwa ajili ya heshima ya Mungu, ambaye sifa zote ni zake. Walitangaza kwamba uwezo wao na ujumbe waliouleta ulipewa wao kama wajumbe wa nguvu ya Mungu. Mungu alikuwa mamlaka na utoshelevu wao</a:t>
            </a:r>
            <a:r>
              <a:rPr lang="sw-KE" kern="1200" dirty="0">
                <a:ln>
                  <a:noFill/>
                </a:ln>
                <a:effectLst/>
                <a:uLnTx/>
                <a:uFillTx/>
                <a:ea typeface="+mn-ea"/>
                <a:cs typeface="+mn-cs"/>
              </a:rPr>
              <a:t>.”</a:t>
            </a:r>
          </a:p>
        </p:txBody>
      </p:sp>
      <p:sp>
        <p:nvSpPr>
          <p:cNvPr id="4" name="CuadroTexto 3">
            <a:extLst>
              <a:ext uri="{FF2B5EF4-FFF2-40B4-BE49-F238E27FC236}">
                <a16:creationId xmlns:a16="http://schemas.microsoft.com/office/drawing/2014/main" id="{B0A4C2D7-DAAC-8187-F84F-051BD605106B}"/>
              </a:ext>
            </a:extLst>
          </p:cNvPr>
          <p:cNvSpPr txBox="1"/>
          <p:nvPr/>
        </p:nvSpPr>
        <p:spPr>
          <a:xfrm>
            <a:off x="6219677" y="6009306"/>
            <a:ext cx="3715889" cy="338554"/>
          </a:xfrm>
          <a:prstGeom prst="rect">
            <a:avLst/>
          </a:prstGeom>
          <a:noFill/>
        </p:spPr>
        <p:txBody>
          <a:bodyPr wrap="none">
            <a:spAutoFit/>
          </a:bodyPr>
          <a:lstStyle/>
          <a:p>
            <a:pPr lvl="0" algn="r">
              <a:defRPr sz="1600" b="1">
                <a:solidFill>
                  <a:prstClr val="black"/>
                </a:solidFill>
              </a:defRPr>
            </a:pPr>
            <a:r>
              <a:rPr lang="sw-KE" kern="1200" dirty="0">
                <a:ln>
                  <a:noFill/>
                </a:ln>
                <a:effectLst/>
                <a:uLnTx/>
                <a:uFillTx/>
                <a:latin typeface="Aptos" panose="02110004020202020204"/>
                <a:ea typeface="+mn-ea"/>
                <a:cs typeface="+mn-cs"/>
              </a:rPr>
              <a:t>EGW</a:t>
            </a:r>
            <a:r>
              <a:rPr lang="sw-KE" dirty="0"/>
              <a:t> (</a:t>
            </a:r>
            <a:r>
              <a:rPr lang="sw-KE" dirty="0" err="1"/>
              <a:t>To</a:t>
            </a:r>
            <a:r>
              <a:rPr lang="sw-KE" dirty="0"/>
              <a:t> </a:t>
            </a:r>
            <a:r>
              <a:rPr lang="sw-KE" dirty="0" err="1"/>
              <a:t>Be</a:t>
            </a:r>
            <a:r>
              <a:rPr lang="sw-KE" dirty="0"/>
              <a:t> </a:t>
            </a:r>
            <a:r>
              <a:rPr lang="sw-KE" dirty="0" err="1"/>
              <a:t>Like</a:t>
            </a:r>
            <a:r>
              <a:rPr lang="sw-KE" dirty="0"/>
              <a:t> </a:t>
            </a:r>
            <a:r>
              <a:rPr lang="sw-KE" dirty="0" err="1"/>
              <a:t>Jesus</a:t>
            </a:r>
            <a:r>
              <a:rPr lang="sw-KE" dirty="0"/>
              <a:t>, </a:t>
            </a:r>
            <a:r>
              <a:rPr lang="sw-KE" kern="1200" dirty="0">
                <a:ln>
                  <a:noFill/>
                </a:ln>
                <a:effectLst/>
                <a:uLnTx/>
                <a:uFillTx/>
                <a:latin typeface="Aptos" panose="02110004020202020204"/>
                <a:ea typeface="+mn-ea"/>
                <a:cs typeface="+mn-cs"/>
              </a:rPr>
              <a:t>Tarehe 30 Julai)</a:t>
            </a:r>
          </a:p>
        </p:txBody>
      </p:sp>
    </p:spTree>
    <p:extLst>
      <p:ext uri="{BB962C8B-B14F-4D97-AF65-F5344CB8AC3E}">
        <p14:creationId xmlns:p14="http://schemas.microsoft.com/office/powerpoint/2010/main" val="35702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523220"/>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sz="3200" b="1" kern="1200">
                <a:ln w="6600">
                  <a:solidFill>
                    <a:srgbClr val="B83E0A"/>
                  </a:solidFill>
                  <a:prstDash val="solid"/>
                </a:ln>
                <a:solidFill>
                  <a:srgbClr val="FFFFFF"/>
                </a:solidFill>
                <a:uLnTx/>
                <a:uFillTx/>
                <a:latin typeface="Aptos" panose="02110004020202020204"/>
                <a:ea typeface="+mn-ea"/>
                <a:cs typeface="+mn-cs"/>
              </a:defRPr>
            </a:pPr>
            <a:r>
              <a:rPr lang="sw-KE" sz="2800" dirty="0">
                <a:effectLst>
                  <a:outerShdw dist="38100" dir="2700000" algn="tl" rotWithShape="0">
                    <a:srgbClr val="5F3B1F"/>
                  </a:outerShdw>
                </a:effectLst>
              </a:rPr>
              <a:t>KIAMBATISHO: </a:t>
            </a:r>
            <a:r>
              <a:rPr lang="sw-KE" sz="2800" dirty="0">
                <a:effectLst>
                  <a:outerShdw dist="38100" dir="2700000" algn="tl" rotWithShape="0">
                    <a:srgbClr val="FFCC00"/>
                  </a:outerShdw>
                </a:effectLst>
              </a:rPr>
              <a:t>KANUNI MUHIMU ZA HUDUMA YA ELLEN G. WHITE</a:t>
            </a:r>
            <a:endParaRPr kumimoji="0" lang="en-US" sz="28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sz="2000" b="1" kern="1200">
                <a:ln>
                  <a:noFill/>
                </a:ln>
                <a:solidFill>
                  <a:prstClr val="black"/>
                </a:solidFill>
                <a:effectLst/>
                <a:uLnTx/>
                <a:uFillTx/>
                <a:latin typeface="Aptos" panose="02110004020202020204"/>
                <a:ea typeface="+mn-ea"/>
                <a:cs typeface="+mn-cs"/>
              </a:defRPr>
            </a:pPr>
            <a:r>
              <a:rPr lang="sw-KE"/>
              <a:t>Huduma ya Ellen G. White ilikuwa na mambo mawili ya msingi: kuwaleta watu kwa Yesu; na kuelekeza uangalifu wao kwenye Biblia.</a:t>
            </a: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513309"/>
            <a:ext cx="6655689"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2000" b="1" kern="1200">
                <a:ln>
                  <a:noFill/>
                </a:ln>
                <a:solidFill>
                  <a:srgbClr val="5C3C4C"/>
                </a:solidFill>
                <a:effectLst/>
                <a:uLnTx/>
                <a:uFillTx/>
                <a:latin typeface="Aptos" panose="02110004020202020204"/>
                <a:ea typeface="+mn-ea"/>
                <a:cs typeface="+mn-cs"/>
              </a:defRPr>
            </a:pPr>
            <a:r>
              <a:rPr lang="sw-KE" dirty="0"/>
              <a:t>MCHORO WA PILI: BIBLIA</a:t>
            </a:r>
          </a:p>
          <a:p>
            <a:pPr marL="0" marR="0" lvl="0" indent="0" algn="l" defTabSz="914400" rtl="0" eaLnBrk="1" fontAlgn="auto" latinLnBrk="0" hangingPunct="1">
              <a:lnSpc>
                <a:spcPct val="100000"/>
              </a:lnSpc>
              <a:spcBef>
                <a:spcPts val="0"/>
              </a:spcBef>
              <a:spcAft>
                <a:spcPts val="0"/>
              </a:spcAft>
              <a:buClrTx/>
              <a:buSzTx/>
              <a:buFontTx/>
              <a:buNone/>
              <a:tabLst/>
              <a:defRPr b="1" kern="1200">
                <a:ln>
                  <a:noFill/>
                </a:ln>
                <a:solidFill>
                  <a:prstClr val="black"/>
                </a:solidFill>
                <a:effectLst/>
                <a:uLnTx/>
                <a:uFillTx/>
                <a:latin typeface="Aptos" panose="02110004020202020204"/>
                <a:ea typeface="+mn-ea"/>
                <a:cs typeface="+mn-cs"/>
              </a:defRPr>
            </a:pPr>
            <a:r>
              <a:rPr lang="sw-KE" sz="2000" dirty="0" err="1"/>
              <a:t>Ellen</a:t>
            </a:r>
            <a:r>
              <a:rPr lang="sw-KE" sz="2000" dirty="0"/>
              <a:t> kamwe hakudai kwamba maandishi yake yalikuwa bora kuliko Biblia lakini daima alihimiza kwamba yapimwe nayo. Kama mjumbe wa Bwana, alijiona kuwa "mwanga mdogo" unaowaongoza watu kwenye "mwanga mkubwa," Biblia </a:t>
            </a:r>
            <a:r>
              <a:rPr lang="sw-KE" sz="1600" dirty="0"/>
              <a:t>(Selected Messages, Vol 3, uk. 29)</a:t>
            </a:r>
            <a:r>
              <a:rPr lang="sw-KE" sz="2000" dirty="0"/>
              <a:t>.</a:t>
            </a: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276225" y="1404202"/>
            <a:ext cx="8102980"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2000" b="1" kern="1200">
                <a:ln>
                  <a:noFill/>
                </a:ln>
                <a:solidFill>
                  <a:srgbClr val="1F6D99"/>
                </a:solidFill>
                <a:effectLst/>
                <a:uLnTx/>
                <a:uFillTx/>
                <a:latin typeface="Aptos" panose="02110004020202020204"/>
                <a:ea typeface="+mn-ea"/>
                <a:cs typeface="+mn-cs"/>
              </a:defRPr>
            </a:pPr>
            <a:r>
              <a:rPr lang="sw-KE" dirty="0"/>
              <a:t>MCHORO WA KWANZA: YESU</a:t>
            </a:r>
          </a:p>
          <a:p>
            <a:pPr lvl="0">
              <a:defRPr b="1">
                <a:solidFill>
                  <a:prstClr val="black"/>
                </a:solidFill>
              </a:defRPr>
            </a:pPr>
            <a:r>
              <a:rPr lang="sw-KE" sz="2000" kern="1200" dirty="0">
                <a:ln>
                  <a:noFill/>
                </a:ln>
                <a:effectLst/>
                <a:uLnTx/>
                <a:uFillTx/>
                <a:latin typeface="Aptos" panose="02110004020202020204"/>
                <a:ea typeface="+mn-ea"/>
                <a:cs typeface="+mn-cs"/>
              </a:rPr>
              <a:t>Baada ya mkutano mkuu wa mwaka 1888, alipoulizwa kuhusu mada zilizojadiliwa, alijibu: “</a:t>
            </a:r>
            <a:r>
              <a:rPr lang="sw-KE" sz="2000" dirty="0"/>
              <a:t>Nimekuwa nikiwasilisha kwenu kwa miaka 45 iliyopita—uvutio usio na kifani wa Kristo</a:t>
            </a:r>
            <a:r>
              <a:rPr lang="sw-KE" sz="2000" kern="1200" dirty="0">
                <a:ln>
                  <a:noFill/>
                </a:ln>
                <a:effectLst/>
                <a:uLnTx/>
                <a:uFillTx/>
                <a:latin typeface="Aptos" panose="02110004020202020204"/>
                <a:ea typeface="+mn-ea"/>
                <a:cs typeface="+mn-cs"/>
              </a:rPr>
              <a:t>” </a:t>
            </a:r>
            <a:r>
              <a:rPr lang="sw-KE" sz="1600" kern="1200" dirty="0">
                <a:ln>
                  <a:noFill/>
                </a:ln>
                <a:effectLst/>
                <a:uLnTx/>
                <a:uFillTx/>
                <a:latin typeface="Aptos" panose="02110004020202020204"/>
                <a:ea typeface="+mn-ea"/>
                <a:cs typeface="+mn-cs"/>
              </a:rPr>
              <a:t>(</a:t>
            </a:r>
            <a:r>
              <a:rPr lang="sw-KE" sz="1600" kern="1200" dirty="0" err="1">
                <a:ln>
                  <a:noFill/>
                </a:ln>
                <a:effectLst/>
                <a:uLnTx/>
                <a:uFillTx/>
                <a:latin typeface="Aptos" panose="02110004020202020204"/>
                <a:ea typeface="+mn-ea"/>
                <a:cs typeface="+mn-cs"/>
              </a:rPr>
              <a:t>Sermons</a:t>
            </a:r>
            <a:r>
              <a:rPr lang="sw-KE" sz="1600" kern="1200" dirty="0">
                <a:ln>
                  <a:noFill/>
                </a:ln>
                <a:effectLst/>
                <a:uLnTx/>
                <a:uFillTx/>
                <a:latin typeface="Aptos" panose="02110004020202020204"/>
                <a:ea typeface="+mn-ea"/>
                <a:cs typeface="+mn-cs"/>
              </a:rPr>
              <a:t> </a:t>
            </a:r>
            <a:r>
              <a:rPr lang="sw-KE" sz="1600" kern="1200" dirty="0" err="1">
                <a:ln>
                  <a:noFill/>
                </a:ln>
                <a:effectLst/>
                <a:uLnTx/>
                <a:uFillTx/>
                <a:latin typeface="Aptos" panose="02110004020202020204"/>
                <a:ea typeface="+mn-ea"/>
                <a:cs typeface="+mn-cs"/>
              </a:rPr>
              <a:t>and</a:t>
            </a:r>
            <a:r>
              <a:rPr lang="sw-KE" sz="1600" kern="1200" dirty="0">
                <a:ln>
                  <a:noFill/>
                </a:ln>
                <a:effectLst/>
                <a:uLnTx/>
                <a:uFillTx/>
                <a:latin typeface="Aptos" panose="02110004020202020204"/>
                <a:ea typeface="+mn-ea"/>
                <a:cs typeface="+mn-cs"/>
              </a:rPr>
              <a:t> </a:t>
            </a:r>
            <a:r>
              <a:rPr lang="sw-KE" sz="1600" kern="1200" dirty="0" err="1">
                <a:ln>
                  <a:noFill/>
                </a:ln>
                <a:effectLst/>
                <a:uLnTx/>
                <a:uFillTx/>
                <a:latin typeface="Aptos" panose="02110004020202020204"/>
                <a:ea typeface="+mn-ea"/>
                <a:cs typeface="+mn-cs"/>
              </a:rPr>
              <a:t>Talks</a:t>
            </a:r>
            <a:r>
              <a:rPr lang="sw-KE" sz="1600" kern="1200" dirty="0">
                <a:ln>
                  <a:noFill/>
                </a:ln>
                <a:effectLst/>
                <a:uLnTx/>
                <a:uFillTx/>
                <a:latin typeface="Aptos" panose="02110004020202020204"/>
                <a:ea typeface="+mn-ea"/>
                <a:cs typeface="+mn-cs"/>
              </a:rPr>
              <a:t>, </a:t>
            </a:r>
            <a:r>
              <a:rPr lang="sw-KE" sz="1600" dirty="0" err="1">
                <a:latin typeface="Aptos" panose="02110004020202020204"/>
              </a:rPr>
              <a:t>Vol</a:t>
            </a:r>
            <a:r>
              <a:rPr lang="sw-KE" sz="1600" kern="1200" dirty="0">
                <a:ln>
                  <a:noFill/>
                </a:ln>
                <a:effectLst/>
                <a:uLnTx/>
                <a:uFillTx/>
                <a:latin typeface="Aptos" panose="02110004020202020204"/>
                <a:ea typeface="+mn-ea"/>
                <a:cs typeface="+mn-cs"/>
              </a:rPr>
              <a:t> 1, </a:t>
            </a:r>
            <a:r>
              <a:rPr lang="sw-KE" sz="1600" kern="1200" dirty="0" err="1">
                <a:ln>
                  <a:noFill/>
                </a:ln>
                <a:effectLst/>
                <a:uLnTx/>
                <a:uFillTx/>
                <a:latin typeface="Aptos" panose="02110004020202020204"/>
                <a:ea typeface="+mn-ea"/>
                <a:cs typeface="+mn-cs"/>
              </a:rPr>
              <a:t>uk</a:t>
            </a:r>
            <a:r>
              <a:rPr lang="sw-KE" sz="1600" kern="1200" dirty="0">
                <a:ln>
                  <a:noFill/>
                </a:ln>
                <a:effectLst/>
                <a:uLnTx/>
                <a:uFillTx/>
                <a:latin typeface="Aptos" panose="02110004020202020204"/>
                <a:ea typeface="+mn-ea"/>
                <a:cs typeface="+mn-cs"/>
              </a:rPr>
              <a:t>. 116) </a:t>
            </a:r>
            <a:r>
              <a:rPr lang="sw-KE" sz="2000" kern="1200" dirty="0">
                <a:ln>
                  <a:noFill/>
                </a:ln>
                <a:effectLst/>
                <a:uLnTx/>
                <a:uFillTx/>
                <a:latin typeface="Aptos" panose="02110004020202020204"/>
                <a:ea typeface="+mn-ea"/>
                <a:cs typeface="+mn-cs"/>
              </a:rPr>
              <a:t>.</a:t>
            </a:r>
          </a:p>
        </p:txBody>
      </p:sp>
    </p:spTree>
    <p:extLst>
      <p:ext uri="{BB962C8B-B14F-4D97-AF65-F5344CB8AC3E}">
        <p14:creationId xmlns:p14="http://schemas.microsoft.com/office/powerpoint/2010/main" val="370074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222</TotalTime>
  <Words>1411</Words>
  <Application>Microsoft Office PowerPoint</Application>
  <PresentationFormat>Panorámica</PresentationFormat>
  <Paragraphs>75</Paragraphs>
  <Slides>12</Slides>
  <Notes>0</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12</vt:i4>
      </vt:variant>
    </vt:vector>
  </HeadingPairs>
  <TitlesOfParts>
    <vt:vector size="18" baseType="lpstr">
      <vt:lpstr>Aptos</vt:lpstr>
      <vt:lpstr>Aptos Display</vt:lpstr>
      <vt:lpstr>Arial</vt:lpstr>
      <vt:lpstr>Comic Sans MS</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35</cp:revision>
  <dcterms:created xsi:type="dcterms:W3CDTF">2026-10-05T23:31:51Z</dcterms:created>
  <dcterms:modified xsi:type="dcterms:W3CDTF">2026-10-07T15:20:25Z</dcterms:modified>
</cp:coreProperties>
</file>