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307" r:id="rId3"/>
    <p:sldId id="300" r:id="rId4"/>
    <p:sldId id="306" r:id="rId5"/>
    <p:sldId id="257" r:id="rId6"/>
    <p:sldId id="258" r:id="rId7"/>
    <p:sldId id="259" r:id="rId8"/>
    <p:sldId id="260" r:id="rId9"/>
    <p:sldId id="302" r:id="rId10"/>
    <p:sldId id="304" r:id="rId11"/>
    <p:sldId id="305" r:id="rId12"/>
    <p:sldId id="303" r:id="rId13"/>
    <p:sldId id="294" r:id="rId14"/>
    <p:sldId id="295" r:id="rId15"/>
  </p:sldIdLst>
  <p:sldSz cx="12192000" cy="6858000"/>
  <p:notesSz cx="6858000" cy="9144000"/>
  <p:embeddedFontLst>
    <p:embeddedFont>
      <p:font typeface="Sree Krushnadevaraya" panose="02000600000000000000" pitchFamily="2" charset="0"/>
      <p:regular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3"/>
    <a:srgbClr val="FFCED0"/>
    <a:srgbClr val="345E80"/>
    <a:srgbClr val="69795B"/>
    <a:srgbClr val="926D36"/>
    <a:srgbClr val="C89800"/>
    <a:srgbClr val="FFF0C1"/>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ata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te-IN" sz="2800" b="1" dirty="0">
              <a:effectLst>
                <a:outerShdw blurRad="38100" dist="38100" dir="2700000" algn="tl">
                  <a:srgbClr val="000000">
                    <a:alpha val="43137"/>
                  </a:srgbClr>
                </a:outerShdw>
              </a:effectLst>
              <a:latin typeface="Sree Krushnadevaraya" pitchFamily="2" charset="0"/>
              <a:cs typeface="Sree Krushnadevaraya" pitchFamily="2" charset="0"/>
            </a:rPr>
            <a:t>మందసము అనుసరించడం అంటే:</a:t>
          </a:r>
          <a:endParaRPr lang="en" sz="2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దేవుని ఆజ్ఞలను పాటించడం (దశాజ్ఞలు)</a:t>
          </a:r>
          <a:endParaRPr lang="en" sz="24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tIns="72000" bIns="0" anchor="b"/>
        <a:lstStyle/>
        <a:p>
          <a:pPr>
            <a:lnSpc>
              <a:spcPct val="50000"/>
            </a:lnSpc>
          </a:pPr>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దేవుని పరిరక్షణపై విశ్వాసం (మన్నాతో నిండి ఉన్న పాత్ర)</a:t>
          </a:r>
          <a:endParaRPr lang="en" sz="24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tIns="0" bIns="0" anchor="b"/>
        <a:lstStyle/>
        <a:p>
          <a:pPr>
            <a:lnSpc>
              <a:spcPct val="50000"/>
            </a:lnSpc>
          </a:pPr>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దేవుడు నియమించిన నాయకులను గౌరవించడం (అహరోను దండం)</a:t>
          </a:r>
          <a:endParaRPr lang="en" sz="24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tIns="360000"/>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దేవుడు </a:t>
          </a:r>
          <a:r>
            <a:rPr lang="te-IN" sz="2000" b="1" u="none"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మన కొరకు </a:t>
          </a: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ఎర్ర సముద్రమును ఎండబెట్టెను (యెహోషువ, కాలేబు మరియు ఈజిప్టు నుండి వచ్చిన పాత తరానికి చెందిన వారు)</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6F44EB8-D669-4330-AF55-262495F488F9}" type="parTrans" cxnId="{1628C3B3-C0A8-4EB9-8EEC-82913E744D41}">
      <dgm:prSet/>
      <dgm:spPr/>
      <dgm:t>
        <a:bodyPr/>
        <a:lstStyle/>
        <a:p>
          <a:endParaRPr lang="es-ES" sz="2000">
            <a:effectLst>
              <a:outerShdw blurRad="38100" dist="38100" dir="2700000" algn="tl">
                <a:srgbClr val="000000">
                  <a:alpha val="43137"/>
                </a:srgbClr>
              </a:outerShdw>
            </a:effectLst>
          </a:endParaRPr>
        </a:p>
      </dgm:t>
    </dgm:pt>
    <dgm:pt modelId="{126DBA58-4954-4E30-B044-CA2921D6B19D}" type="sibTrans" cxnId="{1628C3B3-C0A8-4EB9-8EEC-82913E744D41}">
      <dgm:prSet/>
      <dgm:spPr/>
      <dgm:t>
        <a:bodyPr/>
        <a:lstStyle/>
        <a:p>
          <a:endParaRPr lang="es-ES" sz="2000">
            <a:effectLst>
              <a:outerShdw blurRad="38100" dist="38100" dir="2700000" algn="tl">
                <a:srgbClr val="000000">
                  <a:alpha val="43137"/>
                </a:srgbClr>
              </a:outerShdw>
            </a:effectLst>
          </a:endParaRPr>
        </a:p>
      </dgm:t>
    </dgm:pt>
    <dgm:pt modelId="{A42455E6-483C-4078-BC0B-F8B8F22839CA}">
      <dgm:prSet custT="1"/>
      <dgm:spPr>
        <a:solidFill>
          <a:srgbClr val="69795B"/>
        </a:solidFill>
        <a:scene3d>
          <a:camera prst="orthographicFront"/>
          <a:lightRig rig="threePt" dir="t"/>
        </a:scene3d>
        <a:sp3d>
          <a:bevelT prst="relaxedInset"/>
        </a:sp3d>
      </dgm:spPr>
      <dgm:t>
        <a:bodyPr anchor="b"/>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దేవుడు </a:t>
          </a:r>
          <a:r>
            <a:rPr lang="te-IN" sz="2000" b="1"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మీ కొరకు </a:t>
          </a: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యొర్దాను నదిని ఎండబెట్టెను (మరుభూమిలో పుట్టిన కొత్త తరము, కానాను జయించబోవువారు)</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79E1ED44-3317-4CC1-8A4C-69E977CFC486}" type="parTrans" cxnId="{864EEA15-1DC4-4840-AC14-BC1E9DA3B374}">
      <dgm:prSet/>
      <dgm:spPr/>
      <dgm:t>
        <a:bodyPr/>
        <a:lstStyle/>
        <a:p>
          <a:endParaRPr lang="es-ES" sz="2000">
            <a:effectLst>
              <a:outerShdw blurRad="38100" dist="38100" dir="2700000" algn="tl">
                <a:srgbClr val="000000">
                  <a:alpha val="43137"/>
                </a:srgbClr>
              </a:outerShdw>
            </a:effectLst>
          </a:endParaRPr>
        </a:p>
      </dgm:t>
    </dgm:pt>
    <dgm:pt modelId="{D674D218-94C9-4862-98AC-BDC18D6E2CA3}" type="sibTrans" cxnId="{864EEA15-1DC4-4840-AC14-BC1E9DA3B374}">
      <dgm:prSet/>
      <dgm:spPr/>
      <dgm:t>
        <a:bodyPr/>
        <a:lstStyle/>
        <a:p>
          <a:endParaRPr lang="es-ES" sz="2000">
            <a:effectLst>
              <a:outerShdw blurRad="38100" dist="38100" dir="2700000" algn="tl">
                <a:srgbClr val="000000">
                  <a:alpha val="43137"/>
                </a:srgbClr>
              </a:outerShdw>
            </a:effectLst>
          </a:endParaRPr>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e-IN" sz="2800" b="1" kern="1200" dirty="0">
              <a:effectLst>
                <a:outerShdw blurRad="38100" dist="38100" dir="2700000" algn="tl">
                  <a:srgbClr val="000000">
                    <a:alpha val="43137"/>
                  </a:srgbClr>
                </a:outerShdw>
              </a:effectLst>
              <a:latin typeface="Sree Krushnadevaraya" pitchFamily="2" charset="0"/>
              <a:cs typeface="Sree Krushnadevaraya" pitchFamily="2" charset="0"/>
            </a:rPr>
            <a:t>మందసము అనుసరించడం అంటే:</a:t>
          </a:r>
          <a:endParaRPr lang="en" sz="2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దేవుని ఆజ్ఞలను పాటించడం (దశాజ్ఞలు)</a:t>
          </a:r>
          <a:endParaRPr lang="en" sz="24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72000" rIns="170688" bIns="0" numCol="1" spcCol="1270" anchor="b" anchorCtr="0">
          <a:noAutofit/>
        </a:bodyPr>
        <a:lstStyle/>
        <a:p>
          <a:pPr marL="0" lvl="0" indent="0" algn="ctr" defTabSz="1066800">
            <a:lnSpc>
              <a:spcPct val="50000"/>
            </a:lnSpc>
            <a:spcBef>
              <a:spcPct val="0"/>
            </a:spcBef>
            <a:spcAft>
              <a:spcPct val="35000"/>
            </a:spcAft>
            <a:buNone/>
          </a:pP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దేవుని పరిరక్షణపై విశ్వాసం (మన్నాతో నిండి ఉన్న పాత్ర)</a:t>
          </a:r>
          <a:endParaRPr lang="en" sz="24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0" rIns="170688" bIns="0" numCol="1" spcCol="1270" anchor="b" anchorCtr="0">
          <a:noAutofit/>
        </a:bodyPr>
        <a:lstStyle/>
        <a:p>
          <a:pPr marL="0" lvl="0" indent="0" algn="ctr" defTabSz="1066800">
            <a:lnSpc>
              <a:spcPct val="50000"/>
            </a:lnSpc>
            <a:spcBef>
              <a:spcPct val="0"/>
            </a:spcBef>
            <a:spcAft>
              <a:spcPct val="35000"/>
            </a:spcAft>
            <a:buNone/>
          </a:pP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దేవుడు నియమించిన నాయకులను గౌరవించడం (అహరోను దండం)</a:t>
          </a:r>
          <a:endParaRPr lang="en" sz="24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360000" rIns="76200" bIns="762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దేవుడు </a:t>
          </a:r>
          <a:r>
            <a:rPr lang="te-IN" sz="2000" b="1" u="none" kern="1200"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మన కొరకు </a:t>
          </a: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ఎర్ర సముద్రమును ఎండబెట్టెను (యెహోషువ, కాలేబు మరియు ఈజిప్టు నుండి వచ్చిన పాత తరానికి చెందిన వారు)</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b"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దేవుడు </a:t>
          </a:r>
          <a:r>
            <a:rPr lang="te-IN" sz="2000" b="1" kern="1200"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మీ కొరకు </a:t>
          </a: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యొర్దాను నదిని ఎండబెట్టెను (మరుభూమిలో పుట్టిన కొత్త తరము, కానాను జయించబోవువారు)</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08/10/2025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2</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5</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8</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11</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08/10/2025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08/10/2025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9.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4.png"/><Relationship Id="rId5" Type="http://schemas.openxmlformats.org/officeDocument/2006/relationships/diagramData" Target="../diagrams/data2.xml"/><Relationship Id="rId10" Type="http://schemas.openxmlformats.org/officeDocument/2006/relationships/image" Target="../media/image43.jpeg"/><Relationship Id="rId4" Type="http://schemas.openxmlformats.org/officeDocument/2006/relationships/image" Target="../media/image40.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g"/></Relationships>
</file>

<file path=ppt/slides/_rels/slide1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microsoft.com/office/2007/relationships/hdphoto" Target="../media/hdphoto1.wdp"/><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5.jpeg"/><Relationship Id="rId5" Type="http://schemas.microsoft.com/office/2007/relationships/hdphoto" Target="../media/hdphoto3.wdp"/><Relationship Id="rId10" Type="http://schemas.openxmlformats.org/officeDocument/2006/relationships/image" Target="../media/image38.jpeg"/><Relationship Id="rId4" Type="http://schemas.openxmlformats.org/officeDocument/2006/relationships/image" Target="../media/image34.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
            <a:ext cx="6168788" cy="68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168788" y="0"/>
            <a:ext cx="6023212" cy="3428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4800" dirty="0">
                <a:solidFill>
                  <a:schemeClr val="tx1">
                    <a:lumMod val="95000"/>
                    <a:lumOff val="5000"/>
                  </a:schemeClr>
                </a:solidFill>
                <a:latin typeface="Sree Krushnadevaraya" pitchFamily="2" charset="0"/>
                <a:cs typeface="Sree Krushnadevaraya" pitchFamily="2" charset="0"/>
              </a:rPr>
              <a:t>యెహోషువ నుండి విశ్వాస పాఠాలు</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 name="Rounded Rectangle 3"/>
          <p:cNvSpPr/>
          <p:nvPr/>
        </p:nvSpPr>
        <p:spPr>
          <a:xfrm>
            <a:off x="6646458" y="2770496"/>
            <a:ext cx="5076967" cy="1392071"/>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72000" bIns="108000" rtlCol="0" anchor="t"/>
          <a:lstStyle/>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ree Krushnadevaraya" pitchFamily="2" charset="0"/>
                <a:cs typeface="Sree Krushnadevaraya" pitchFamily="2" charset="0"/>
              </a:rPr>
              <a:t>3 – “</a:t>
            </a:r>
            <a:r>
              <a:rPr lang="te-IN" sz="4400" b="1" dirty="0">
                <a:ln w="9525">
                  <a:noFill/>
                  <a:prstDash val="solid"/>
                </a:ln>
                <a:blipFill dpi="0" rotWithShape="1">
                  <a:blip r:embed="rId3"/>
                  <a:srcRect/>
                  <a:tile tx="0" ty="0" sx="100000" sy="100000" flip="none" algn="tl"/>
                </a:blipFill>
                <a:effectLst>
                  <a:outerShdw blurRad="12700" dist="25400" dir="2700000" algn="tl" rotWithShape="0">
                    <a:srgbClr val="FFFF00"/>
                  </a:outerShdw>
                </a:effectLst>
                <a:latin typeface="Sree Krushnadevaraya" pitchFamily="2" charset="0"/>
                <a:cs typeface="Sree Krushnadevaraya" pitchFamily="2" charset="0"/>
              </a:rPr>
              <a:t>కృప యొక్క జ్ఞాపిక చిహ్నములు</a:t>
            </a:r>
            <a:r>
              <a:rPr lang="en-US" sz="4400" b="1" dirty="0">
                <a:ln w="9525">
                  <a:noFill/>
                  <a:prstDash val="solid"/>
                </a:ln>
                <a:blipFill dpi="0" rotWithShape="1">
                  <a:blip r:embed="rId3"/>
                  <a:srcRect/>
                  <a:tile tx="0" ty="0" sx="100000" sy="100000" flip="none" algn="tl"/>
                </a:blipFill>
                <a:effectLst>
                  <a:outerShdw blurRad="12700" dist="25400" dir="2700000" algn="tl" rotWithShape="0">
                    <a:srgbClr val="FFFF00"/>
                  </a:outerShdw>
                </a:effectLst>
                <a:latin typeface="Sree Krushnadevaraya" pitchFamily="2" charset="0"/>
                <a:cs typeface="Sree Krushnadevaraya" pitchFamily="2" charset="0"/>
              </a:rPr>
              <a:t>”</a:t>
            </a:r>
            <a:endParaRPr lang="en" sz="4400" b="1" dirty="0">
              <a:ln w="9525">
                <a:noFill/>
                <a:prstDash val="solid"/>
              </a:ln>
              <a:blipFill dpi="0" rotWithShape="1">
                <a:blip r:embed="rId3"/>
                <a:srcRect/>
                <a:tile tx="0" ty="0" sx="100000" sy="100000" flip="none" algn="tl"/>
              </a:blipFill>
              <a:effectLst>
                <a:outerShdw blurRad="12700" dist="25400" dir="2700000" algn="tl" rotWithShape="0">
                  <a:srgbClr val="FFFF00"/>
                </a:outerShdw>
              </a:effectLst>
              <a:latin typeface="Sree Krushnadevaraya" pitchFamily="2" charset="0"/>
              <a:cs typeface="Sree Krushnadevaraya" pitchFamily="2" charset="0"/>
            </a:endParaRPr>
          </a:p>
          <a:p>
            <a:pPr lvl="0" algn="ctr"/>
            <a:endParaRPr lang="te-IN" sz="4400" b="1" dirty="0">
              <a:blipFill dpi="0" rotWithShape="1">
                <a:blip r:embed="rId4"/>
                <a:srcRect/>
                <a:stretch>
                  <a:fillRect/>
                </a:stretch>
              </a:blipFill>
              <a:latin typeface="Sree Krushnadevaraya" pitchFamily="2" charset="0"/>
              <a:cs typeface="Sree Krushnadevaraya" pitchFamily="2" charset="0"/>
            </a:endParaRPr>
          </a:p>
        </p:txBody>
      </p:sp>
      <p:sp>
        <p:nvSpPr>
          <p:cNvPr id="5" name="Rectangle 4"/>
          <p:cNvSpPr/>
          <p:nvPr/>
        </p:nvSpPr>
        <p:spPr>
          <a:xfrm>
            <a:off x="6265173" y="4420195"/>
            <a:ext cx="5830442" cy="1446550"/>
          </a:xfrm>
          <a:prstGeom prst="rect">
            <a:avLst/>
          </a:prstGeom>
          <a:noFill/>
        </p:spPr>
        <p:txBody>
          <a:bodyPr wrap="none" lIns="91440" tIns="45720" rIns="91440" bIns="45720">
            <a:spAutoFit/>
          </a:bodyPr>
          <a:lstStyle/>
          <a:p>
            <a:pPr algn="ctr"/>
            <a:r>
              <a:rPr lang="te-IN" sz="4400" b="1" dirty="0">
                <a:ln w="12700">
                  <a:solidFill>
                    <a:schemeClr val="tx2">
                      <a:satMod val="155000"/>
                    </a:schemeClr>
                  </a:solidFill>
                  <a:prstDash val="solid"/>
                </a:ln>
                <a:solidFill>
                  <a:srgbClr val="FFE593"/>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chemeClr val="tx2">
                    <a:satMod val="155000"/>
                  </a:schemeClr>
                </a:solidFill>
                <a:prstDash val="solid"/>
              </a:ln>
              <a:solidFill>
                <a:srgbClr val="FFE593"/>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en-US" sz="4400" b="1" dirty="0">
                <a:ln w="12700">
                  <a:solidFill>
                    <a:schemeClr val="tx2">
                      <a:satMod val="155000"/>
                    </a:schemeClr>
                  </a:solidFill>
                  <a:prstDash val="solid"/>
                </a:ln>
                <a:solidFill>
                  <a:srgbClr val="FFE593"/>
                </a:solidFill>
                <a:effectLst>
                  <a:outerShdw blurRad="41275" dist="20320" dir="1800000" algn="tl" rotWithShape="0">
                    <a:srgbClr val="000000">
                      <a:alpha val="40000"/>
                    </a:srgbClr>
                  </a:outerShdw>
                </a:effectLst>
                <a:latin typeface="Sree Krushnadevaraya" pitchFamily="2" charset="0"/>
                <a:cs typeface="Sree Krushnadevaraya" pitchFamily="2" charset="0"/>
              </a:rPr>
              <a:t>4</a:t>
            </a:r>
            <a:r>
              <a:rPr lang="te-IN" sz="4400" b="1" dirty="0">
                <a:ln w="12700">
                  <a:solidFill>
                    <a:schemeClr val="tx2">
                      <a:satMod val="155000"/>
                    </a:schemeClr>
                  </a:solidFill>
                  <a:prstDash val="solid"/>
                </a:ln>
                <a:solidFill>
                  <a:srgbClr val="FFE593"/>
                </a:solidFill>
                <a:effectLst>
                  <a:outerShdw blurRad="41275" dist="20320" dir="1800000" algn="tl" rotWithShape="0">
                    <a:srgbClr val="000000">
                      <a:alpha val="40000"/>
                    </a:srgbClr>
                  </a:outerShdw>
                </a:effectLst>
                <a:latin typeface="Sree Krushnadevaraya" pitchFamily="2" charset="0"/>
                <a:cs typeface="Sree Krushnadevaraya" pitchFamily="2" charset="0"/>
              </a:rPr>
              <a:t>వ త్రిమాసము</a:t>
            </a:r>
            <a:endParaRPr lang="en-US" sz="4400" b="1" cap="none" spc="0" dirty="0">
              <a:ln w="12700">
                <a:solidFill>
                  <a:schemeClr val="tx2">
                    <a:satMod val="155000"/>
                  </a:schemeClr>
                </a:solidFill>
                <a:prstDash val="solid"/>
              </a:ln>
              <a:solidFill>
                <a:srgbClr val="FFE593"/>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131323" y="6005802"/>
            <a:ext cx="609814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40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అక్టోబర్ నవంబర్ డిసెంబర్</a:t>
            </a:r>
            <a:r>
              <a:rPr lang="en-US" sz="40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2025</a:t>
            </a:r>
          </a:p>
        </p:txBody>
      </p:sp>
    </p:spTree>
    <p:extLst>
      <p:ext uri="{BB962C8B-B14F-4D97-AF65-F5344CB8AC3E}">
        <p14:creationId xmlns:p14="http://schemas.microsoft.com/office/powerpoint/2010/main" val="385441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68487"/>
            <a:ext cx="12191999" cy="769441"/>
          </a:xfrm>
          <a:prstGeom prst="rect">
            <a:avLst/>
          </a:prstGeom>
          <a:noFill/>
        </p:spPr>
        <p:txBody>
          <a:bodyPr wrap="square">
            <a:spAutoFit/>
          </a:bodyPr>
          <a:lstStyle/>
          <a:p>
            <a:pPr algn="ctr"/>
            <a:r>
              <a:rPr lang="te-I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latin typeface="Sree Krushnadevaraya" pitchFamily="2" charset="0"/>
                <a:cs typeface="Sree Krushnadevaraya" pitchFamily="2" charset="0"/>
              </a:rPr>
              <a:t>మరచిపోవడం యొక్క ప్రమాదాలు</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605814"/>
            <a:ext cx="11220449" cy="830997"/>
          </a:xfrm>
          <a:prstGeom prst="rect">
            <a:avLst/>
          </a:prstGeom>
          <a:noFill/>
        </p:spPr>
        <p:txBody>
          <a:bodyPr wrap="square">
            <a:spAutoFit/>
          </a:bodyPr>
          <a:lstStyle/>
          <a:p>
            <a:pPr algn="ctr"/>
            <a:r>
              <a:rPr lang="en" sz="2400" b="1" dirty="0">
                <a:solidFill>
                  <a:srgbClr val="FFCED0"/>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rgbClr val="FFCED0"/>
                </a:solidFill>
                <a:effectLst>
                  <a:outerShdw blurRad="38100" dist="38100" dir="2700000" algn="tl">
                    <a:srgbClr val="000000">
                      <a:alpha val="43137"/>
                    </a:srgbClr>
                  </a:outerShdw>
                </a:effectLst>
                <a:latin typeface="Sree Krushnadevaraya" pitchFamily="2" charset="0"/>
                <a:cs typeface="Sree Krushnadevaraya" pitchFamily="2" charset="0"/>
              </a:rPr>
              <a:t>అట్లు ఇశ్రాయేలీయులు యెహోవా సన్నిధిని దోషులై, తమ దేవుడైన యెహోవాను మరచి బయలుదేవతలను దేవతా స్తంభములను పూజించిరి.</a:t>
            </a:r>
            <a:r>
              <a:rPr lang="en" sz="2400" b="1" dirty="0">
                <a:solidFill>
                  <a:srgbClr val="FFCED0"/>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rgbClr val="FFCED0"/>
                </a:solidFill>
                <a:effectLst>
                  <a:outerShdw blurRad="38100" dist="38100" dir="2700000" algn="tl">
                    <a:srgbClr val="000000">
                      <a:alpha val="43137"/>
                    </a:srgbClr>
                  </a:outerShdw>
                </a:effectLst>
                <a:latin typeface="Sree Krushnadevaraya" pitchFamily="2" charset="0"/>
                <a:cs typeface="Sree Krushnadevaraya" pitchFamily="2" charset="0"/>
              </a:rPr>
              <a:t>న్యాయాధిపతులు</a:t>
            </a:r>
            <a:r>
              <a:rPr lang="en" sz="2400" b="1" dirty="0">
                <a:solidFill>
                  <a:srgbClr val="FFCED0"/>
                </a:solidFill>
                <a:effectLst>
                  <a:outerShdw blurRad="38100" dist="38100" dir="2700000" algn="tl">
                    <a:srgbClr val="000000">
                      <a:alpha val="43137"/>
                    </a:srgbClr>
                  </a:outerShdw>
                </a:effectLst>
                <a:latin typeface="Sree Krushnadevaraya" pitchFamily="2" charset="0"/>
                <a:cs typeface="Sree Krushnadevaraya" pitchFamily="2" charset="0"/>
              </a:rPr>
              <a:t>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72570" y="1468209"/>
            <a:ext cx="12191999" cy="430887"/>
          </a:xfrm>
          <a:prstGeom prst="rect">
            <a:avLst/>
          </a:prstGeom>
          <a:noFill/>
        </p:spPr>
        <p:txBody>
          <a:bodyPr wrap="square" rtlCol="0">
            <a:spAutoFit/>
          </a:bodyPr>
          <a:lstStyle/>
          <a:p>
            <a:pPr algn="ctr">
              <a:spcBef>
                <a:spcPts val="600"/>
              </a:spcBef>
            </a:pPr>
            <a:r>
              <a:rPr lang="te-IN" sz="2200" b="1" dirty="0">
                <a:latin typeface="Sree Krushnadevaraya" pitchFamily="2" charset="0"/>
                <a:cs typeface="Sree Krushnadevaraya" pitchFamily="2" charset="0"/>
              </a:rPr>
              <a:t>గిల్గాలో 12 స్మారకరాళ్లను ఏర్పాటు చేసినప్పుడు యెహోషువ రెండు విషయాలను ప్రాముఖ్యంగా తెలిపాడు (యెహోషువ 4:23):</a:t>
            </a:r>
            <a:endParaRPr lang="en" sz="22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890347726"/>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119811" cy="1569660"/>
          </a:xfrm>
          <a:prstGeom prst="rect">
            <a:avLst/>
          </a:prstGeom>
          <a:noFill/>
        </p:spPr>
        <p:txBody>
          <a:bodyPr wrap="square" rtlCol="0">
            <a:spAutoFit/>
          </a:bodyPr>
          <a:lstStyle/>
          <a:p>
            <a:pPr>
              <a:spcBef>
                <a:spcPts val="600"/>
              </a:spcBef>
            </a:pPr>
            <a:r>
              <a:rPr lang="te-IN" sz="2400" b="1" dirty="0">
                <a:latin typeface="Sree Krushnadevaraya" pitchFamily="2" charset="0"/>
                <a:cs typeface="Sree Krushnadevaraya" pitchFamily="2" charset="0"/>
              </a:rPr>
              <a:t>కొత్త తరము తమ తల్లిదండ్రుల మాదిరిగానే దేవుని అద్భుత కార్యాలను మరచిపోవడమనే ప్రమాదంలో ఉంది. దురదృష్టవశాత్తు వారు మరచిపోయారు, దాని ఫలితాలను అనుభవించారు (న్యా. 3:7–8).</a:t>
            </a:r>
            <a:endParaRPr lang="en" sz="2400" b="1" dirty="0">
              <a:latin typeface="Sree Krushnadevaraya" pitchFamily="2" charset="0"/>
              <a:cs typeface="Sree Krushnadevaraya" pitchFamily="2" charset="0"/>
            </a:endParaRP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778185"/>
            <a:ext cx="7591424" cy="1200329"/>
          </a:xfrm>
          <a:prstGeom prst="rect">
            <a:avLst/>
          </a:prstGeom>
          <a:noFill/>
        </p:spPr>
        <p:txBody>
          <a:bodyPr wrap="square">
            <a:spAutoFit/>
          </a:bodyPr>
          <a:lstStyle/>
          <a:p>
            <a:pPr>
              <a:spcBef>
                <a:spcPts val="600"/>
              </a:spcBef>
            </a:pPr>
            <a:r>
              <a:rPr lang="te-IN" sz="2400" b="1" dirty="0">
                <a:latin typeface="Sree Krushnadevaraya" pitchFamily="2" charset="0"/>
                <a:cs typeface="Sree Krushnadevaraya" pitchFamily="2" charset="0"/>
              </a:rPr>
              <a:t>అందుచేత మన పూర్వికుల జీవితాలలో దేవుడు చేసిన కార్యాలను జ్ఞాపకం చేసుకోవడం, మన జీవితాలలో ఆయన చేయి పని చేసిన సందర్భాలను మరవకపోవడం ఎంత ముఖ్యమో!</a:t>
            </a:r>
            <a:endParaRPr lang="en" sz="2400" b="1" dirty="0">
              <a:latin typeface="Sree Krushnadevaraya" pitchFamily="2" charset="0"/>
              <a:cs typeface="Sree Krushnadevaraya" pitchFamily="2" charset="0"/>
            </a:endParaRP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388614" y="2433699"/>
            <a:ext cx="4217049" cy="1938992"/>
          </a:xfrm>
          <a:prstGeom prst="rect">
            <a:avLst/>
          </a:prstGeom>
          <a:noFill/>
        </p:spPr>
        <p:txBody>
          <a:bodyPr wrap="square">
            <a:spAutoFit/>
            <a:scene3d>
              <a:camera prst="orthographicFront"/>
              <a:lightRig rig="threePt" dir="t"/>
            </a:scene3d>
            <a:sp3d extrusionH="57150">
              <a:bevelT w="38100" h="38100"/>
            </a:sp3d>
          </a:bodyPr>
          <a:lstStyle/>
          <a:p>
            <a:pPr algn="ctr"/>
            <a:r>
              <a:rPr lang="te-IN" sz="60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latin typeface="Sree Krushnadevaraya" pitchFamily="2" charset="0"/>
                <a:cs typeface="Sree Krushnadevaraya" pitchFamily="2" charset="0"/>
              </a:rPr>
              <a:t>యొర్దాను నది మైలురాళ్లు</a:t>
            </a:r>
            <a:endParaRPr lang="en" sz="60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40679"/>
            <a:ext cx="5419725" cy="969496"/>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sz="1900" b="1" dirty="0">
                <a:solidFill>
                  <a:schemeClr val="tx1"/>
                </a:solidFill>
                <a:latin typeface="Sree Krushnadevaraya" pitchFamily="2" charset="0"/>
                <a:cs typeface="Sree Krushnadevaraya" pitchFamily="2" charset="0"/>
              </a:rPr>
              <a:t>“</a:t>
            </a:r>
            <a:r>
              <a:rPr lang="te-IN" sz="1900" b="1" dirty="0">
                <a:solidFill>
                  <a:schemeClr val="tx1"/>
                </a:solidFill>
                <a:latin typeface="Sree Krushnadevaraya" pitchFamily="2" charset="0"/>
                <a:cs typeface="Sree Krushnadevaraya" pitchFamily="2" charset="0"/>
              </a:rPr>
              <a:t>ఆయన సముద్రమును ఎండిన భూమిగా జేసెను జనులు కాలినడకచే దాటిరి. అక్కడ ఆయనయందు మేము సంతోషించితివిు.</a:t>
            </a:r>
            <a:r>
              <a:rPr lang="en-US" sz="1900" b="1" dirty="0">
                <a:solidFill>
                  <a:schemeClr val="tx1"/>
                </a:solidFill>
                <a:latin typeface="Sree Krushnadevaraya" pitchFamily="2" charset="0"/>
                <a:cs typeface="Sree Krushnadevaraya" pitchFamily="2" charset="0"/>
              </a:rPr>
              <a:t> </a:t>
            </a:r>
            <a:r>
              <a:rPr lang="en" sz="1900" b="1" dirty="0">
                <a:solidFill>
                  <a:schemeClr val="tx1"/>
                </a:solidFill>
                <a:latin typeface="Sree Krushnadevaraya" pitchFamily="2" charset="0"/>
                <a:cs typeface="Sree Krushnadevaraya" pitchFamily="2" charset="0"/>
              </a:rPr>
              <a:t>(</a:t>
            </a:r>
            <a:r>
              <a:rPr lang="te-IN" sz="1900" b="1" dirty="0">
                <a:solidFill>
                  <a:schemeClr val="tx1"/>
                </a:solidFill>
                <a:latin typeface="Sree Krushnadevaraya" pitchFamily="2" charset="0"/>
                <a:cs typeface="Sree Krushnadevaraya" pitchFamily="2" charset="0"/>
              </a:rPr>
              <a:t>కీర్తనల</a:t>
            </a:r>
            <a:r>
              <a:rPr lang="en-US" sz="1900" b="1" dirty="0">
                <a:solidFill>
                  <a:schemeClr val="tx1"/>
                </a:solidFill>
                <a:latin typeface="Sree Krushnadevaraya" pitchFamily="2" charset="0"/>
                <a:cs typeface="Sree Krushnadevaraya" pitchFamily="2" charset="0"/>
              </a:rPr>
              <a:t> </a:t>
            </a:r>
            <a:r>
              <a:rPr lang="te-IN" sz="1900" b="1" dirty="0">
                <a:solidFill>
                  <a:schemeClr val="tx1"/>
                </a:solidFill>
                <a:latin typeface="Sree Krushnadevaraya" pitchFamily="2" charset="0"/>
                <a:cs typeface="Sree Krushnadevaraya" pitchFamily="2" charset="0"/>
              </a:rPr>
              <a:t>గ్రంథము</a:t>
            </a:r>
            <a:r>
              <a:rPr lang="en" sz="1900" b="1" dirty="0">
                <a:solidFill>
                  <a:schemeClr val="tx1"/>
                </a:solidFill>
                <a:latin typeface="Sree Krushnadevaraya" pitchFamily="2" charset="0"/>
                <a:cs typeface="Sree Krushnadevaraya" pitchFamily="2" charset="0"/>
              </a:rPr>
              <a:t> 66:6)</a:t>
            </a:r>
            <a:endParaRPr lang="es-ES" sz="1900" b="1" dirty="0">
              <a:solidFill>
                <a:schemeClr val="tx1"/>
              </a:solidFill>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77108"/>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sz="1900" b="1" dirty="0">
                <a:solidFill>
                  <a:schemeClr val="tx1"/>
                </a:solidFill>
                <a:latin typeface="Sree Krushnadevaraya" pitchFamily="2" charset="0"/>
                <a:cs typeface="Sree Krushnadevaraya" pitchFamily="2" charset="0"/>
              </a:rPr>
              <a:t>“</a:t>
            </a:r>
            <a:r>
              <a:rPr lang="te-IN" sz="1900" b="1" dirty="0">
                <a:solidFill>
                  <a:schemeClr val="tx1"/>
                </a:solidFill>
                <a:latin typeface="Sree Krushnadevaraya" pitchFamily="2" charset="0"/>
                <a:cs typeface="Sree Krushnadevaraya" pitchFamily="2" charset="0"/>
              </a:rPr>
              <a:t>సముద్రము దానిని చూచి పారిపోయెను యొర్దాను నది వెనుకకు మళ్లెను.</a:t>
            </a:r>
            <a:r>
              <a:rPr lang="en" sz="1900" b="1" dirty="0">
                <a:solidFill>
                  <a:schemeClr val="tx1"/>
                </a:solidFill>
                <a:latin typeface="Sree Krushnadevaraya" pitchFamily="2" charset="0"/>
                <a:cs typeface="Sree Krushnadevaraya" pitchFamily="2" charset="0"/>
              </a:rPr>
              <a:t>” (</a:t>
            </a:r>
            <a:r>
              <a:rPr lang="te-IN" sz="1900" b="1" dirty="0">
                <a:solidFill>
                  <a:schemeClr val="tx1"/>
                </a:solidFill>
                <a:latin typeface="Sree Krushnadevaraya" pitchFamily="2" charset="0"/>
                <a:cs typeface="Sree Krushnadevaraya" pitchFamily="2" charset="0"/>
              </a:rPr>
              <a:t>కీర్తనల గ్రంథము </a:t>
            </a:r>
            <a:r>
              <a:rPr lang="en" sz="1900" b="1" dirty="0">
                <a:solidFill>
                  <a:schemeClr val="tx1"/>
                </a:solidFill>
                <a:latin typeface="Sree Krushnadevaraya" pitchFamily="2" charset="0"/>
                <a:cs typeface="Sree Krushnadevaraya" pitchFamily="2" charset="0"/>
              </a:rPr>
              <a:t> 114:3)</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303651"/>
            <a:ext cx="5878228" cy="1508105"/>
          </a:xfrm>
          <a:prstGeom prst="rect">
            <a:avLst/>
          </a:prstGeom>
          <a:noFill/>
        </p:spPr>
        <p:txBody>
          <a:bodyPr wrap="square" rtlCol="0">
            <a:spAutoFit/>
          </a:bodyPr>
          <a:lstStyle/>
          <a:p>
            <a:pPr>
              <a:spcBef>
                <a:spcPts val="600"/>
              </a:spcBef>
            </a:pPr>
            <a:r>
              <a:rPr lang="te-IN" sz="2300" b="1" dirty="0">
                <a:solidFill>
                  <a:schemeClr val="accent6">
                    <a:lumMod val="75000"/>
                  </a:schemeClr>
                </a:solidFill>
                <a:latin typeface="Sree Krushnadevaraya" pitchFamily="2" charset="0"/>
                <a:cs typeface="Sree Krushnadevaraya" pitchFamily="2" charset="0"/>
              </a:rPr>
              <a:t>ఎర్ర సముద్రం దాటడం మరియు యొర్దాను దాటడం రెండూ విమోచన చరిత్రలో రెండు మహత్తర మైలురాళ్లు (కీర్తనలు 66:6; 114). ఇవి మన పాపమునుండి విముక్తిని, నిత్యజీవానికి ప్రవేశమును సూచిస్తాయి.</a:t>
            </a:r>
            <a:endParaRPr lang="en" sz="2300" b="1" dirty="0">
              <a:solidFill>
                <a:schemeClr val="accent6">
                  <a:lumMod val="75000"/>
                </a:schemeClr>
              </a:solidFill>
              <a:latin typeface="Sree Krushnadevaraya" pitchFamily="2" charset="0"/>
              <a:cs typeface="Sree Krushnadevaraya" pitchFamily="2" charset="0"/>
            </a:endParaRP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4905069"/>
            <a:ext cx="5798017" cy="1508105"/>
          </a:xfrm>
          <a:prstGeom prst="rect">
            <a:avLst/>
          </a:prstGeom>
          <a:noFill/>
        </p:spPr>
        <p:txBody>
          <a:bodyPr wrap="square">
            <a:spAutoFit/>
          </a:bodyPr>
          <a:lstStyle/>
          <a:p>
            <a:pPr>
              <a:spcBef>
                <a:spcPts val="600"/>
              </a:spcBef>
            </a:pPr>
            <a:r>
              <a:rPr lang="te-IN" sz="2300" b="1" dirty="0">
                <a:latin typeface="Sree Krushnadevaraya" pitchFamily="2" charset="0"/>
                <a:cs typeface="Sree Krushnadevaraya" pitchFamily="2" charset="0"/>
              </a:rPr>
              <a:t>యేసుకూ యొర్దానులో ప్రవేశించడం ఇదే ఫలితాన్ని కలిగించింది — పరిశుద్ధాత్మతో నిండిపోయి, మనలను పాపమునుండి విముక్తి చేసి నిత్యజీవము ఇవ్వడానికి శక్తి పొందాడు (మార్కు 1:9–11; యోహాను 1:29; 3:16).</a:t>
            </a:r>
            <a:endParaRPr lang="en" sz="2300" b="1"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3658259"/>
            <a:ext cx="5878228" cy="1154162"/>
          </a:xfrm>
          <a:prstGeom prst="rect">
            <a:avLst/>
          </a:prstGeom>
          <a:noFill/>
        </p:spPr>
        <p:txBody>
          <a:bodyPr wrap="square">
            <a:spAutoFit/>
          </a:bodyPr>
          <a:lstStyle/>
          <a:p>
            <a:pPr>
              <a:spcBef>
                <a:spcPts val="600"/>
              </a:spcBef>
            </a:pPr>
            <a:r>
              <a:rPr lang="te-IN" sz="2300" b="1" dirty="0">
                <a:solidFill>
                  <a:schemeClr val="accent1">
                    <a:lumMod val="75000"/>
                  </a:schemeClr>
                </a:solidFill>
                <a:latin typeface="Sree Krushnadevaraya" pitchFamily="2" charset="0"/>
                <a:cs typeface="Sree Krushnadevaraya" pitchFamily="2" charset="0"/>
              </a:rPr>
              <a:t>అదే సంఘటన ఎలీషాకు పరిశుద్ధాత్మను స్వీకరించిన సూచనగా మారింది, దాని ద్వారా అతను తన కర్తవ్యాన్ని నెరవేర్చగలిగాడు (2 రాజులు 2:14–15).</a:t>
            </a:r>
            <a:endParaRPr lang="en" sz="2300" b="1" dirty="0">
              <a:solidFill>
                <a:schemeClr val="accent1">
                  <a:lumMod val="75000"/>
                </a:schemeClr>
              </a:solidFill>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8" y="2770956"/>
            <a:ext cx="5798017" cy="800219"/>
          </a:xfrm>
          <a:prstGeom prst="rect">
            <a:avLst/>
          </a:prstGeom>
          <a:noFill/>
        </p:spPr>
        <p:txBody>
          <a:bodyPr wrap="square">
            <a:spAutoFit/>
          </a:bodyPr>
          <a:lstStyle/>
          <a:p>
            <a:pPr>
              <a:spcBef>
                <a:spcPts val="600"/>
              </a:spcBef>
            </a:pPr>
            <a:r>
              <a:rPr lang="te-IN" sz="2300" b="1" dirty="0">
                <a:latin typeface="Sree Krushnadevaraya" pitchFamily="2" charset="0"/>
                <a:cs typeface="Sree Krushnadevaraya" pitchFamily="2" charset="0"/>
              </a:rPr>
              <a:t>యొర్దాను నదిని దాటడం ద్వారా దేవుని సన్నిధిలోకి తీసుకుపోబడినవాడు ఎలీయా (2 రాజులు 2:1,7,8,11).</a:t>
            </a:r>
            <a:endParaRPr lang="en" sz="23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66173" y="1435128"/>
            <a:ext cx="10662833" cy="4031873"/>
          </a:xfrm>
          <a:prstGeom prst="rect">
            <a:avLst/>
          </a:prstGeom>
          <a:noFill/>
        </p:spPr>
        <p:txBody>
          <a:bodyPr wrap="square">
            <a:spAutoFit/>
          </a:bodyPr>
          <a:lstStyle/>
          <a:p>
            <a:pPr>
              <a:spcBef>
                <a:spcPts val="600"/>
              </a:spcBef>
            </a:pPr>
            <a:r>
              <a:rPr lang="te-IN" sz="3200" b="1" dirty="0">
                <a:latin typeface="Sree Krushnadevaraya" pitchFamily="2" charset="0"/>
                <a:cs typeface="Sree Krushnadevaraya" pitchFamily="2" charset="0"/>
              </a:rPr>
              <a:t>“యెహోవా యొక్క దయను, ఆయన అనేక కరుణలను జ్ఞాపకం చేసుకుందాం. ఇశ్రాయేలీయులవలె, మనము కూడా మన సాక్ష్య రాళ్లను ఏర్పాటు చేసి, దేవుడు మన కొరకు చేసిన అద్భుత కార్యాలను వాటిపై లిఖించుదాం. మన యాత్రలో ఆయన మనతో చేసిన వ్యవహారాలను పునఃసమీక్షించినప్పుడు, కృతజ్ఞతతో నిండిన హృదయములతో ఇలా చెప్పుదాం:‘యెహోవా నాకు చేసిన సమస్త ఉపకారములకు ప్రతిగా నేనేమి చేయుదును? రక్షణ పానపాత్రను తీసుకొని, యెహోవా నామమును పిలుచుకొందును. ఆయన ప్రజల సమక్షములోనే నా ప్రతిజ్ఞలను యెహోవాకు చెల్లించుదును.’”— కీర్తనలు 116:12–14</a:t>
            </a:r>
            <a:endParaRPr lang="en" sz="32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3691336" y="5561049"/>
            <a:ext cx="7481535" cy="461665"/>
          </a:xfrm>
          <a:prstGeom prst="rect">
            <a:avLst/>
          </a:prstGeom>
          <a:noFill/>
        </p:spPr>
        <p:txBody>
          <a:bodyPr wrap="none" rtlCol="0">
            <a:spAutoFit/>
          </a:bodyPr>
          <a:lstStyle/>
          <a:p>
            <a:pPr algn="r"/>
            <a:r>
              <a:rPr lang="en-US" sz="2400" b="1" dirty="0" err="1">
                <a:latin typeface="Sree Krushnadevaraya" pitchFamily="2" charset="0"/>
                <a:cs typeface="Sree Krushnadevaraya" pitchFamily="2" charset="0"/>
              </a:rPr>
              <a:t>ఎలెన్</a:t>
            </a:r>
            <a:r>
              <a:rPr lang="en-US" sz="2400" b="1" dirty="0">
                <a:latin typeface="Sree Krushnadevaraya" pitchFamily="2" charset="0"/>
                <a:cs typeface="Sree Krushnadevaraya" pitchFamily="2" charset="0"/>
              </a:rPr>
              <a:t> </a:t>
            </a:r>
            <a:r>
              <a:rPr lang="en-US" sz="2400" b="1" dirty="0" err="1">
                <a:latin typeface="Sree Krushnadevaraya" pitchFamily="2" charset="0"/>
                <a:cs typeface="Sree Krushnadevaraya" pitchFamily="2" charset="0"/>
              </a:rPr>
              <a:t>జి</a:t>
            </a:r>
            <a:r>
              <a:rPr lang="en-US" sz="2400" b="1" dirty="0">
                <a:latin typeface="Sree Krushnadevaraya" pitchFamily="2" charset="0"/>
                <a:cs typeface="Sree Krushnadevaraya" pitchFamily="2" charset="0"/>
              </a:rPr>
              <a:t>. </a:t>
            </a:r>
            <a:r>
              <a:rPr lang="en-US" sz="2400" b="1" dirty="0" err="1">
                <a:latin typeface="Sree Krushnadevaraya" pitchFamily="2" charset="0"/>
                <a:cs typeface="Sree Krushnadevaraya" pitchFamily="2" charset="0"/>
              </a:rPr>
              <a:t>వైట్</a:t>
            </a:r>
            <a:r>
              <a:rPr lang="en-US"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ది డిజైర్ ఆఫ్ ఏజెస్</a:t>
            </a:r>
            <a:r>
              <a:rPr lang="en-US"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యుగయుగాల ఆకాంక్ష</a:t>
            </a:r>
            <a:r>
              <a:rPr lang="en-US" sz="2400" b="1" dirty="0">
                <a:latin typeface="Sree Krushnadevaraya" pitchFamily="2" charset="0"/>
                <a:cs typeface="Sree Krushnadevaraya" pitchFamily="2" charset="0"/>
              </a:rPr>
              <a:t>), </a:t>
            </a:r>
            <a:r>
              <a:rPr lang="en-US" sz="2400" b="1" dirty="0" err="1">
                <a:latin typeface="Sree Krushnadevaraya" pitchFamily="2" charset="0"/>
                <a:cs typeface="Sree Krushnadevaraya" pitchFamily="2" charset="0"/>
              </a:rPr>
              <a:t>పుట</a:t>
            </a:r>
            <a:r>
              <a:rPr lang="en-US" sz="2400" b="1" dirty="0">
                <a:latin typeface="Sree Krushnadevaraya" pitchFamily="2" charset="0"/>
                <a:cs typeface="Sree Krushnadevaraya" pitchFamily="2" charset="0"/>
              </a:rPr>
              <a:t> 348)</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659799"/>
            <a:ext cx="12191999" cy="132343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te-IN" sz="80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latin typeface="Sree Krushnadevaraya" pitchFamily="2" charset="0"/>
                <a:cs typeface="Sree Krushnadevaraya" pitchFamily="2" charset="0"/>
              </a:rPr>
              <a:t>కృప యొక్క జ్ఞాపిక చిహ్నములు</a:t>
            </a:r>
            <a:endParaRPr lang="en" sz="80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49879"/>
            <a:ext cx="12191998" cy="400110"/>
          </a:xfrm>
          <a:prstGeom prst="rect">
            <a:avLst/>
          </a:prstGeom>
          <a:noFill/>
        </p:spPr>
        <p:txBody>
          <a:bodyPr wrap="square" rtlCol="0">
            <a:spAutoFit/>
          </a:bodyPr>
          <a:lstStyle/>
          <a:p>
            <a:pPr algn="ctr"/>
            <a:r>
              <a:rPr lang="te-IN" sz="2000" b="1" dirty="0">
                <a:solidFill>
                  <a:srgbClr val="AAF4DA"/>
                </a:solidFill>
                <a:effectLst>
                  <a:outerShdw blurRad="38100" dist="38100" dir="2700000" algn="tl">
                    <a:srgbClr val="000000">
                      <a:alpha val="43137"/>
                    </a:srgbClr>
                  </a:outerShdw>
                </a:effectLst>
                <a:latin typeface="Sree Krushnadevaraya" pitchFamily="2" charset="0"/>
                <a:cs typeface="Sree Krushnadevaraya" pitchFamily="2" charset="0"/>
              </a:rPr>
              <a:t>అక్టోబర్ 18, 2025 నాటి పాఠం 3</a:t>
            </a:r>
            <a:endParaRPr lang="en" sz="2000" b="1" dirty="0">
              <a:solidFill>
                <a:srgbClr val="AAF4D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15296" y="273496"/>
            <a:ext cx="4076704" cy="6047809"/>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te-IN" sz="2900" b="1" dirty="0">
                <a:ln w="12700" cmpd="sng">
                  <a:noFill/>
                  <a:prstDash val="solid"/>
                </a:ln>
                <a:solidFill>
                  <a:srgbClr val="A3293D"/>
                </a:solidFill>
                <a:latin typeface="Sree Krushnadevaraya" pitchFamily="2" charset="0"/>
                <a:cs typeface="Sree Krushnadevaraya" pitchFamily="2" charset="0"/>
              </a:rPr>
              <a:t>“ఎట్లనగా యెహోవా బాహువు బలమైనదని భూనివాసులందరు</a:t>
            </a:r>
          </a:p>
          <a:p>
            <a:pPr lvl="0" algn="ctr">
              <a:spcBef>
                <a:spcPts val="1200"/>
              </a:spcBef>
              <a:defRPr/>
            </a:pPr>
            <a:r>
              <a:rPr lang="te-IN" sz="2900" b="1" dirty="0">
                <a:ln w="12700" cmpd="sng">
                  <a:noFill/>
                  <a:prstDash val="solid"/>
                </a:ln>
                <a:solidFill>
                  <a:srgbClr val="A3293D"/>
                </a:solidFill>
                <a:latin typeface="Sree Krushnadevaraya" pitchFamily="2" charset="0"/>
                <a:cs typeface="Sree Krushnadevaraya" pitchFamily="2" charset="0"/>
              </a:rPr>
              <a:t>తెలిసికొనుటకును, మీరు ఎల్లప్పుడును మీ దేవుడైన యెహోవా యందు భయభక్తులు నిలుపుటకును, మేము దాటువరకు మీ దేవుడైన యెహోవా తానే మా యెదుట ఎఱ్ఱ సముద్రమును ఎండ చేసినట్లు మీరు దాటు వరకు మీ యెదుట యోర్దాను నీళ్ళను ఎండ చేసెనని చెప్పి యీ సంగతి వారికి తెలియపరచవలెన</a:t>
            </a:r>
            <a:r>
              <a:rPr lang="en-US" sz="2900" b="1" dirty="0">
                <a:ln w="12700" cmpd="sng">
                  <a:noFill/>
                  <a:prstDash val="solid"/>
                </a:ln>
                <a:solidFill>
                  <a:srgbClr val="A3293D"/>
                </a:solidFill>
                <a:latin typeface="Sree Krushnadevaraya" pitchFamily="2" charset="0"/>
                <a:cs typeface="Sree Krushnadevaraya" pitchFamily="2" charset="0"/>
              </a:rPr>
              <a:t>.”</a:t>
            </a:r>
            <a:endParaRPr kumimoji="0" lang="es-ES" sz="2900" b="1" i="0" u="none" strike="noStrike" kern="1200" cap="none" spc="0" normalizeH="0" baseline="0" noProof="0" dirty="0">
              <a:ln w="12700" cmpd="sng">
                <a:noFill/>
                <a:prstDash val="solid"/>
              </a:ln>
              <a:solidFill>
                <a:srgbClr val="A3293D"/>
              </a:solidFill>
              <a:effectLst/>
              <a:uLnTx/>
              <a:uFillTx/>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342810"/>
            <a:ext cx="4076684" cy="720367"/>
          </a:xfrm>
          <a:prstGeom prst="rect">
            <a:avLst/>
          </a:prstGeom>
          <a:noFill/>
        </p:spPr>
        <p:txBody>
          <a:bodyPr wrap="square" tIns="180000" anchor="ctr">
            <a:spAutoFit/>
          </a:bodyPr>
          <a:lstStyle/>
          <a:p>
            <a:pPr lvl="0" algn="ctr">
              <a:defRPr/>
            </a:pPr>
            <a:r>
              <a:rPr lang="te-IN" sz="3200" b="1" dirty="0">
                <a:ln w="12700" cmpd="sng">
                  <a:noFill/>
                  <a:prstDash val="solid"/>
                </a:ln>
                <a:solidFill>
                  <a:srgbClr val="D5E1EB"/>
                </a:solidFill>
                <a:effectLst>
                  <a:outerShdw blurRad="38100" dist="38100" dir="2700000" algn="tl">
                    <a:srgbClr val="000000">
                      <a:alpha val="43137"/>
                    </a:srgbClr>
                  </a:outerShdw>
                </a:effectLst>
                <a:latin typeface="Sree Krushnadevaraya" pitchFamily="2" charset="0"/>
                <a:cs typeface="Sree Krushnadevaraya" pitchFamily="2" charset="0"/>
              </a:rPr>
              <a:t>(యెహోషువ 4:23,24).</a:t>
            </a:r>
            <a:endParaRPr kumimoji="0" lang="es-ES" sz="32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73840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6998718" y="3743380"/>
            <a:ext cx="5193282" cy="3016210"/>
          </a:xfrm>
          <a:prstGeom prst="rect">
            <a:avLst/>
          </a:prstGeom>
          <a:noFill/>
        </p:spPr>
        <p:txBody>
          <a:bodyPr wrap="square" rtlCol="0">
            <a:spAutoFit/>
          </a:bodyPr>
          <a:lstStyle/>
          <a:p>
            <a:pPr>
              <a:spcBef>
                <a:spcPts val="600"/>
              </a:spcBef>
            </a:pPr>
            <a:r>
              <a:rPr lang="te-IN" sz="2000" b="1" dirty="0">
                <a:solidFill>
                  <a:srgbClr val="9AF4FF"/>
                </a:solidFill>
                <a:effectLst>
                  <a:outerShdw blurRad="38100" dist="38100" dir="2700000" algn="tl">
                    <a:srgbClr val="000000">
                      <a:alpha val="43137"/>
                    </a:srgbClr>
                  </a:outerShdw>
                </a:effectLst>
                <a:latin typeface="Sree Krushnadevaraya" pitchFamily="2" charset="0"/>
                <a:cs typeface="Sree Krushnadevaraya" pitchFamily="2" charset="0"/>
              </a:rPr>
              <a:t>యొర్దాను దాటడం (యెహోషువ 3):</a:t>
            </a:r>
            <a:endParaRPr lang="en" sz="2000" b="1" dirty="0">
              <a:solidFill>
                <a:srgbClr val="9AF4FF"/>
              </a:solidFill>
              <a:effectLst>
                <a:outerShdw blurRad="38100" dist="38100" dir="2700000" algn="tl">
                  <a:srgbClr val="000000">
                    <a:alpha val="43137"/>
                  </a:srgbClr>
                </a:outerShdw>
              </a:effectLst>
              <a:latin typeface="Sree Krushnadevaraya" pitchFamily="2" charset="0"/>
              <a:cs typeface="Sree Krushnadevaraya" pitchFamily="2" charset="0"/>
            </a:endParaRPr>
          </a:p>
          <a:p>
            <a:pPr lvl="1">
              <a:spcBef>
                <a:spcPts val="600"/>
              </a:spcBef>
            </a:pP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పరిశుద్ధత యొక్క అవసరం</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a:p>
            <a:pPr lvl="1">
              <a:spcBef>
                <a:spcPts val="600"/>
              </a:spcBef>
            </a:pP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దేవుని అద్భుతాలు</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a:p>
            <a:pPr>
              <a:spcBef>
                <a:spcPts val="1800"/>
              </a:spcBef>
            </a:pPr>
            <a:r>
              <a:rPr lang="te-IN" sz="2000" b="1" dirty="0">
                <a:solidFill>
                  <a:srgbClr val="8DFF8D"/>
                </a:solidFill>
                <a:effectLst>
                  <a:outerShdw blurRad="38100" dist="38100" dir="2700000" algn="tl">
                    <a:srgbClr val="000000">
                      <a:alpha val="43137"/>
                    </a:srgbClr>
                  </a:outerShdw>
                </a:effectLst>
                <a:latin typeface="Sree Krushnadevaraya" pitchFamily="2" charset="0"/>
                <a:cs typeface="Sree Krushnadevaraya" pitchFamily="2" charset="0"/>
              </a:rPr>
              <a:t>గుర్తుంచుకోవడం మరియు మరచిపోవడం (యెహోషువ 4):</a:t>
            </a:r>
            <a:endParaRPr lang="en" sz="2000" b="1" dirty="0">
              <a:solidFill>
                <a:srgbClr val="8DFF8D"/>
              </a:solidFill>
              <a:effectLst>
                <a:outerShdw blurRad="38100" dist="38100" dir="2700000" algn="tl">
                  <a:srgbClr val="000000">
                    <a:alpha val="43137"/>
                  </a:srgbClr>
                </a:outerShdw>
              </a:effectLst>
              <a:latin typeface="Sree Krushnadevaraya" pitchFamily="2" charset="0"/>
              <a:cs typeface="Sree Krushnadevaraya" pitchFamily="2" charset="0"/>
            </a:endParaRPr>
          </a:p>
          <a:p>
            <a:pPr lvl="1">
              <a:spcBef>
                <a:spcPts val="600"/>
              </a:spcBef>
            </a:pP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జ్ఞాపకార్థంగా గుర్తులు</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a:p>
            <a:pPr lvl="1">
              <a:spcBef>
                <a:spcPts val="600"/>
              </a:spcBef>
            </a:pP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మరచిపోవడం యొక్క ప్రమాదాలు</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a:p>
            <a:pPr>
              <a:spcBef>
                <a:spcPts val="1800"/>
              </a:spcBef>
            </a:pPr>
            <a:r>
              <a:rPr lang="te-IN" sz="2000" b="1" dirty="0">
                <a:solidFill>
                  <a:srgbClr val="FFFF3C"/>
                </a:solidFill>
                <a:effectLst>
                  <a:outerShdw blurRad="38100" dist="38100" dir="2700000" algn="tl">
                    <a:srgbClr val="000000">
                      <a:alpha val="43137"/>
                    </a:srgbClr>
                  </a:outerShdw>
                </a:effectLst>
                <a:latin typeface="Sree Krushnadevaraya" pitchFamily="2" charset="0"/>
                <a:cs typeface="Sree Krushnadevaraya" pitchFamily="2" charset="0"/>
              </a:rPr>
              <a:t>యొర్దాను నది మైలురాళ్లు</a:t>
            </a:r>
            <a:endParaRPr lang="en" sz="2000" b="1" dirty="0">
              <a:solidFill>
                <a:srgbClr val="FFFF3C"/>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201892"/>
            <a:ext cx="5931311" cy="1631216"/>
          </a:xfrm>
          <a:prstGeom prst="rect">
            <a:avLst/>
          </a:prstGeom>
          <a:noFill/>
        </p:spPr>
        <p:txBody>
          <a:bodyPr wrap="square" rtlCol="0">
            <a:spAutoFit/>
          </a:bodyPr>
          <a:lstStyle/>
          <a:p>
            <a:pPr>
              <a:spcBef>
                <a:spcPts val="600"/>
              </a:spcBef>
            </a:pP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వసంతకాలం. వర్షాలు మరియు మంచు కరుగుట వలన యొర్దాను నది ఉప్పొంగి ప్రవహిస్తోంది. దాని నీరు వేగంగా మృతసముద్రం వైపు దూసుకుపోతోంది. అతి తక్కువ లోతైన ప్రాంతాలలో కూడా — యొర్దాను దాటువ ప్రదేశాలలో — నది దాటడం ప్రమాదకరమైన ప్రయత్నం.</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048064" y="4072227"/>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48064" y="447358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056426" y="5822358"/>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056426" y="5356440"/>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428037" y="6286893"/>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28036" y="4964067"/>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28037" y="3699048"/>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743315"/>
            <a:ext cx="5931311" cy="707886"/>
          </a:xfrm>
          <a:prstGeom prst="rect">
            <a:avLst/>
          </a:prstGeom>
          <a:noFill/>
        </p:spPr>
        <p:txBody>
          <a:bodyPr wrap="square">
            <a:spAutoFit/>
          </a:bodyPr>
          <a:lstStyle/>
          <a:p>
            <a:pPr>
              <a:spcBef>
                <a:spcPts val="600"/>
              </a:spcBef>
            </a:pP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మనుష్యునికి అసాధ్యం. దేవునికి సులభం: “మీరు పరిశుద్ధులుగా ఉండండి, యొర్దాను దాటుడి.”</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7" y="1963734"/>
            <a:ext cx="5974972" cy="707886"/>
          </a:xfrm>
          <a:prstGeom prst="rect">
            <a:avLst/>
          </a:prstGeom>
          <a:noFill/>
        </p:spPr>
        <p:txBody>
          <a:bodyPr wrap="square">
            <a:spAutoFit/>
          </a:bodyPr>
          <a:lstStyle/>
          <a:p>
            <a:pPr>
              <a:spcBef>
                <a:spcPts val="600"/>
              </a:spcBef>
            </a:pP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వృద్ధులు, గర్భిణులు, పిల్లలు, పశువులు ఉన్న ఒక గ్రామం అంతా దాన్ని ఎలా దాటగలరు?</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073456" y="2677466"/>
            <a:ext cx="7045974" cy="1754326"/>
          </a:xfrm>
          <a:prstGeom prst="rect">
            <a:avLst/>
          </a:prstGeom>
          <a:noFill/>
        </p:spPr>
        <p:txBody>
          <a:bodyPr wrap="square">
            <a:spAutoFit/>
            <a:scene3d>
              <a:camera prst="orthographicFront"/>
              <a:lightRig rig="threePt" dir="t"/>
            </a:scene3d>
            <a:sp3d extrusionH="57150">
              <a:bevelT w="38100" h="38100"/>
            </a:sp3d>
          </a:bodyPr>
          <a:lstStyle/>
          <a:p>
            <a:pPr algn="ctr"/>
            <a:r>
              <a:rPr lang="te-IN" sz="54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Sree Krushnadevaraya" pitchFamily="2" charset="0"/>
                <a:cs typeface="Sree Krushnadevaraya" pitchFamily="2" charset="0"/>
              </a:rPr>
              <a:t>యొర్దాను దాటడం(యెహోషువ 3)</a:t>
            </a:r>
            <a:endParaRPr lang="en" sz="44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29028"/>
            <a:ext cx="12191999" cy="769441"/>
          </a:xfrm>
          <a:prstGeom prst="rect">
            <a:avLst/>
          </a:prstGeom>
          <a:noFill/>
        </p:spPr>
        <p:txBody>
          <a:bodyPr wrap="square">
            <a:spAutoFit/>
          </a:bodyPr>
          <a:lstStyle/>
          <a:p>
            <a:pPr algn="ctr"/>
            <a:r>
              <a:rPr lang="te-I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పరిశుద్ధత యొక్క అవసరం</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601804"/>
            <a:ext cx="12191999" cy="646331"/>
          </a:xfrm>
          <a:prstGeom prst="rect">
            <a:avLst/>
          </a:prstGeom>
          <a:noFill/>
        </p:spPr>
        <p:txBody>
          <a:bodyPr wrap="square">
            <a:spAutoFit/>
          </a:bodyPr>
          <a:lstStyle/>
          <a:p>
            <a:pPr algn="ctr"/>
            <a:r>
              <a:rPr lang="en" b="1" dirty="0">
                <a:solidFill>
                  <a:srgbClr val="E8D190"/>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b="1" dirty="0">
                <a:solidFill>
                  <a:srgbClr val="E8D190"/>
                </a:solidFill>
                <a:effectLst>
                  <a:outerShdw blurRad="38100" dist="38100" dir="2700000" algn="tl">
                    <a:srgbClr val="000000">
                      <a:alpha val="43137"/>
                    </a:srgbClr>
                  </a:outerShdw>
                </a:effectLst>
                <a:latin typeface="Sree Krushnadevaraya" pitchFamily="2" charset="0"/>
                <a:cs typeface="Sree Krushnadevaraya" pitchFamily="2" charset="0"/>
              </a:rPr>
              <a:t>మరియు యెహోషువ రేపు యెహోవా మీ మధ్య అద్భుతకార్యములను చేయును గనుక మిమ్మును మీరు పరిశుద్ధపరచు కొనుడని జనులకు ఆజ్ఞ ఇచ్చెను.</a:t>
            </a:r>
            <a:r>
              <a:rPr lang="en-US" b="1" dirty="0">
                <a:solidFill>
                  <a:srgbClr val="E8D190"/>
                </a:solidFill>
                <a:effectLst>
                  <a:outerShdw blurRad="38100" dist="38100" dir="2700000" algn="tl">
                    <a:srgbClr val="000000">
                      <a:alpha val="43137"/>
                    </a:srgbClr>
                  </a:outerShdw>
                </a:effectLst>
                <a:latin typeface="Sree Krushnadevaraya" pitchFamily="2" charset="0"/>
                <a:cs typeface="Sree Krushnadevaraya" pitchFamily="2" charset="0"/>
              </a:rPr>
              <a:t>”</a:t>
            </a:r>
            <a:r>
              <a:rPr lang="en" b="1" dirty="0">
                <a:solidFill>
                  <a:srgbClr val="E8D190"/>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b="1" dirty="0">
                <a:solidFill>
                  <a:srgbClr val="E8D190"/>
                </a:solidFill>
                <a:effectLst>
                  <a:outerShdw blurRad="38100" dist="38100" dir="2700000" algn="tl">
                    <a:srgbClr val="000000">
                      <a:alpha val="43137"/>
                    </a:srgbClr>
                  </a:outerShdw>
                </a:effectLst>
                <a:latin typeface="Sree Krushnadevaraya" pitchFamily="2" charset="0"/>
                <a:cs typeface="Sree Krushnadevaraya" pitchFamily="2" charset="0"/>
              </a:rPr>
              <a:t>యెహోషువ</a:t>
            </a:r>
            <a:r>
              <a:rPr lang="en-US" b="1" dirty="0">
                <a:solidFill>
                  <a:srgbClr val="E8D190"/>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b="1" dirty="0">
                <a:solidFill>
                  <a:srgbClr val="E8D190"/>
                </a:solidFill>
                <a:effectLst>
                  <a:outerShdw blurRad="38100" dist="38100" dir="2700000" algn="tl">
                    <a:srgbClr val="000000">
                      <a:alpha val="43137"/>
                    </a:srgbClr>
                  </a:outerShdw>
                </a:effectLst>
                <a:latin typeface="Sree Krushnadevaraya" pitchFamily="2" charset="0"/>
                <a:cs typeface="Sree Krushnadevaraya" pitchFamily="2" charset="0"/>
              </a:rPr>
              <a:t>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228601" y="1219200"/>
            <a:ext cx="7258050" cy="1154162"/>
          </a:xfrm>
          <a:prstGeom prst="rect">
            <a:avLst/>
          </a:prstGeom>
          <a:noFill/>
        </p:spPr>
        <p:txBody>
          <a:bodyPr wrap="square" rtlCol="0">
            <a:spAutoFit/>
          </a:bodyPr>
          <a:lstStyle/>
          <a:p>
            <a:pPr>
              <a:spcBef>
                <a:spcPts val="600"/>
              </a:spcBef>
            </a:pPr>
            <a:r>
              <a:rPr lang="te-IN" sz="2300" b="1" dirty="0">
                <a:latin typeface="Sree Krushnadevaraya" pitchFamily="2" charset="0"/>
                <a:cs typeface="Sree Krushnadevaraya" pitchFamily="2" charset="0"/>
              </a:rPr>
              <a:t>40 సంవత్సరాలుగా మేఘస్తంభము కదిలినపుడు శిబిరమును కదలించాల్సిన సమయం అని సూచించేది, మరియు నిబంధన మందసము ఇశ్రాయేలును దారి చూపించేది (సంఖ్యా 9:17; 10:33).</a:t>
            </a:r>
            <a:endParaRPr lang="en" sz="2300" b="1" dirty="0">
              <a:latin typeface="Sree Krushnadevaraya" pitchFamily="2" charset="0"/>
              <a:cs typeface="Sree Krushnadevaraya" pitchFamily="2" charset="0"/>
            </a:endParaRP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692720496"/>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3"/>
            <a:ext cx="4324350" cy="2123658"/>
          </a:xfrm>
          <a:prstGeom prst="rect">
            <a:avLst/>
          </a:prstGeom>
          <a:noFill/>
        </p:spPr>
        <p:txBody>
          <a:bodyPr wrap="square">
            <a:spAutoFit/>
          </a:bodyPr>
          <a:lstStyle/>
          <a:p>
            <a:pPr>
              <a:spcBef>
                <a:spcPts val="600"/>
              </a:spcBef>
            </a:pPr>
            <a:r>
              <a:rPr lang="te-IN" sz="22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ఇప్పుడు కదలడానికి సమయం వచ్చింది. వారు షిట్టీము నుండి బయలుదేరి, యొర్దాను అవతల మూడు రోజులు శిబిరం వేశారు. ఆ తరువాత వారు ఆర్కును అనుసరించి వాగ్దాన భూమిలోకి వెళ్ళమని ఆజ్ఞ పొందారు (యెహోషువ 3:1–3).</a:t>
            </a:r>
            <a:endParaRPr lang="en" sz="22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0" y="4363015"/>
            <a:ext cx="4324351" cy="2462213"/>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కానీ ఒక ముందస్తు షరతు ఉంది — వారు పరిశుద్ధులుగా ఉండాలి (యెహోషువ 3:5).ఈ పరిశుద్ధీకరణ అంటే శారీరక శుద్ధి (దుస్తులు, శరీరమును శుభ్రం చేయడం), పాపాన్ని విడిచిపెట్టడం, మరియు దేవుని ఆజ్ఞలను పాటించడానికి సిద్ధమైన హృదయాన్ని కలిగి ఉండడం.</a:t>
            </a:r>
            <a:endParaRPr lang="en" sz="22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145140"/>
            <a:ext cx="11772901" cy="769441"/>
          </a:xfrm>
          <a:prstGeom prst="rect">
            <a:avLst/>
          </a:prstGeom>
          <a:noFill/>
        </p:spPr>
        <p:txBody>
          <a:bodyPr wrap="square">
            <a:spAutoFit/>
          </a:bodyPr>
          <a:lstStyle/>
          <a:p>
            <a:pPr algn="ctr"/>
            <a:r>
              <a:rPr lang="te-IN" sz="4400" b="1" spc="300" dirty="0">
                <a:ln w="9525" cmpd="sng">
                  <a:solidFill>
                    <a:schemeClr val="accent1"/>
                  </a:solidFill>
                  <a:prstDash val="solid"/>
                </a:ln>
                <a:solidFill>
                  <a:srgbClr val="70AD47">
                    <a:tint val="1000"/>
                  </a:srgbClr>
                </a:solidFill>
                <a:effectLst>
                  <a:glow rad="38100">
                    <a:schemeClr val="accent1">
                      <a:alpha val="40000"/>
                    </a:schemeClr>
                  </a:glow>
                </a:effectLst>
                <a:latin typeface="Sree Krushnadevaraya" pitchFamily="2" charset="0"/>
                <a:cs typeface="Sree Krushnadevaraya" pitchFamily="2" charset="0"/>
              </a:rPr>
              <a:t>దేవుని అద్భుతాలు</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778202"/>
            <a:ext cx="11315700" cy="830997"/>
          </a:xfrm>
          <a:prstGeom prst="rect">
            <a:avLst/>
          </a:prstGeom>
          <a:noFill/>
        </p:spPr>
        <p:txBody>
          <a:bodyPr wrap="square">
            <a:spAutoFit/>
          </a:bodyPr>
          <a:lstStyle/>
          <a:p>
            <a:pPr algn="ctr"/>
            <a:r>
              <a:rPr lang="e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పైనుండి పారు నీళ్లు బహు దూరమున సారెతాను నొద్దనున్న ఆదామను పురమునకు దగ్గర ఏక రాశిగా నిలిచెను. లవణసముద్రమను అరాబా సముద్రమునకు పారునవి బొత్తిగా ఆపబడెను.</a:t>
            </a:r>
            <a:r>
              <a:rPr lang="e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యెహోషువ</a:t>
            </a:r>
            <a:r>
              <a:rPr lang="e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634443"/>
            <a:ext cx="5753100" cy="1785104"/>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“అద్భుత కార్యములు చేసేది యెవడో ఆయన మాత్రమే” (కీర్తనలు 72:18). అందుచేత ఆయనను ఏకైక దేవునిగా గుర్తిస్తాము (కీర్తనలు 86:10); ఆయన అద్భుతాలను జ్ఞాపకం చేసుకుంటాము (కీర్తనలు 77:11); ఆయన మహత్కార్యాలను వివరిస్తాము (కీర్తనలు 96:3).</a:t>
            </a:r>
            <a:endParaRPr lang="en" sz="2200" b="1" dirty="0">
              <a:latin typeface="Sree Krushnadevaraya" pitchFamily="2" charset="0"/>
              <a:cs typeface="Sree Krushnadevaraya" pitchFamily="2" charset="0"/>
            </a:endParaRP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1702607"/>
            <a:ext cx="6024563"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689661"/>
            <a:ext cx="6719887" cy="1200329"/>
          </a:xfrm>
          <a:prstGeom prst="rect">
            <a:avLst/>
          </a:prstGeom>
          <a:noFill/>
        </p:spPr>
        <p:txBody>
          <a:bodyPr wrap="square">
            <a:spAutoFit/>
          </a:bodyPr>
          <a:lstStyle/>
          <a:p>
            <a:pPr>
              <a:spcBef>
                <a:spcPts val="600"/>
              </a:spcBef>
            </a:pPr>
            <a:r>
              <a:rPr lang="te-IN" sz="2400" b="1" dirty="0">
                <a:latin typeface="Sree Krushnadevaraya" pitchFamily="2" charset="0"/>
                <a:cs typeface="Sree Krushnadevaraya" pitchFamily="2" charset="0"/>
              </a:rPr>
              <a:t>యొర్దాను దాటడం దేవుని అద్భుత కార్యాలలో ఒకటి — ఇది భవిష్యత్తులో దేవుడు మనలో చేయబోవు మహత్తర కార్యానికి సూచన: స్వర్గీయ కానాను లోనికి ప్రవేశం (జెకర్యా 8:6–8).</a:t>
            </a:r>
            <a:endParaRPr lang="en" sz="2400" b="1" dirty="0">
              <a:latin typeface="Sree Krushnadevaraya" pitchFamily="2" charset="0"/>
              <a:cs typeface="Sree Krushnadevaraya" pitchFamily="2" charset="0"/>
            </a:endParaRP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367257"/>
            <a:ext cx="5753100" cy="1569660"/>
          </a:xfrm>
          <a:prstGeom prst="rect">
            <a:avLst/>
          </a:prstGeom>
          <a:noFill/>
        </p:spPr>
        <p:txBody>
          <a:bodyPr wrap="square">
            <a:spAutoFit/>
          </a:bodyPr>
          <a:lstStyle/>
          <a:p>
            <a:pPr>
              <a:spcBef>
                <a:spcPts val="600"/>
              </a:spcBef>
            </a:pPr>
            <a:r>
              <a:rPr lang="te-IN" sz="2400" b="1" dirty="0">
                <a:solidFill>
                  <a:schemeClr val="accent6">
                    <a:lumMod val="75000"/>
                  </a:schemeClr>
                </a:solidFill>
                <a:latin typeface="Sree Krushnadevaraya" pitchFamily="2" charset="0"/>
                <a:cs typeface="Sree Krushnadevaraya" pitchFamily="2" charset="0"/>
              </a:rPr>
              <a:t>సమస్త సృష్టిని చేసిన ఆయనకు ఏదీ అసాధ్యం కాదు (యిర్మియా 32:17; లూకా 1:37). కాబట్టి ఆయన మన జీవితాలలో కూడా అద్భుతాలు చేయగలడని మనం నమ్మవచ్చు (కీర్తనలు 107:8).</a:t>
            </a:r>
            <a:endParaRPr lang="en" sz="2400" b="1" dirty="0">
              <a:solidFill>
                <a:schemeClr val="accent6">
                  <a:lumMod val="75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4671039" y="2650761"/>
            <a:ext cx="7533011" cy="1754326"/>
          </a:xfrm>
          <a:prstGeom prst="rect">
            <a:avLst/>
          </a:prstGeom>
          <a:noFill/>
        </p:spPr>
        <p:txBody>
          <a:bodyPr wrap="square">
            <a:spAutoFit/>
            <a:scene3d>
              <a:camera prst="orthographicFront"/>
              <a:lightRig rig="threePt" dir="t"/>
            </a:scene3d>
            <a:sp3d extrusionH="57150">
              <a:bevelT w="38100" h="38100"/>
            </a:sp3d>
          </a:bodyPr>
          <a:lstStyle/>
          <a:p>
            <a:pPr algn="ctr"/>
            <a:r>
              <a:rPr lang="te-IN" sz="54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latin typeface="Sree Krushnadevaraya" pitchFamily="2" charset="0"/>
                <a:cs typeface="Sree Krushnadevaraya" pitchFamily="2" charset="0"/>
              </a:rPr>
              <a:t>గుర్తుంచుకోవడం మరియు మరచిపోవడం (యెహోషువ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43542"/>
            <a:ext cx="12191999" cy="769441"/>
          </a:xfrm>
          <a:prstGeom prst="rect">
            <a:avLst/>
          </a:prstGeom>
          <a:noFill/>
        </p:spPr>
        <p:txBody>
          <a:bodyPr wrap="square">
            <a:spAutoFit/>
          </a:bodyPr>
          <a:lstStyle/>
          <a:p>
            <a:pPr algn="ctr"/>
            <a:r>
              <a:rPr lang="te-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జ్ఞాపకార్థంగా గుర్తులు</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28947"/>
            <a:ext cx="10239375" cy="830997"/>
          </a:xfrm>
          <a:prstGeom prst="rect">
            <a:avLst/>
          </a:prstGeom>
          <a:noFill/>
        </p:spPr>
        <p:txBody>
          <a:bodyPr wrap="square">
            <a:spAutoFit/>
          </a:bodyPr>
          <a:lstStyle/>
          <a:p>
            <a:pPr algn="ctr"/>
            <a:r>
              <a:rPr lang="te-IN" sz="2400" b="1" dirty="0">
                <a:solidFill>
                  <a:schemeClr val="accent3">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ఇది మీలో ఒక సూచనగానుండును. మీ పిల్లలు ‘ఈ రాళ్లు ఏమి సూచిస్తున్నాయి?’ అని అడిగినప్పుడు, మీరు వారికి చెప్పవలెను…</a:t>
            </a:r>
            <a:r>
              <a:rPr lang="en-US" sz="2400" b="1" dirty="0">
                <a:solidFill>
                  <a:schemeClr val="accent3">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accent3">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యెహోషువ 4:6–7</a:t>
            </a:r>
            <a:endParaRPr lang="en" b="1" dirty="0">
              <a:solidFill>
                <a:schemeClr val="accent3">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428585"/>
            <a:ext cx="11957012" cy="461665"/>
          </a:xfrm>
          <a:prstGeom prst="rect">
            <a:avLst/>
          </a:prstGeom>
          <a:noFill/>
        </p:spPr>
        <p:txBody>
          <a:bodyPr wrap="square" rtlCol="0">
            <a:spAutoFit/>
          </a:bodyPr>
          <a:lstStyle/>
          <a:p>
            <a:pPr algn="ctr">
              <a:spcBef>
                <a:spcPts val="600"/>
              </a:spcBef>
            </a:pPr>
            <a:r>
              <a:rPr lang="te-IN" sz="2400" b="1" dirty="0">
                <a:latin typeface="Sree Krushnadevaraya" pitchFamily="2" charset="0"/>
                <a:cs typeface="Sree Krushnadevaraya" pitchFamily="2" charset="0"/>
              </a:rPr>
              <a:t>బైబిలులో “సూచన”కు అనేక అర్థాలు ఉన్నాయి:</a:t>
            </a:r>
            <a:endParaRPr lang="en" sz="2400" b="1" dirty="0">
              <a:latin typeface="Sree Krushnadevaraya" pitchFamily="2" charset="0"/>
              <a:cs typeface="Sree Krushnadevaraya" pitchFamily="2" charset="0"/>
            </a:endParaRP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lvl="0" defTabSz="889000">
                <a:lnSpc>
                  <a:spcPct val="90000"/>
                </a:lnSpc>
                <a:spcBef>
                  <a:spcPct val="0"/>
                </a:spcBef>
                <a:spcAft>
                  <a:spcPct val="35000"/>
                </a:spcAft>
              </a:pPr>
              <a:r>
                <a:rPr lang="te-IN" sz="2000" b="1" dirty="0">
                  <a:latin typeface="Sree Krushnadevaraya" pitchFamily="2" charset="0"/>
                  <a:cs typeface="Sree Krushnadevaraya" pitchFamily="2" charset="0"/>
                </a:rPr>
                <a:t>అద్భుత కార్యము (1 రాజులు 13:3)</a:t>
              </a:r>
              <a:endParaRPr lang="es-ES" sz="2000" kern="1200" dirty="0">
                <a:latin typeface="Sree Krushnadevaraya" pitchFamily="2" charset="0"/>
                <a:cs typeface="Sree Krushnadevaraya" pitchFamily="2" charset="0"/>
              </a:endParaRPr>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nchor="ctr"/>
            <a:lstStyle/>
            <a:p>
              <a:endParaRPr lang="es-ES" sz="2000">
                <a:latin typeface="Sree Krushnadevaraya" pitchFamily="2" charset="0"/>
                <a:cs typeface="Sree Krushnadevaraya" pitchFamily="2" charset="0"/>
              </a:endParaRPr>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b" anchorCtr="0">
              <a:noAutofit/>
            </a:bodyPr>
            <a:lstStyle/>
            <a:p>
              <a:pPr lvl="0" defTabSz="889000">
                <a:lnSpc>
                  <a:spcPct val="90000"/>
                </a:lnSpc>
                <a:spcBef>
                  <a:spcPct val="0"/>
                </a:spcBef>
                <a:spcAft>
                  <a:spcPct val="35000"/>
                </a:spcAft>
              </a:pPr>
              <a:r>
                <a:rPr lang="te-IN" sz="2000" b="1" dirty="0">
                  <a:latin typeface="Sree Krushnadevaraya" pitchFamily="2" charset="0"/>
                  <a:cs typeface="Sree Krushnadevaraya" pitchFamily="2" charset="0"/>
                </a:rPr>
                <a:t>ఏదో విషయానికి ప్రతీక (ఆది 9:13)</a:t>
              </a:r>
              <a:endParaRPr lang="es-ES" sz="2000" kern="1200" dirty="0">
                <a:latin typeface="Sree Krushnadevaraya" pitchFamily="2" charset="0"/>
                <a:cs typeface="Sree Krushnadevaraya" pitchFamily="2" charset="0"/>
              </a:endParaRPr>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nchor="ctr"/>
            <a:lstStyle/>
            <a:p>
              <a:endParaRPr lang="es-ES" sz="2000" dirty="0">
                <a:latin typeface="Sree Krushnadevaraya" pitchFamily="2" charset="0"/>
                <a:cs typeface="Sree Krushnadevaraya" pitchFamily="2" charset="0"/>
              </a:endParaRPr>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b" anchorCtr="0">
              <a:noAutofit/>
            </a:bodyPr>
            <a:lstStyle/>
            <a:p>
              <a:pPr lvl="0" defTabSz="889000">
                <a:lnSpc>
                  <a:spcPct val="90000"/>
                </a:lnSpc>
                <a:spcBef>
                  <a:spcPct val="0"/>
                </a:spcBef>
                <a:spcAft>
                  <a:spcPct val="35000"/>
                </a:spcAft>
              </a:pPr>
              <a:r>
                <a:rPr lang="te-IN" sz="2000" b="1" dirty="0">
                  <a:latin typeface="Sree Krushnadevaraya" pitchFamily="2" charset="0"/>
                  <a:cs typeface="Sree Krushnadevaraya" pitchFamily="2" charset="0"/>
                </a:rPr>
                <a:t>హెచ్చరిక సూచిక (నిర్గమ 12:13)</a:t>
              </a:r>
              <a:endParaRPr lang="es-ES" sz="2000" kern="1200" dirty="0">
                <a:latin typeface="Sree Krushnadevaraya" pitchFamily="2" charset="0"/>
                <a:cs typeface="Sree Krushnadevaraya" pitchFamily="2" charset="0"/>
              </a:endParaRPr>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nchor="ctr"/>
            <a:lstStyle/>
            <a:p>
              <a:endParaRPr lang="es-ES" sz="2000">
                <a:latin typeface="Sree Krushnadevaraya" pitchFamily="2" charset="0"/>
                <a:cs typeface="Sree Krushnadevaraya" pitchFamily="2" charset="0"/>
              </a:endParaRPr>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te-IN" sz="2000" b="1" dirty="0">
                  <a:latin typeface="Sree Krushnadevaraya" pitchFamily="2" charset="0"/>
                  <a:cs typeface="Sree Krushnadevaraya" pitchFamily="2" charset="0"/>
                </a:rPr>
                <a:t>ప్రత్యేక గుర్తు (యెహెజ్కేలు 20:20)</a:t>
              </a:r>
              <a:endParaRPr lang="es-ES" sz="2000" kern="1200" dirty="0">
                <a:latin typeface="Sree Krushnadevaraya" pitchFamily="2" charset="0"/>
                <a:cs typeface="Sree Krushnadevaraya" pitchFamily="2" charset="0"/>
              </a:endParaRPr>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nchor="ctr"/>
            <a:lstStyle/>
            <a:p>
              <a:endParaRPr lang="es-ES" sz="2000">
                <a:latin typeface="Sree Krushnadevaraya" pitchFamily="2" charset="0"/>
                <a:cs typeface="Sree Krushnadevaraya" pitchFamily="2" charset="0"/>
              </a:endParaRPr>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te-IN" sz="2000" b="1" dirty="0">
                  <a:latin typeface="Sree Krushnadevaraya" pitchFamily="2" charset="0"/>
                  <a:cs typeface="Sree Krushnadevaraya" pitchFamily="2" charset="0"/>
                </a:rPr>
                <a:t>స్మారక గుర్తు (ఆది 28:18)</a:t>
              </a:r>
              <a:endParaRPr lang="es-ES" sz="2000" kern="1200" dirty="0">
                <a:latin typeface="Sree Krushnadevaraya" pitchFamily="2" charset="0"/>
                <a:cs typeface="Sree Krushnadevaraya" pitchFamily="2" charset="0"/>
              </a:endParaRPr>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nchor="ctr"/>
            <a:lstStyle/>
            <a:p>
              <a:endParaRPr lang="es-ES" sz="2000">
                <a:latin typeface="Sree Krushnadevaraya" pitchFamily="2" charset="0"/>
                <a:cs typeface="Sree Krushnadevaraya" pitchFamily="2" charset="0"/>
              </a:endParaRPr>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412391"/>
            <a:ext cx="6896100" cy="830997"/>
          </a:xfrm>
          <a:prstGeom prst="rect">
            <a:avLst/>
          </a:prstGeom>
          <a:noFill/>
        </p:spPr>
        <p:txBody>
          <a:bodyPr wrap="square" rtlCol="0">
            <a:spAutoFit/>
          </a:bodyPr>
          <a:lstStyle/>
          <a:p>
            <a:pPr>
              <a:spcBef>
                <a:spcPts val="600"/>
              </a:spcBef>
            </a:pPr>
            <a:r>
              <a:rPr lang="te-IN" sz="2400" b="1" dirty="0">
                <a:latin typeface="Sree Krushnadevaraya" pitchFamily="2" charset="0"/>
                <a:cs typeface="Sree Krushnadevaraya" pitchFamily="2" charset="0"/>
              </a:rPr>
              <a:t>యెహోషువ యొర్దానులో నుండి తీసిన 12 రాళ్లు ఈ చివరి రకానికి చెందినవి — స్మారక సూచనలు.</a:t>
            </a:r>
            <a:endParaRPr lang="en" sz="2400" b="1" dirty="0">
              <a:latin typeface="Sree Krushnadevaraya" pitchFamily="2" charset="0"/>
              <a:cs typeface="Sree Krushnadevaraya" pitchFamily="2" charset="0"/>
            </a:endParaRP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5251177"/>
            <a:ext cx="6896100" cy="1569660"/>
          </a:xfrm>
          <a:prstGeom prst="rect">
            <a:avLst/>
          </a:prstGeom>
          <a:noFill/>
        </p:spPr>
        <p:txBody>
          <a:bodyPr wrap="square">
            <a:spAutoFit/>
          </a:bodyPr>
          <a:lstStyle/>
          <a:p>
            <a:pPr>
              <a:spcBef>
                <a:spcPts val="600"/>
              </a:spcBef>
            </a:pPr>
            <a:r>
              <a:rPr lang="te-IN" sz="2400" b="1" dirty="0">
                <a:latin typeface="Sree Krushnadevaraya" pitchFamily="2" charset="0"/>
                <a:cs typeface="Sree Krushnadevaraya" pitchFamily="2" charset="0"/>
              </a:rPr>
              <a:t>కొత్త తరాలు దేవుడు చేసిన కార్యాలను తెలుసుకోవాలి. వారి విశ్వాసం దేవుని అద్భుతాలపై ఆధారపడాలి. ఈ జ్ఞానాన్ని పిల్లలకు బోధించడం తల్లిదండ్రుల బాధ్యత (ద్వితీయోపదేశకాండము 4:9).ఈ జ్ఞానం ద్వారా ప్రతి ఒక్కరూ తమ స్వంత విశ్వాసంతో జీవించాలి.</a:t>
            </a:r>
            <a:endParaRPr lang="en" sz="2400" b="1" dirty="0">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337987"/>
            <a:ext cx="6877050" cy="830997"/>
          </a:xfrm>
          <a:prstGeom prst="rect">
            <a:avLst/>
          </a:prstGeom>
          <a:noFill/>
        </p:spPr>
        <p:txBody>
          <a:bodyPr wrap="square">
            <a:spAutoFit/>
          </a:bodyPr>
          <a:lstStyle/>
          <a:p>
            <a:pPr>
              <a:spcBef>
                <a:spcPts val="600"/>
              </a:spcBef>
            </a:pPr>
            <a:r>
              <a:rPr lang="te-IN" sz="2400" b="1" dirty="0">
                <a:latin typeface="Sree Krushnadevaraya" pitchFamily="2" charset="0"/>
                <a:cs typeface="Sree Krushnadevaraya" pitchFamily="2" charset="0"/>
              </a:rPr>
              <a:t>దేవుడు ఈ రాళ్లను ఎందుకు ఏర్పాటు చేయమని చెప్పాడు? (యెహోషువ 4:6–7)</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814</TotalTime>
  <Words>900</Words>
  <Application>Microsoft Office PowerPoint</Application>
  <PresentationFormat>Panorámica</PresentationFormat>
  <Paragraphs>68</Paragraphs>
  <Slides>13</Slides>
  <Notes>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Arial</vt:lpstr>
      <vt:lpstr>Aptos Display</vt:lpstr>
      <vt:lpstr>Aptos</vt:lpstr>
      <vt:lpstr>Sree Krushnadevaraya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Telugu Powerpoint</dc:title>
  <dc:creator>Pr. K. Samraj Kumar</dc:creator>
  <cp:lastModifiedBy>Sergio</cp:lastModifiedBy>
  <cp:revision>107</cp:revision>
  <dcterms:created xsi:type="dcterms:W3CDTF">2025-09-23T16:48:06Z</dcterms:created>
  <dcterms:modified xsi:type="dcterms:W3CDTF">2025-10-08T08:36:48Z</dcterms:modified>
</cp:coreProperties>
</file>