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02" r:id="rId3"/>
    <p:sldId id="256" r:id="rId4"/>
    <p:sldId id="301" r:id="rId5"/>
    <p:sldId id="299" r:id="rId6"/>
    <p:sldId id="258" r:id="rId7"/>
    <p:sldId id="259" r:id="rId8"/>
    <p:sldId id="300" r:id="rId9"/>
    <p:sldId id="261" r:id="rId10"/>
    <p:sldId id="262" r:id="rId11"/>
    <p:sldId id="264" r:id="rId12"/>
  </p:sldIdLst>
  <p:sldSz cx="12192000" cy="6858000"/>
  <p:notesSz cx="6858000" cy="9144000"/>
  <p:embeddedFontLst>
    <p:embeddedFont>
      <p:font typeface="Sree Krushnadevaraya" panose="02000600000000000000" pitchFamily="2" charset="0"/>
      <p:regular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6" autoAdjust="0"/>
  </p:normalViewPr>
  <p:slideViewPr>
    <p:cSldViewPr snapToGrid="0">
      <p:cViewPr varScale="1">
        <p:scale>
          <a:sx n="101" d="100"/>
          <a:sy n="101" d="100"/>
        </p:scale>
        <p:origin x="34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tIns="216000" bIns="72000" anchor="t">
          <a:sp3d extrusionH="57150">
            <a:bevelT w="38100" h="38100"/>
          </a:sp3d>
        </a:bodyPr>
        <a:lstStyle/>
        <a:p>
          <a:pPr>
            <a:lnSpc>
              <a:spcPct val="50000"/>
            </a:lnSpc>
          </a:pPr>
          <a:r>
            <a:rPr lang="te-IN" sz="2800" b="1" dirty="0">
              <a:solidFill>
                <a:srgbClr val="A1730B"/>
              </a:solidFill>
              <a:latin typeface="Sree Krushnadevaraya" pitchFamily="2" charset="0"/>
              <a:cs typeface="Sree Krushnadevaraya" pitchFamily="2" charset="0"/>
            </a:rPr>
            <a:t>హేయమైన పాపములు</a:t>
          </a:r>
          <a:r>
            <a:rPr lang="en-US" sz="2800" b="1" dirty="0">
              <a:solidFill>
                <a:srgbClr val="A1730B"/>
              </a:solidFill>
              <a:latin typeface="Sree Krushnadevaraya" pitchFamily="2" charset="0"/>
              <a:cs typeface="Sree Krushnadevaraya" pitchFamily="2" charset="0"/>
            </a:rPr>
            <a:t> </a:t>
          </a:r>
          <a:r>
            <a:rPr lang="te-IN" sz="2800" b="1" dirty="0">
              <a:solidFill>
                <a:srgbClr val="A1730B"/>
              </a:solidFill>
              <a:latin typeface="Sree Krushnadevaraya" pitchFamily="2" charset="0"/>
              <a:cs typeface="Sree Krushnadevaraya" pitchFamily="2" charset="0"/>
            </a:rPr>
            <a:t>సంబంధించిన విషయం</a:t>
          </a:r>
          <a:endParaRPr lang="es-ES" sz="2800" dirty="0">
            <a:solidFill>
              <a:srgbClr val="A1730B"/>
            </a:solidFill>
            <a:latin typeface="Sree Krushnadevaraya" pitchFamily="2" charset="0"/>
            <a:cs typeface="Sree Krushnadevaraya" pitchFamily="2" charset="0"/>
          </a:endParaRPr>
        </a:p>
      </dgm:t>
    </dgm:pt>
    <dgm:pt modelId="{37C755AE-53CA-40C9-AD3A-4CDC29FEAA28}" type="parTrans" cxnId="{7AC0E954-39D5-4BE5-9BEA-58EC299865F4}">
      <dgm:prSet/>
      <dgm:spPr/>
      <dgm:t>
        <a:bodyPr/>
        <a:lstStyle/>
        <a:p>
          <a:endParaRPr lang="es-ES" sz="2800"/>
        </a:p>
      </dgm:t>
    </dgm:pt>
    <dgm:pt modelId="{CF58C825-9064-4537-B7AD-877413D81262}" type="sibTrans" cxnId="{7AC0E954-39D5-4BE5-9BEA-58EC299865F4}">
      <dgm:prSet/>
      <dgm:spPr/>
      <dgm:t>
        <a:bodyPr/>
        <a:lstStyle/>
        <a:p>
          <a:endParaRPr lang="es-ES" sz="2800"/>
        </a:p>
      </dgm:t>
    </dgm:pt>
    <dgm:pt modelId="{22C32DE7-C756-4C96-A207-302B75A2F22C}">
      <dgm:prSet custT="1"/>
      <dgm:spPr>
        <a:solidFill>
          <a:srgbClr val="C2F7B7"/>
        </a:solidFill>
      </dgm:spPr>
      <dgm:t>
        <a:bodyPr tIns="252000">
          <a:sp3d extrusionH="57150">
            <a:bevelT w="38100" h="38100"/>
          </a:sp3d>
        </a:bodyPr>
        <a:lstStyle/>
        <a:p>
          <a:r>
            <a:rPr lang="te-IN" sz="2800" b="1" dirty="0">
              <a:solidFill>
                <a:srgbClr val="207D0D"/>
              </a:solidFill>
              <a:latin typeface="Sree Krushnadevaraya" pitchFamily="2" charset="0"/>
              <a:cs typeface="Sree Krushnadevaraya" pitchFamily="2" charset="0"/>
            </a:rPr>
            <a:t>న్యాయానికి సంబంధించిన విషయం</a:t>
          </a:r>
          <a:endParaRPr lang="es-ES" sz="2800" dirty="0">
            <a:solidFill>
              <a:srgbClr val="207D0D"/>
            </a:solidFill>
            <a:latin typeface="Sree Krushnadevaraya" pitchFamily="2" charset="0"/>
            <a:cs typeface="Sree Krushnadevaraya" pitchFamily="2" charset="0"/>
          </a:endParaRPr>
        </a:p>
      </dgm:t>
    </dgm:pt>
    <dgm:pt modelId="{9111370F-573B-4A34-A8D4-05E3F12CC45A}" type="parTrans" cxnId="{1A87D714-BBED-485B-B667-2C3601D9B6EC}">
      <dgm:prSet/>
      <dgm:spPr/>
      <dgm:t>
        <a:bodyPr/>
        <a:lstStyle/>
        <a:p>
          <a:endParaRPr lang="es-ES" sz="2800"/>
        </a:p>
      </dgm:t>
    </dgm:pt>
    <dgm:pt modelId="{1D4A4545-CB96-4CF7-A90E-13E0293EDA3B}" type="sibTrans" cxnId="{1A87D714-BBED-485B-B667-2C3601D9B6EC}">
      <dgm:prSet/>
      <dgm:spPr/>
      <dgm:t>
        <a:bodyPr/>
        <a:lstStyle/>
        <a:p>
          <a:endParaRPr lang="es-ES" sz="2800"/>
        </a:p>
      </dgm:t>
    </dgm:pt>
    <dgm:pt modelId="{9AF2CBA0-0272-4705-88D5-CD6BA9AC72F5}">
      <dgm:prSet custT="1"/>
      <dgm:spPr>
        <a:solidFill>
          <a:srgbClr val="B5F5F0"/>
        </a:solidFill>
      </dgm:spPr>
      <dgm:t>
        <a:bodyPr tIns="252000">
          <a:sp3d extrusionH="57150">
            <a:bevelT w="38100" h="38100"/>
          </a:sp3d>
        </a:bodyPr>
        <a:lstStyle/>
        <a:p>
          <a:r>
            <a:rPr lang="te-IN" sz="2800" b="1" dirty="0">
              <a:solidFill>
                <a:srgbClr val="0F6F68"/>
              </a:solidFill>
              <a:latin typeface="Sree Krushnadevaraya" pitchFamily="2" charset="0"/>
              <a:cs typeface="Sree Krushnadevaraya" pitchFamily="2" charset="0"/>
            </a:rPr>
            <a:t>పరిశుద్ధ గ్రంథంలో</a:t>
          </a:r>
          <a:r>
            <a:rPr lang="en-US" sz="2800" b="1" dirty="0">
              <a:solidFill>
                <a:srgbClr val="0F6F68"/>
              </a:solidFill>
              <a:latin typeface="Sree Krushnadevaraya" pitchFamily="2" charset="0"/>
              <a:cs typeface="Sree Krushnadevaraya" pitchFamily="2" charset="0"/>
            </a:rPr>
            <a:t> </a:t>
          </a:r>
          <a:r>
            <a:rPr lang="te-IN" sz="2800" b="1" dirty="0">
              <a:solidFill>
                <a:srgbClr val="0F6F68"/>
              </a:solidFill>
              <a:latin typeface="Sree Krushnadevaraya" pitchFamily="2" charset="0"/>
              <a:cs typeface="Sree Krushnadevaraya" pitchFamily="2" charset="0"/>
            </a:rPr>
            <a:t>యుద్ధం యొక్క భావన</a:t>
          </a:r>
          <a:endParaRPr lang="es-ES" sz="2800" dirty="0">
            <a:solidFill>
              <a:srgbClr val="0F6F68"/>
            </a:solidFill>
            <a:latin typeface="Sree Krushnadevaraya" pitchFamily="2" charset="0"/>
            <a:cs typeface="Sree Krushnadevaraya" pitchFamily="2" charset="0"/>
          </a:endParaRPr>
        </a:p>
      </dgm:t>
    </dgm:pt>
    <dgm:pt modelId="{4E96001F-ACC2-4F0C-B71F-75433B6E39C9}" type="parTrans" cxnId="{3D5925FC-E8AE-46F7-B6B0-D1B1CD0FFB97}">
      <dgm:prSet/>
      <dgm:spPr/>
      <dgm:t>
        <a:bodyPr/>
        <a:lstStyle/>
        <a:p>
          <a:endParaRPr lang="es-ES" sz="2800"/>
        </a:p>
      </dgm:t>
    </dgm:pt>
    <dgm:pt modelId="{9651A267-EE6D-4DBF-9948-749B21B0ED7C}" type="sibTrans" cxnId="{3D5925FC-E8AE-46F7-B6B0-D1B1CD0FFB97}">
      <dgm:prSet/>
      <dgm:spPr/>
      <dgm:t>
        <a:bodyPr/>
        <a:lstStyle/>
        <a:p>
          <a:endParaRPr lang="es-ES" sz="2800"/>
        </a:p>
      </dgm:t>
    </dgm:pt>
    <dgm:pt modelId="{FC3B17C6-1CC7-47AC-AFD2-B5A36D0AD1EB}">
      <dgm:prSet custT="1"/>
      <dgm:spPr>
        <a:solidFill>
          <a:srgbClr val="CDCCF4"/>
        </a:solidFill>
      </dgm:spPr>
      <dgm:t>
        <a:bodyPr tIns="252000">
          <a:sp3d extrusionH="57150">
            <a:bevelT w="38100" h="38100"/>
          </a:sp3d>
        </a:bodyPr>
        <a:lstStyle/>
        <a:p>
          <a:r>
            <a:rPr lang="te-IN" sz="2800" b="1" dirty="0">
              <a:solidFill>
                <a:srgbClr val="232098"/>
              </a:solidFill>
              <a:latin typeface="Sree Krushnadevaraya" pitchFamily="2" charset="0"/>
              <a:cs typeface="Sree Krushnadevaraya" pitchFamily="2" charset="0"/>
            </a:rPr>
            <a:t>వరి సొంత నిర్ణయం చేత నాశనం చేయబడుట</a:t>
          </a:r>
          <a:endParaRPr lang="en-IN" sz="2800" b="1" dirty="0">
            <a:solidFill>
              <a:srgbClr val="232098"/>
            </a:solidFill>
            <a:latin typeface="Sree Krushnadevaraya" pitchFamily="2" charset="0"/>
            <a:cs typeface="Sree Krushnadevaraya" pitchFamily="2" charset="0"/>
          </a:endParaRPr>
        </a:p>
      </dgm:t>
    </dgm:pt>
    <dgm:pt modelId="{808C29B8-F993-4708-A2D9-A21A2E1E3F6F}" type="parTrans" cxnId="{F33155D7-7623-46FD-B739-46B23EB27C4C}">
      <dgm:prSet/>
      <dgm:spPr/>
      <dgm:t>
        <a:bodyPr/>
        <a:lstStyle/>
        <a:p>
          <a:endParaRPr lang="es-ES" sz="2800"/>
        </a:p>
      </dgm:t>
    </dgm:pt>
    <dgm:pt modelId="{AD7BFCA9-C8FE-469E-A453-095EE57E3BCC}" type="sibTrans" cxnId="{F33155D7-7623-46FD-B739-46B23EB27C4C}">
      <dgm:prSet/>
      <dgm:spPr/>
      <dgm:t>
        <a:bodyPr/>
        <a:lstStyle/>
        <a:p>
          <a:endParaRPr lang="es-ES" sz="2800"/>
        </a:p>
      </dgm:t>
    </dgm:pt>
    <dgm:pt modelId="{BAF3D90C-48C1-4010-AECC-9D06B7116FF7}">
      <dgm:prSet custT="1"/>
      <dgm:spPr>
        <a:solidFill>
          <a:srgbClr val="F5D3F0"/>
        </a:solidFill>
      </dgm:spPr>
      <dgm:t>
        <a:bodyPr tIns="360000">
          <a:sp3d extrusionH="57150">
            <a:bevelT w="38100" h="38100"/>
          </a:sp3d>
        </a:bodyPr>
        <a:lstStyle/>
        <a:p>
          <a:r>
            <a:rPr lang="te-IN" sz="2800" b="1" dirty="0">
              <a:solidFill>
                <a:srgbClr val="842076"/>
              </a:solidFill>
              <a:latin typeface="Sree Krushnadevaraya" pitchFamily="2" charset="0"/>
              <a:cs typeface="Sree Krushnadevaraya" pitchFamily="2" charset="0"/>
            </a:rPr>
            <a:t>శాంతిని వెతకటం</a:t>
          </a:r>
          <a:endParaRPr lang="es-ES" sz="2800" dirty="0">
            <a:solidFill>
              <a:srgbClr val="842076"/>
            </a:solidFill>
            <a:latin typeface="Sree Krushnadevaraya" pitchFamily="2" charset="0"/>
            <a:cs typeface="Sree Krushnadevaraya" pitchFamily="2" charset="0"/>
          </a:endParaRPr>
        </a:p>
      </dgm:t>
    </dgm:pt>
    <dgm:pt modelId="{1BEACF7E-DFC7-4A3C-92AD-C52D1BC88701}" type="parTrans" cxnId="{E4B133F6-4D3D-4734-9042-57B5E326DCF9}">
      <dgm:prSet/>
      <dgm:spPr/>
      <dgm:t>
        <a:bodyPr/>
        <a:lstStyle/>
        <a:p>
          <a:endParaRPr lang="es-ES" sz="2800"/>
        </a:p>
      </dgm:t>
    </dgm:pt>
    <dgm:pt modelId="{AD5484A5-59A0-4B95-9332-1B6B97C8391E}" type="sibTrans" cxnId="{E4B133F6-4D3D-4734-9042-57B5E326DCF9}">
      <dgm:prSet/>
      <dgm:spPr/>
      <dgm:t>
        <a:bodyPr/>
        <a:lstStyle/>
        <a:p>
          <a:endParaRPr lang="es-ES" sz="28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tIns="0" anchor="t"/>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ఒక వృత్తిపరమైన సైన్యం </a:t>
          </a: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అనుమతించబడలేదు</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tIns="252000"/>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సైనికులకు జీతం ఇవ్వబడలేదు మరియు కొన్నిసార్లు దోపిడీ కూడా చేసుకోలేకపోయేవారు</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tIns="252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ఆ నిర్దిష్ట చారిత్రక కాలంలో, వాగ్దాన దేశాన్ని జయించడానికి లేదా రక్షించడానికి మాత్రమే యుద్ధం చేయడానికి అనుమతి ఉంది.</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tIns="180000"/>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వారికి దేవునిచే ప్రేరేపించబడిన ప్రవక్తలు (మోషే లేదా యెహోషువ వంటివారు) నాయకత్వం వహించారు.</a:t>
          </a:r>
          <a:r>
            <a:rPr lang="en" sz="1800" b="1"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tIns="216000"/>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యుద్ధానికి ముందు ఆధ్యాత్మిక సన్నద్ధత అవసరం.</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tIns="180000"/>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యుద్ధ నియమాలను పాటించని ఏ ఇశ్రాయేలీయుడైనా శత్రువుగా పరిగణించబడ్డాడు.</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tIns="144000"/>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చాలా సందర్భాలలో, దేవుడు స్వయంగా యుద్ధంలో జోక్యం చేసుకున్నాడు. </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custLinFactNeighborY="9274">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nchor="b"/>
        <a:lstStyle/>
        <a:p>
          <a:pPr>
            <a:lnSpc>
              <a:spcPct val="50000"/>
            </a:lnSpc>
          </a:pPr>
          <a:r>
            <a:rPr lang="te-IN" sz="2200" b="1" dirty="0">
              <a:effectLst>
                <a:outerShdw blurRad="38100" dist="38100" dir="2700000" algn="tl">
                  <a:srgbClr val="000000">
                    <a:alpha val="43137"/>
                  </a:srgbClr>
                </a:outerShdw>
              </a:effectLst>
              <a:latin typeface="Sree Krushnadevaraya" pitchFamily="2" charset="0"/>
              <a:cs typeface="Sree Krushnadevaraya" pitchFamily="2" charset="0"/>
            </a:rPr>
            <a:t>దేవునికి విధేయులైన నాశనానికి గురి అయిన వారు జీవించగలరు (ఉదా., రాహాబు)</a:t>
          </a:r>
          <a:endParaRPr lang="es-ES" sz="22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nchor="b"/>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దేవునికి అవిధేయత చూపిన ఇశ్రాయేలీయులు మరణశిక్ష విధించబడాలి (ఉదాహరణకు, ఆకాను).</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216000" rIns="106680" bIns="72000" numCol="1" spcCol="1270" anchor="t" anchorCtr="0">
          <a:noAutofit/>
          <a:sp3d extrusionH="57150">
            <a:bevelT w="38100" h="38100"/>
          </a:sp3d>
        </a:bodyPr>
        <a:lstStyle/>
        <a:p>
          <a:pPr marL="0" lvl="0" indent="0" algn="ctr" defTabSz="1244600">
            <a:lnSpc>
              <a:spcPct val="50000"/>
            </a:lnSpc>
            <a:spcBef>
              <a:spcPct val="0"/>
            </a:spcBef>
            <a:spcAft>
              <a:spcPct val="35000"/>
            </a:spcAft>
            <a:buNone/>
          </a:pPr>
          <a:r>
            <a:rPr lang="te-IN" sz="2800" b="1" kern="1200" dirty="0">
              <a:solidFill>
                <a:srgbClr val="A1730B"/>
              </a:solidFill>
              <a:latin typeface="Sree Krushnadevaraya" pitchFamily="2" charset="0"/>
              <a:cs typeface="Sree Krushnadevaraya" pitchFamily="2" charset="0"/>
            </a:rPr>
            <a:t>హేయమైన పాపములు</a:t>
          </a:r>
          <a:r>
            <a:rPr lang="en-US" sz="2800" b="1" kern="1200" dirty="0">
              <a:solidFill>
                <a:srgbClr val="A1730B"/>
              </a:solidFill>
              <a:latin typeface="Sree Krushnadevaraya" pitchFamily="2" charset="0"/>
              <a:cs typeface="Sree Krushnadevaraya" pitchFamily="2" charset="0"/>
            </a:rPr>
            <a:t> </a:t>
          </a:r>
          <a:r>
            <a:rPr lang="te-IN" sz="2800" b="1" kern="1200" dirty="0">
              <a:solidFill>
                <a:srgbClr val="A1730B"/>
              </a:solidFill>
              <a:latin typeface="Sree Krushnadevaraya" pitchFamily="2" charset="0"/>
              <a:cs typeface="Sree Krushnadevaraya" pitchFamily="2" charset="0"/>
            </a:rPr>
            <a:t>సంబంధించిన విషయం</a:t>
          </a:r>
          <a:endParaRPr lang="es-ES" sz="2800" kern="1200" dirty="0">
            <a:solidFill>
              <a:srgbClr val="A1730B"/>
            </a:solidFill>
            <a:latin typeface="Sree Krushnadevaraya" pitchFamily="2" charset="0"/>
            <a:cs typeface="Sree Krushnadevaraya" pitchFamily="2" charset="0"/>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252000" rIns="106680" bIns="106680" numCol="1" spcCol="1270" anchor="ctr" anchorCtr="0">
          <a:noAutofit/>
          <a:sp3d extrusionH="57150">
            <a:bevelT w="38100" h="38100"/>
          </a:sp3d>
        </a:bodyPr>
        <a:lstStyle/>
        <a:p>
          <a:pPr marL="0" lvl="0" indent="0" algn="ctr" defTabSz="1244600">
            <a:lnSpc>
              <a:spcPct val="90000"/>
            </a:lnSpc>
            <a:spcBef>
              <a:spcPct val="0"/>
            </a:spcBef>
            <a:spcAft>
              <a:spcPct val="35000"/>
            </a:spcAft>
            <a:buNone/>
          </a:pPr>
          <a:r>
            <a:rPr lang="te-IN" sz="2800" b="1" kern="1200" dirty="0">
              <a:solidFill>
                <a:srgbClr val="207D0D"/>
              </a:solidFill>
              <a:latin typeface="Sree Krushnadevaraya" pitchFamily="2" charset="0"/>
              <a:cs typeface="Sree Krushnadevaraya" pitchFamily="2" charset="0"/>
            </a:rPr>
            <a:t>న్యాయానికి సంబంధించిన విషయం</a:t>
          </a:r>
          <a:endParaRPr lang="es-ES" sz="2800" kern="1200" dirty="0">
            <a:solidFill>
              <a:srgbClr val="207D0D"/>
            </a:solidFill>
            <a:latin typeface="Sree Krushnadevaraya" pitchFamily="2" charset="0"/>
            <a:cs typeface="Sree Krushnadevaraya" pitchFamily="2" charset="0"/>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252000" rIns="106680" bIns="106680" numCol="1" spcCol="1270" anchor="ctr" anchorCtr="0">
          <a:noAutofit/>
          <a:sp3d extrusionH="57150">
            <a:bevelT w="38100" h="38100"/>
          </a:sp3d>
        </a:bodyPr>
        <a:lstStyle/>
        <a:p>
          <a:pPr marL="0" lvl="0" indent="0" algn="ctr" defTabSz="1244600">
            <a:lnSpc>
              <a:spcPct val="90000"/>
            </a:lnSpc>
            <a:spcBef>
              <a:spcPct val="0"/>
            </a:spcBef>
            <a:spcAft>
              <a:spcPct val="35000"/>
            </a:spcAft>
            <a:buNone/>
          </a:pPr>
          <a:r>
            <a:rPr lang="te-IN" sz="2800" b="1" kern="1200" dirty="0">
              <a:solidFill>
                <a:srgbClr val="0F6F68"/>
              </a:solidFill>
              <a:latin typeface="Sree Krushnadevaraya" pitchFamily="2" charset="0"/>
              <a:cs typeface="Sree Krushnadevaraya" pitchFamily="2" charset="0"/>
            </a:rPr>
            <a:t>పరిశుద్ధ గ్రంథంలో</a:t>
          </a:r>
          <a:r>
            <a:rPr lang="en-US" sz="2800" b="1" kern="1200" dirty="0">
              <a:solidFill>
                <a:srgbClr val="0F6F68"/>
              </a:solidFill>
              <a:latin typeface="Sree Krushnadevaraya" pitchFamily="2" charset="0"/>
              <a:cs typeface="Sree Krushnadevaraya" pitchFamily="2" charset="0"/>
            </a:rPr>
            <a:t> </a:t>
          </a:r>
          <a:r>
            <a:rPr lang="te-IN" sz="2800" b="1" kern="1200" dirty="0">
              <a:solidFill>
                <a:srgbClr val="0F6F68"/>
              </a:solidFill>
              <a:latin typeface="Sree Krushnadevaraya" pitchFamily="2" charset="0"/>
              <a:cs typeface="Sree Krushnadevaraya" pitchFamily="2" charset="0"/>
            </a:rPr>
            <a:t>యుద్ధం యొక్క భావన</a:t>
          </a:r>
          <a:endParaRPr lang="es-ES" sz="2800" kern="1200" dirty="0">
            <a:solidFill>
              <a:srgbClr val="0F6F68"/>
            </a:solidFill>
            <a:latin typeface="Sree Krushnadevaraya" pitchFamily="2" charset="0"/>
            <a:cs typeface="Sree Krushnadevaraya" pitchFamily="2" charset="0"/>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252000" rIns="106680" bIns="106680" numCol="1" spcCol="1270" anchor="ctr" anchorCtr="0">
          <a:noAutofit/>
          <a:sp3d extrusionH="57150">
            <a:bevelT w="38100" h="38100"/>
          </a:sp3d>
        </a:bodyPr>
        <a:lstStyle/>
        <a:p>
          <a:pPr marL="0" lvl="0" indent="0" algn="ctr" defTabSz="1244600">
            <a:lnSpc>
              <a:spcPct val="90000"/>
            </a:lnSpc>
            <a:spcBef>
              <a:spcPct val="0"/>
            </a:spcBef>
            <a:spcAft>
              <a:spcPct val="35000"/>
            </a:spcAft>
            <a:buNone/>
          </a:pPr>
          <a:r>
            <a:rPr lang="te-IN" sz="2800" b="1" kern="1200" dirty="0">
              <a:solidFill>
                <a:srgbClr val="232098"/>
              </a:solidFill>
              <a:latin typeface="Sree Krushnadevaraya" pitchFamily="2" charset="0"/>
              <a:cs typeface="Sree Krushnadevaraya" pitchFamily="2" charset="0"/>
            </a:rPr>
            <a:t>వరి సొంత నిర్ణయం చేత నాశనం చేయబడుట</a:t>
          </a:r>
          <a:endParaRPr lang="en-IN" sz="2800" b="1" kern="1200" dirty="0">
            <a:solidFill>
              <a:srgbClr val="232098"/>
            </a:solidFill>
            <a:latin typeface="Sree Krushnadevaraya" pitchFamily="2" charset="0"/>
            <a:cs typeface="Sree Krushnadevaraya" pitchFamily="2" charset="0"/>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360000" rIns="106680" bIns="106680" numCol="1" spcCol="1270" anchor="ctr" anchorCtr="0">
          <a:noAutofit/>
          <a:sp3d extrusionH="57150">
            <a:bevelT w="38100" h="38100"/>
          </a:sp3d>
        </a:bodyPr>
        <a:lstStyle/>
        <a:p>
          <a:pPr marL="0" lvl="0" indent="0" algn="ctr" defTabSz="1244600">
            <a:lnSpc>
              <a:spcPct val="90000"/>
            </a:lnSpc>
            <a:spcBef>
              <a:spcPct val="0"/>
            </a:spcBef>
            <a:spcAft>
              <a:spcPct val="35000"/>
            </a:spcAft>
            <a:buNone/>
          </a:pPr>
          <a:r>
            <a:rPr lang="te-IN" sz="2800" b="1" kern="1200" dirty="0">
              <a:solidFill>
                <a:srgbClr val="842076"/>
              </a:solidFill>
              <a:latin typeface="Sree Krushnadevaraya" pitchFamily="2" charset="0"/>
              <a:cs typeface="Sree Krushnadevaraya" pitchFamily="2" charset="0"/>
            </a:rPr>
            <a:t>శాంతిని వెతకటం</a:t>
          </a:r>
          <a:endParaRPr lang="es-ES" sz="2800" kern="1200" dirty="0">
            <a:solidFill>
              <a:srgbClr val="842076"/>
            </a:solidFill>
            <a:latin typeface="Sree Krushnadevaraya" pitchFamily="2" charset="0"/>
            <a:cs typeface="Sree Krushnadevaraya" pitchFamily="2" charset="0"/>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436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0" rIns="50800" bIns="50800" numCol="1" spcCol="1270" anchor="t"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ఒక వృత్తిపరమైన సైన్యం </a:t>
          </a: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అనుమతించబడలేదు</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17115" y="2436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252000" rIns="50800" bIns="5080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సైనికులకు జీతం ఇవ్వబడలేదు మరియు కొన్నిసార్లు దోపిడీ కూడా చేసుకోలేకపోయేవారు</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252000" rIns="50800" bIns="50800" numCol="1" spcCol="1270" anchor="ctr" anchorCtr="0">
          <a:noAutofit/>
        </a:bodyPr>
        <a:lstStyle/>
        <a:p>
          <a:pPr marL="0" lvl="0" indent="0" algn="l"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ఆ నిర్దిష్ట చారిత్రక కాలంలో, వాగ్దాన దేశాన్ని జయించడానికి లేదా రక్షించడానికి మాత్రమే యుద్ధం చేయడానికి అనుమతి ఉంది.</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180000" rIns="45720" bIns="45720" numCol="1" spcCol="1270" anchor="ctr" anchorCtr="0">
          <a:noAutofit/>
        </a:bodyPr>
        <a:lstStyle/>
        <a:p>
          <a:pPr marL="0" lvl="0" indent="0" algn="l"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వారికి దేవునిచే ప్రేరేపించబడిన ప్రవక్తలు (మోషే లేదా యెహోషువ వంటివారు) నాయకత్వం వహించారు.</a:t>
          </a:r>
          <a:r>
            <a:rPr lang="en" sz="1800" b="1" kern="1200" dirty="0">
              <a:effectLst>
                <a:outerShdw blurRad="38100" dist="38100" dir="2700000" algn="tl">
                  <a:srgbClr val="000000">
                    <a:alpha val="43137"/>
                  </a:srgbClr>
                </a:outerShdw>
              </a:effectLst>
              <a:latin typeface="Sree Krushnadevaraya" pitchFamily="2" charset="0"/>
              <a:cs typeface="Sree Krushnadevaraya" pitchFamily="2" charset="0"/>
            </a:rPr>
            <a:t>)</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216000" rIns="50800" bIns="5080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యుద్ధానికి ముందు ఆధ్యాత్మిక సన్నద్ధత అవసరం.</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180000" rIns="50800" bIns="5080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యుద్ధ నియమాలను పాటించని ఏ ఇశ్రాయేలీయుడైనా శత్రువుగా పరిగణించబడ్డాడు.</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144000" rIns="50800" bIns="50800" numCol="1" spcCol="1270" anchor="ctr" anchorCtr="0">
          <a:noAutofit/>
        </a:bodyPr>
        <a:lstStyle/>
        <a:p>
          <a:pPr marL="0" lvl="0" indent="0" algn="l"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చాలా సందర్భాలలో, దేవుడు స్వయంగా యుద్ధంలో జోక్యం చేసుకున్నాడు. </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b" anchorCtr="0">
          <a:noAutofit/>
        </a:bodyPr>
        <a:lstStyle/>
        <a:p>
          <a:pPr marL="0" lvl="0" indent="0" algn="ctr" defTabSz="977900">
            <a:lnSpc>
              <a:spcPct val="50000"/>
            </a:lnSpc>
            <a:spcBef>
              <a:spcPct val="0"/>
            </a:spcBef>
            <a:spcAft>
              <a:spcPct val="35000"/>
            </a:spcAft>
            <a:buNone/>
          </a:pPr>
          <a:r>
            <a:rPr lang="te-IN" sz="22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దేవునికి విధేయులైన నాశనానికి గురి అయిన వారు జీవించగలరు (ఉదా., రాహాబు)</a:t>
          </a:r>
          <a:endParaRPr lang="es-ES" sz="22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b"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దేవునికి అవిధేయత చూపిన ఇశ్రాయేలీయులు మరణశిక్ష విధించబడాలి (ఉదాహరణకు, ఆకాను).</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14/10/2025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310ECE3-9DDC-426C-BE52-EEFB55A6A241}" type="slidenum">
              <a:rPr lang="es-ES" smtClean="0"/>
              <a:t>7</a:t>
            </a:fld>
            <a:endParaRPr lang="es-ES"/>
          </a:p>
        </p:txBody>
      </p:sp>
    </p:spTree>
    <p:extLst>
      <p:ext uri="{BB962C8B-B14F-4D97-AF65-F5344CB8AC3E}">
        <p14:creationId xmlns:p14="http://schemas.microsoft.com/office/powerpoint/2010/main" val="224770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14/10/2025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14/10/2025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e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7.jpeg"/><Relationship Id="rId10" Type="http://schemas.microsoft.com/office/2007/relationships/diagramDrawing" Target="../diagrams/drawing2.xml"/><Relationship Id="rId4" Type="http://schemas.openxmlformats.org/officeDocument/2006/relationships/image" Target="../media/image16.jpe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2.jpeg"/><Relationship Id="rId5" Type="http://schemas.openxmlformats.org/officeDocument/2006/relationships/diagramQuickStyle" Target="../diagrams/quickStyle3.xml"/><Relationship Id="rId10" Type="http://schemas.openxmlformats.org/officeDocument/2006/relationships/image" Target="../media/image21.jpeg"/><Relationship Id="rId4" Type="http://schemas.openxmlformats.org/officeDocument/2006/relationships/diagramLayout" Target="../diagrams/layout3.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0"/>
            <a:ext cx="6023212" cy="342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4800" b="1"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646458" y="2770496"/>
            <a:ext cx="5076967" cy="139207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72000" bIns="108000" rtlCol="0" anchor="t"/>
          <a:lstStyle/>
          <a:p>
            <a:pPr lvl="0"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5 - </a:t>
            </a:r>
            <a:r>
              <a:rPr lang="te-IN" sz="4400" b="1" dirty="0">
                <a:blipFill dpi="0" rotWithShape="1">
                  <a:blip r:embed="rId3"/>
                  <a:srcRect/>
                  <a:stretch>
                    <a:fillRect/>
                  </a:stretch>
                </a:blipFill>
                <a:latin typeface="Sree Krushnadevaraya" pitchFamily="2" charset="0"/>
                <a:cs typeface="Sree Krushnadevaraya" pitchFamily="2" charset="0"/>
              </a:rPr>
              <a:t>"దేవుడు నీ కొరకు యుద్దము చేయును"</a:t>
            </a:r>
            <a:endParaRPr lang="en" sz="4400" b="1" dirty="0">
              <a:blipFill dpi="0" rotWithShape="1">
                <a:blip r:embed="rId3"/>
                <a:srcRect/>
                <a:stretch>
                  <a:fillRect/>
                </a:stretch>
              </a:blip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31323" y="5860662"/>
            <a:ext cx="60981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 నవంబర్ డిసెంబర్</a:t>
            </a:r>
            <a:r>
              <a:rPr lang="en-US"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22007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83840"/>
            <a:ext cx="10423458" cy="4832092"/>
          </a:xfrm>
          <a:prstGeom prst="rect">
            <a:avLst/>
          </a:prstGeom>
          <a:noFill/>
        </p:spPr>
        <p:txBody>
          <a:bodyPr wrap="square">
            <a:spAutoFit/>
          </a:bodyPr>
          <a:lstStyle/>
          <a:p>
            <a:pPr>
              <a:spcBef>
                <a:spcPts val="600"/>
              </a:spcBef>
            </a:pPr>
            <a:r>
              <a:rPr lang="en-US" sz="2800" b="1" dirty="0">
                <a:solidFill>
                  <a:schemeClr val="accent1">
                    <a:lumMod val="50000"/>
                  </a:schemeClr>
                </a:solidFill>
                <a:latin typeface="Sree Krushnadevaraya" pitchFamily="2" charset="0"/>
                <a:cs typeface="Sree Krushnadevaraya" pitchFamily="2" charset="0"/>
              </a:rPr>
              <a:t>“</a:t>
            </a:r>
            <a:r>
              <a:rPr lang="te-IN" sz="2800" b="1" dirty="0">
                <a:solidFill>
                  <a:schemeClr val="accent1">
                    <a:lumMod val="50000"/>
                  </a:schemeClr>
                </a:solidFill>
                <a:latin typeface="Sree Krushnadevaraya" pitchFamily="2" charset="0"/>
                <a:cs typeface="Sree Krushnadevaraya" pitchFamily="2" charset="0"/>
              </a:rPr>
              <a:t>యెరికో ప్రజలను పూర్తిగా నాశనం చేయడం అనేది కనాను నివాసుల గురించి మోషే ద్వారా గతంలో ఇవ్వబడిన ఆజ్ఞల నెరవేర్పు మాత్రమే [...] చాలా మందికి ఈ ఆజ్ఞలు బైబిల్‌లోని ఇతర భాగాలలో ఆదేశించబడిన ప్రేమ మరియు దయ యొక్క స్ఫూర్తికి విరుద్ధంగా ఉన్నట్లు అనిపిస్తుంది, కానీ అవి వాస్తవానికి అనంతమైన జ్ఞానం మరియు మంచితనం యొక్క ఆజ్ఞలు. దేవుడు కనానులో ఇశ్రాయేలును స్థాపించబోతున్నాడు, భూమిపై తన రాజ్యం యొక్క అభివ్యక్తిగా ఉండే ఒక దేశం మరియు ప్రభుత్వాన్ని వారిలో అభివృద్ధి చేయబోతున్నాడు. వారు నిజమైన మతానికి వారసులుగా ఉండటమే కాకుండా, దాని సూత్రాలను ప్రపంచవ్యాప్తంగా వ్యాప్తి చేయవలసి ఉంది. కనానీయులు తమను తాము అత్యంత నీచమైన మరియు అత్యంత నీచమైన అన్యమతానికి వదిలివేసారు మరియు దేవుని దయగల ఉద్దేశ్యాల నెరవేర్పును ఖచ్చితంగా నిరోధించే దాని నుండి భూమిని తొలగించడం అవసరం.</a:t>
            </a:r>
            <a:r>
              <a:rPr lang="en-US" sz="2800" b="1" dirty="0">
                <a:solidFill>
                  <a:schemeClr val="accent1">
                    <a:lumMod val="50000"/>
                  </a:schemeClr>
                </a:solidFill>
                <a:latin typeface="Sree Krushnadevaraya" pitchFamily="2" charset="0"/>
                <a:cs typeface="Sree Krushnadevaraya" pitchFamily="2" charset="0"/>
              </a:rPr>
              <a:t>”</a:t>
            </a:r>
            <a:endParaRPr lang="en" sz="2800" b="1" dirty="0">
              <a:solidFill>
                <a:schemeClr val="accent1">
                  <a:lumMod val="50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A468C5AB-FDB0-7778-3705-B99ADC5DA315}"/>
              </a:ext>
            </a:extLst>
          </p:cNvPr>
          <p:cNvSpPr txBox="1"/>
          <p:nvPr/>
        </p:nvSpPr>
        <p:spPr>
          <a:xfrm>
            <a:off x="4470145" y="6192821"/>
            <a:ext cx="7569701" cy="523220"/>
          </a:xfrm>
          <a:prstGeom prst="rect">
            <a:avLst/>
          </a:prstGeom>
          <a:noFill/>
        </p:spPr>
        <p:txBody>
          <a:bodyPr wrap="none" rtlCol="0">
            <a:spAutoFit/>
          </a:bodyPr>
          <a:lstStyle/>
          <a:p>
            <a:pPr algn="r"/>
            <a:r>
              <a:rPr lang="te-IN" sz="2800" b="1" dirty="0">
                <a:solidFill>
                  <a:srgbClr val="11471E"/>
                </a:solidFill>
                <a:latin typeface="Sree Krushnadevaraya" pitchFamily="2" charset="0"/>
                <a:cs typeface="Sree Krushnadevaraya" pitchFamily="2" charset="0"/>
              </a:rPr>
              <a:t>— ఎలెన్ జి. వైట్, “పితరులు మరియు ప్రవక్తలు”, పుట 492</a:t>
            </a:r>
            <a:endParaRPr lang="en" sz="2800" b="1" dirty="0">
              <a:solidFill>
                <a:srgbClr val="11471E"/>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6076950" y="263694"/>
            <a:ext cx="6038851" cy="1938992"/>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te-IN" sz="60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Sree Krushnadevaraya" pitchFamily="2" charset="0"/>
                <a:cs typeface="Sree Krushnadevaraya" pitchFamily="2" charset="0"/>
              </a:rPr>
              <a:t>దేవుడు నీ కొరకు యుద్దము చేయును</a:t>
            </a:r>
            <a:endParaRPr lang="en" sz="60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76200" y="4815155"/>
            <a:ext cx="4476750" cy="523220"/>
          </a:xfrm>
          <a:prstGeom prst="rect">
            <a:avLst/>
          </a:prstGeom>
          <a:noFill/>
        </p:spPr>
        <p:txBody>
          <a:bodyPr wrap="square" rtlCol="0">
            <a:spAutoFit/>
          </a:bodyPr>
          <a:lstStyle/>
          <a:p>
            <a:r>
              <a:rPr lang="te-IN" sz="2800" b="1" dirty="0">
                <a:solidFill>
                  <a:schemeClr val="accent5">
                    <a:lumMod val="50000"/>
                  </a:schemeClr>
                </a:solidFill>
                <a:latin typeface="Sree Krushnadevaraya" pitchFamily="2" charset="0"/>
                <a:cs typeface="Sree Krushnadevaraya" pitchFamily="2" charset="0"/>
              </a:rPr>
              <a:t>నవంబర్ 1, 2025 నాటి పాఠం 5</a:t>
            </a:r>
            <a:endParaRPr lang="en" sz="2800" b="1" dirty="0">
              <a:solidFill>
                <a:schemeClr val="accent5">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165073"/>
            <a:ext cx="5695951" cy="3416320"/>
          </a:xfrm>
          <a:prstGeom prst="rect">
            <a:avLst/>
          </a:prstGeom>
          <a:noFill/>
        </p:spPr>
        <p:txBody>
          <a:bodyPr wrap="square">
            <a:spAutoFit/>
            <a:scene3d>
              <a:camera prst="orthographicFront"/>
              <a:lightRig rig="threePt" dir="t"/>
            </a:scene3d>
            <a:sp3d extrusionH="57150">
              <a:bevelT w="38100" h="38100"/>
            </a:sp3d>
          </a:bodyPr>
          <a:lstStyle/>
          <a:p>
            <a:pPr lvl="0">
              <a:spcBef>
                <a:spcPts val="1200"/>
              </a:spcBef>
              <a:defRPr/>
            </a:pPr>
            <a:r>
              <a:rPr kumimoji="0" lang="es-ES" sz="3600" b="1" i="0" u="none" strike="noStrike" kern="1200" cap="none" spc="0" normalizeH="0" baseline="0" noProof="0" dirty="0">
                <a:ln w="12700" cmpd="sng">
                  <a:noFill/>
                  <a:prstDash val="solid"/>
                </a:ln>
                <a:solidFill>
                  <a:srgbClr val="613E51"/>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r>
              <a:rPr lang="te-IN" sz="3600" b="1" dirty="0">
                <a:ln w="12700" cmpd="sng">
                  <a:noFill/>
                  <a:prstDash val="solid"/>
                </a:ln>
                <a:solidFill>
                  <a:srgbClr val="613E51"/>
                </a:solidFill>
                <a:effectLst>
                  <a:outerShdw blurRad="38100" dist="38100" dir="2700000" algn="tl">
                    <a:srgbClr val="000000">
                      <a:alpha val="43137"/>
                    </a:srgbClr>
                  </a:outerShdw>
                </a:effectLst>
                <a:latin typeface="Sree Krushnadevaraya" pitchFamily="2" charset="0"/>
                <a:cs typeface="Sree Krushnadevaraya" pitchFamily="2" charset="0"/>
              </a:rPr>
              <a:t>ఇశ్రా యేలు దేవుడైన యెహోవా ఇశ్రాయేలీయుల పక్షముగా యుద్ధము చేయుచుండెను గనుక ఆ సమస్త రాజులనందరిని వారి దేశములను యెహోషువ ఒక దెబ్బతోనే పట్టు కొనెను.</a:t>
            </a:r>
            <a:r>
              <a:rPr kumimoji="0" lang="es-ES" sz="3600" b="1" i="0" u="none" strike="noStrike" kern="1200" cap="none" spc="0" normalizeH="0" baseline="0" noProof="0" dirty="0">
                <a:ln w="12700" cmpd="sng">
                  <a:noFill/>
                  <a:prstDash val="solid"/>
                </a:ln>
                <a:solidFill>
                  <a:srgbClr val="613E51"/>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endParaRPr kumimoji="0" lang="es-ES" sz="2800" b="1" i="0" u="none" strike="noStrike" kern="1200" cap="none" spc="0" normalizeH="0" baseline="0" noProof="0" dirty="0">
              <a:ln w="12700" cmpd="sng">
                <a:noFill/>
                <a:prstDash val="solid"/>
              </a:ln>
              <a:solidFill>
                <a:srgbClr val="613E51"/>
              </a:solidFill>
              <a:effectLst>
                <a:outerShdw blurRad="38100" dist="38100" dir="2700000" algn="tl">
                  <a:srgbClr val="000000">
                    <a:alpha val="43137"/>
                  </a:srgbClr>
                </a:outerShdw>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4104006"/>
            <a:ext cx="3781426" cy="523220"/>
          </a:xfrm>
          <a:prstGeom prst="rect">
            <a:avLst/>
          </a:prstGeom>
          <a:noFill/>
        </p:spPr>
        <p:txBody>
          <a:bodyPr wrap="square">
            <a:spAutoFit/>
            <a:scene3d>
              <a:camera prst="orthographicFront"/>
              <a:lightRig rig="threePt" dir="t"/>
            </a:scene3d>
            <a:sp3d extrusionH="57150">
              <a:bevelT w="38100" h="38100"/>
            </a:sp3d>
          </a:bodyPr>
          <a:lstStyle/>
          <a:p>
            <a:pPr lvl="0">
              <a:defRPr/>
            </a:pPr>
            <a:r>
              <a:rPr lang="te-IN" sz="2800" b="1" dirty="0">
                <a:ln w="12700" cmpd="sng">
                  <a:noFill/>
                  <a:prstDash val="solid"/>
                </a:ln>
                <a:solidFill>
                  <a:srgbClr val="613E51"/>
                </a:solidFill>
                <a:latin typeface="Sree Krushnadevaraya" pitchFamily="2" charset="0"/>
                <a:cs typeface="Sree Krushnadevaraya" pitchFamily="2" charset="0"/>
              </a:rPr>
              <a:t>యెహోషువ</a:t>
            </a:r>
            <a:r>
              <a:rPr kumimoji="0" lang="es-ES" sz="2800" b="1" i="0" u="none" strike="noStrike" kern="1200" cap="none" spc="0" normalizeH="0" baseline="0" noProof="0" dirty="0">
                <a:ln w="12700" cmpd="sng">
                  <a:noFill/>
                  <a:prstDash val="solid"/>
                </a:ln>
                <a:solidFill>
                  <a:srgbClr val="613E51"/>
                </a:solidFill>
                <a:effectLst/>
                <a:uLnTx/>
                <a:uFillTx/>
                <a:latin typeface="Sree Krushnadevaraya" pitchFamily="2" charset="0"/>
                <a:cs typeface="Sree Krushnadevaraya" pitchFamily="2" charset="0"/>
              </a:rPr>
              <a:t> 10:42</a:t>
            </a:r>
            <a:endParaRPr kumimoji="0" lang="es-ES" sz="2800" b="0" i="0" u="none" strike="noStrike" kern="1200" cap="none" spc="0" normalizeH="0" baseline="0" noProof="0" dirty="0">
              <a:ln>
                <a:noFill/>
              </a:ln>
              <a:solidFill>
                <a:srgbClr val="613E51"/>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84277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604181600"/>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830997"/>
          </a:xfrm>
          <a:prstGeom prst="rect">
            <a:avLst/>
          </a:prstGeom>
          <a:noFill/>
        </p:spPr>
        <p:txBody>
          <a:bodyPr wrap="square" rtlCol="0">
            <a:spAutoFit/>
          </a:bodyPr>
          <a:lstStyle/>
          <a:p>
            <a:pPr>
              <a:spcBef>
                <a:spcPts val="600"/>
              </a:spcBef>
            </a:pPr>
            <a:r>
              <a:rPr lang="te-IN" sz="2400" b="1" dirty="0">
                <a:solidFill>
                  <a:schemeClr val="accent5">
                    <a:lumMod val="50000"/>
                  </a:schemeClr>
                </a:solidFill>
                <a:latin typeface="Sree Krushnadevaraya" pitchFamily="2" charset="0"/>
                <a:cs typeface="Sree Krushnadevaraya" pitchFamily="2" charset="0"/>
              </a:rPr>
              <a:t>ఇశ్రాయేలు కనాను దేశాన్ని స్వాధీనం చేసుకోవడానికి దారితీసిన యుద్ధాన్ని అర్థం చేసుకోవడం అంత తేలికైన విషయం కాదు.</a:t>
            </a:r>
            <a:endParaRPr lang="en" sz="2400" b="1" dirty="0">
              <a:solidFill>
                <a:schemeClr val="accent5">
                  <a:lumMod val="50000"/>
                </a:schemeClr>
              </a:solidFill>
              <a:latin typeface="Sree Krushnadevaraya" pitchFamily="2" charset="0"/>
              <a:cs typeface="Sree Krushnadevaraya" pitchFamily="2" charset="0"/>
            </a:endParaRP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616056"/>
            <a:ext cx="6800850" cy="1200329"/>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ఈ సమస్యను అర్థం చేసుకోవడానికి, చరిత్రలోని ఆ కీలక సమయంలో యుద్ధం యొక్క బైబిల్ భావన మరియు ప్రమాదంలో ఉన్న నైతిక విలువలను మనం లోతుగా పరిశీలించాలి.</a:t>
            </a:r>
            <a:endParaRPr lang="en" sz="2400" b="1"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809258"/>
            <a:ext cx="6800850" cy="830997"/>
          </a:xfrm>
          <a:prstGeom prst="rect">
            <a:avLst/>
          </a:prstGeom>
          <a:noFill/>
        </p:spPr>
        <p:txBody>
          <a:bodyPr wrap="square">
            <a:spAutoFit/>
          </a:bodyPr>
          <a:lstStyle/>
          <a:p>
            <a:pPr>
              <a:spcBef>
                <a:spcPts val="600"/>
              </a:spcBef>
            </a:pPr>
            <a:r>
              <a:rPr lang="te-IN" sz="2400" b="1" dirty="0">
                <a:solidFill>
                  <a:schemeClr val="accent5">
                    <a:lumMod val="50000"/>
                  </a:schemeClr>
                </a:solidFill>
                <a:latin typeface="Sree Krushnadevaraya" pitchFamily="2" charset="0"/>
                <a:cs typeface="Sree Krushnadevaraya" pitchFamily="2" charset="0"/>
              </a:rPr>
              <a:t>మరి ఇంత మంది ఎందుకు చనిపోయారు? ఆ యుద్ధాన్ని "పవిత్రమైనది"గా పరిగణించవచ్చా?</a:t>
            </a:r>
            <a:endParaRPr lang="en" sz="2400" b="1" dirty="0">
              <a:solidFill>
                <a:schemeClr val="accent5">
                  <a:lumMod val="50000"/>
                </a:schemeClr>
              </a:solidFill>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1040561"/>
            <a:ext cx="6800850" cy="830997"/>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దేవుడు పాపం ఉండాలని ఎప్పుడూ ఉద్దేశించనట్లే, యుద్ధం కూడా ఉండాలని ఆయన ఉద్దేశించలేదు.</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57150" y="38100"/>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te-IN" sz="4800" b="1" dirty="0">
                <a:solidFill>
                  <a:srgbClr val="A1730B"/>
                </a:solidFill>
                <a:latin typeface="Sree Krushnadevaraya" pitchFamily="2" charset="0"/>
                <a:cs typeface="Sree Krushnadevaraya" pitchFamily="2" charset="0"/>
              </a:rPr>
              <a:t>హేయమైన పాపములు</a:t>
            </a:r>
            <a:r>
              <a:rPr lang="en-US" sz="4800" b="1" dirty="0">
                <a:solidFill>
                  <a:srgbClr val="A1730B"/>
                </a:solidFill>
                <a:latin typeface="Sree Krushnadevaraya" pitchFamily="2" charset="0"/>
                <a:cs typeface="Sree Krushnadevaraya" pitchFamily="2" charset="0"/>
              </a:rPr>
              <a:t> </a:t>
            </a:r>
            <a:r>
              <a:rPr lang="te-IN" sz="4800" b="1" dirty="0">
                <a:solidFill>
                  <a:srgbClr val="A1730B"/>
                </a:solidFill>
                <a:latin typeface="Sree Krushnadevaraya" pitchFamily="2" charset="0"/>
                <a:cs typeface="Sree Krushnadevaraya" pitchFamily="2" charset="0"/>
              </a:rPr>
              <a:t>సంబంధించిన విషయం</a:t>
            </a:r>
            <a:endParaRPr lang="es-ES" sz="4800" dirty="0">
              <a:solidFill>
                <a:srgbClr val="A1730B"/>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196788" y="607516"/>
            <a:ext cx="10004611" cy="830997"/>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rgbClr val="1B91A1"/>
                </a:solidFill>
                <a:latin typeface="Sree Krushnadevaraya" pitchFamily="2" charset="0"/>
                <a:cs typeface="Sree Krushnadevaraya" pitchFamily="2" charset="0"/>
              </a:rPr>
              <a:t>“</a:t>
            </a:r>
            <a:r>
              <a:rPr lang="te-IN" sz="2400" b="1" dirty="0">
                <a:solidFill>
                  <a:srgbClr val="1B91A1"/>
                </a:solidFill>
                <a:latin typeface="Sree Krushnadevaraya" pitchFamily="2" charset="0"/>
                <a:cs typeface="Sree Krushnadevaraya" pitchFamily="2" charset="0"/>
              </a:rPr>
              <a:t>అమోరీయుల అక్రమము ఇంకను సంపూర్ణము కాలేదు గనుక నీ నాలుగవ తరమువారు ఇక్కడికి మరల వచ్చెదరని నిశ్చయముగా తెలిసికొనుమని అబ్రాముతో చెప్పెను.</a:t>
            </a:r>
            <a:r>
              <a:rPr lang="en" sz="2400" b="1" dirty="0">
                <a:solidFill>
                  <a:srgbClr val="1B91A1"/>
                </a:solidFill>
                <a:latin typeface="Sree Krushnadevaraya" pitchFamily="2" charset="0"/>
                <a:cs typeface="Sree Krushnadevaraya" pitchFamily="2" charset="0"/>
              </a:rPr>
              <a:t>” </a:t>
            </a:r>
            <a:r>
              <a:rPr lang="en" b="1" dirty="0">
                <a:solidFill>
                  <a:srgbClr val="1B91A1"/>
                </a:solidFill>
                <a:latin typeface="Sree Krushnadevaraya" pitchFamily="2" charset="0"/>
                <a:cs typeface="Sree Krushnadevaraya" pitchFamily="2" charset="0"/>
              </a:rPr>
              <a:t>(</a:t>
            </a:r>
            <a:r>
              <a:rPr lang="te-IN" b="1" dirty="0">
                <a:solidFill>
                  <a:srgbClr val="1B91A1"/>
                </a:solidFill>
                <a:latin typeface="Sree Krushnadevaraya" pitchFamily="2" charset="0"/>
                <a:cs typeface="Sree Krushnadevaraya" pitchFamily="2" charset="0"/>
              </a:rPr>
              <a:t>ఆదికాండము</a:t>
            </a:r>
            <a:r>
              <a:rPr lang="en" b="1" dirty="0">
                <a:solidFill>
                  <a:srgbClr val="1B91A1"/>
                </a:solidFill>
                <a:latin typeface="Sree Krushnadevaraya" pitchFamily="2" charset="0"/>
                <a:cs typeface="Sree Krushnadevaraya" pitchFamily="2" charset="0"/>
              </a:rPr>
              <a:t>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74310"/>
            <a:ext cx="9315449" cy="1107996"/>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పురావస్తు శాస్త్రం కనాను మతం బైబిల్ చెప్పినట్లే ఉందని వెల్లడించింది: మంత్రవిద్య, సోదె చెప్పడం, మృతులతో సంభాషించడం, అభిచారము... మరియు పిల్లలను బలి ఇవ్వడం! (ద్వితీయోపదేశకాండము 18:9-12).</a:t>
            </a:r>
            <a:endParaRPr lang="en" sz="2200" b="1" dirty="0">
              <a:latin typeface="Sree Krushnadevaraya" pitchFamily="2" charset="0"/>
              <a:cs typeface="Sree Krushnadevaraya" pitchFamily="2" charset="0"/>
            </a:endParaRP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13049" y="4068901"/>
            <a:ext cx="3402711" cy="2800767"/>
          </a:xfrm>
          <a:prstGeom prst="rect">
            <a:avLst/>
          </a:prstGeom>
          <a:noFill/>
        </p:spPr>
        <p:txBody>
          <a:bodyPr wrap="square">
            <a:spAutoFit/>
          </a:bodyPr>
          <a:lstStyle/>
          <a:p>
            <a:pPr>
              <a:spcBef>
                <a:spcPts val="600"/>
              </a:spcBef>
            </a:pPr>
            <a:r>
              <a:rPr lang="te-IN" sz="2200" b="1" dirty="0">
                <a:solidFill>
                  <a:schemeClr val="accent5">
                    <a:lumMod val="50000"/>
                  </a:schemeClr>
                </a:solidFill>
                <a:latin typeface="Sree Krushnadevaraya" pitchFamily="2" charset="0"/>
                <a:cs typeface="Sree Krushnadevaraya" pitchFamily="2" charset="0"/>
              </a:rPr>
              <a:t>చివరికి, ప్రజల నైతికతను తగ్గించి, అన్ని రకాల దుర్గుణాలను పెంపొందించే ఈ వికృత ఆచారాలను అంతం చేయాల్సి వచ్చింది. కనానీయుల నిర్మూలన కనీసం కొంతకాలం పాటు మానవాళి నైతిక పతనాన్ని నిరోధిస్తుంది.</a:t>
            </a:r>
            <a:endParaRPr lang="en" sz="2200" b="1" dirty="0">
              <a:solidFill>
                <a:schemeClr val="accent5">
                  <a:lumMod val="50000"/>
                </a:schemeClr>
              </a:solidFill>
              <a:latin typeface="Sree Krushnadevaraya" pitchFamily="2" charset="0"/>
              <a:cs typeface="Sree Krushnadevaraya" pitchFamily="2" charset="0"/>
            </a:endParaRP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3179167"/>
            <a:ext cx="9315452" cy="769441"/>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అబ్రాహాము కాలంలో ఈ ఆచారాలు ఇప్పటికే సర్వసాధారణమైనప్పటికీ, వారి ప్రవర్తనను సరిదిద్దుకోవడానికి దేవుడు వారికి 400 సంవత్సరాలకు పైగా సమయం ఇచ్చాడు.</a:t>
            </a:r>
            <a:endParaRPr lang="en" sz="2200" b="1"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429133"/>
            <a:ext cx="9315452" cy="769441"/>
          </a:xfrm>
          <a:prstGeom prst="rect">
            <a:avLst/>
          </a:prstGeom>
          <a:noFill/>
        </p:spPr>
        <p:txBody>
          <a:bodyPr wrap="square">
            <a:spAutoFit/>
          </a:bodyPr>
          <a:lstStyle/>
          <a:p>
            <a:pPr>
              <a:spcBef>
                <a:spcPts val="600"/>
              </a:spcBef>
            </a:pPr>
            <a:r>
              <a:rPr lang="te-IN" sz="2200" b="1" dirty="0">
                <a:solidFill>
                  <a:schemeClr val="accent5">
                    <a:lumMod val="50000"/>
                  </a:schemeClr>
                </a:solidFill>
                <a:latin typeface="Sree Krushnadevaraya" pitchFamily="2" charset="0"/>
                <a:cs typeface="Sree Krushnadevaraya" pitchFamily="2" charset="0"/>
              </a:rPr>
              <a:t>దీనికి "పవిత్ర వ్యభిచారం" అనే ఆచారాన్ని జోడించాలి - దీనికి పవిత్రతతో చాలా తక్కువ సంబంధం ఉంది - పూజారులు మరియు పూజారులు ఇద్దరూ ఆచరిస్తారు.</a:t>
            </a:r>
            <a:endParaRPr lang="en" sz="2200" b="1" dirty="0">
              <a:solidFill>
                <a:schemeClr val="accent5">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830997"/>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te-IN" sz="4800" b="1" dirty="0">
                <a:ln/>
                <a:solidFill>
                  <a:srgbClr val="118B9D"/>
                </a:solidFill>
                <a:effectLst>
                  <a:outerShdw blurRad="38100" dist="38100" dir="2700000" algn="tl">
                    <a:srgbClr val="000000">
                      <a:alpha val="43137"/>
                    </a:srgbClr>
                  </a:outerShdw>
                </a:effectLst>
                <a:latin typeface="Sree Krushnadevaraya" pitchFamily="2" charset="0"/>
                <a:cs typeface="Sree Krushnadevaraya" pitchFamily="2" charset="0"/>
              </a:rPr>
              <a:t>న్యాయానికి సంబంధించిన విషయం</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267162" y="588466"/>
            <a:ext cx="11620038" cy="830997"/>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chemeClr val="accent2">
                    <a:lumMod val="50000"/>
                  </a:schemeClr>
                </a:solidFill>
                <a:latin typeface="Sree Krushnadevaraya" pitchFamily="2" charset="0"/>
                <a:cs typeface="Sree Krushnadevaraya" pitchFamily="2" charset="0"/>
              </a:rPr>
              <a:t>“</a:t>
            </a:r>
            <a:r>
              <a:rPr lang="te-IN" sz="2400" b="1" dirty="0">
                <a:solidFill>
                  <a:schemeClr val="accent2">
                    <a:lumMod val="50000"/>
                  </a:schemeClr>
                </a:solidFill>
                <a:latin typeface="Sree Krushnadevaraya" pitchFamily="2" charset="0"/>
                <a:cs typeface="Sree Krushnadevaraya" pitchFamily="2" charset="0"/>
              </a:rPr>
              <a:t>న్యాయమునుబట్టి ఆయన తీర్పు తీర్చును ఆయన ప్రతిదినము కోపపడు దేవుడు.</a:t>
            </a:r>
            <a:r>
              <a:rPr lang="en-US" sz="2400" b="1" dirty="0">
                <a:solidFill>
                  <a:schemeClr val="accent2">
                    <a:lumMod val="50000"/>
                  </a:schemeClr>
                </a:solidFill>
                <a:latin typeface="Sree Krushnadevaraya" pitchFamily="2" charset="0"/>
                <a:cs typeface="Sree Krushnadevaraya" pitchFamily="2" charset="0"/>
              </a:rPr>
              <a:t> </a:t>
            </a:r>
            <a:r>
              <a:rPr lang="te-IN" sz="2400" b="1" dirty="0">
                <a:solidFill>
                  <a:schemeClr val="accent2">
                    <a:lumMod val="50000"/>
                  </a:schemeClr>
                </a:solidFill>
                <a:latin typeface="Sree Krushnadevaraya" pitchFamily="2" charset="0"/>
                <a:cs typeface="Sree Krushnadevaraya" pitchFamily="2" charset="0"/>
              </a:rPr>
              <a:t>ఒకడును మళ్లనియెడల, ఆయన తన ఖడ్గమును పదును పెట్టును తన విల్లు ఎక్కు పెట్టి దానిని సిద్ధపరచి యున్నాడు</a:t>
            </a:r>
            <a:r>
              <a:rPr lang="en" sz="2400" b="1" dirty="0">
                <a:solidFill>
                  <a:schemeClr val="accent2">
                    <a:lumMod val="50000"/>
                  </a:schemeClr>
                </a:solidFill>
                <a:latin typeface="Sree Krushnadevaraya" pitchFamily="2" charset="0"/>
                <a:cs typeface="Sree Krushnadevaraya" pitchFamily="2" charset="0"/>
              </a:rPr>
              <a:t>” (</a:t>
            </a:r>
            <a:r>
              <a:rPr lang="te-IN" sz="2400" b="1" dirty="0">
                <a:solidFill>
                  <a:schemeClr val="accent2">
                    <a:lumMod val="50000"/>
                  </a:schemeClr>
                </a:solidFill>
                <a:latin typeface="Sree Krushnadevaraya" pitchFamily="2" charset="0"/>
                <a:cs typeface="Sree Krushnadevaraya" pitchFamily="2" charset="0"/>
              </a:rPr>
              <a:t>కీర్తనల గ్రంథము</a:t>
            </a:r>
            <a:r>
              <a:rPr lang="en" sz="2400" b="1" dirty="0">
                <a:solidFill>
                  <a:schemeClr val="accent2">
                    <a:lumMod val="50000"/>
                  </a:schemeClr>
                </a:solidFill>
                <a:latin typeface="Sree Krushnadevaraya" pitchFamily="2" charset="0"/>
                <a:cs typeface="Sree Krushnadevaraya" pitchFamily="2" charset="0"/>
              </a:rPr>
              <a:t> 7:11-12)</a:t>
            </a:r>
            <a:endParaRPr lang="es-ES" sz="2400" b="1" dirty="0">
              <a:solidFill>
                <a:schemeClr val="accent2">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200329"/>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ప్రేమ మరియు న్యాయం దేవుని స్వభావానికి పునాది. ఇది ఆయనను న్యాయవంతుడు మరియు నిష్పాక్షిక న్యాయమూర్తిగా చేస్తుంది, పాపి మారడానికి శిక్షను వాయిదా వేస్తాడు, కానీ చెడును ఎప్పటికీ సహించడు.</a:t>
            </a:r>
            <a:endParaRPr lang="en" sz="2400" b="1" dirty="0">
              <a:latin typeface="Sree Krushnadevaraya" pitchFamily="2" charset="0"/>
              <a:cs typeface="Sree Krushnadevaraya" pitchFamily="2" charset="0"/>
            </a:endParaRP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00425"/>
            <a:ext cx="5129971" cy="2123658"/>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ఆ ప్రాంతంలో ఒక న్యాయమైన ప్రభుత్వాన్ని స్థాపించాలనేది దేవుని కోరిక, అది అన్ని దేశాలకు ఒక ఉదాహరణగా ఉంటుంది, వారి నైతిక భావనలను ఉన్నతీకరించడానికి వారిని ప్రేరేపిస్తుంది మరియు తద్వారా ప్రపంచవ్యాప్తంగా శాంతి మరియు న్యాయం యొక్క స్థితిని సాధించాలి (ద్వితీ. 4:5-6).</a:t>
            </a:r>
            <a:endParaRPr lang="en" sz="22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628319"/>
            <a:ext cx="7771643" cy="769441"/>
          </a:xfrm>
          <a:prstGeom prst="rect">
            <a:avLst/>
          </a:prstGeom>
          <a:noFill/>
        </p:spPr>
        <p:txBody>
          <a:bodyPr wrap="square">
            <a:spAutoFit/>
          </a:bodyPr>
          <a:lstStyle/>
          <a:p>
            <a:pPr>
              <a:spcBef>
                <a:spcPts val="600"/>
              </a:spcBef>
            </a:pPr>
            <a:r>
              <a:rPr lang="te-IN" sz="2200" b="1" dirty="0">
                <a:solidFill>
                  <a:schemeClr val="accent5">
                    <a:lumMod val="50000"/>
                  </a:schemeClr>
                </a:solidFill>
                <a:latin typeface="Sree Krushnadevaraya" pitchFamily="2" charset="0"/>
                <a:cs typeface="Sree Krushnadevaraya" pitchFamily="2" charset="0"/>
              </a:rPr>
              <a:t>కనానును జయించే యుద్ధం సామ్రాజ్యవాద కారణాల వల్ల జరగలేదు, కానీ దాని దుష్ట నివాసులకు తగిన శిక్షను అమలు చేయడానికి దైవిక ఆదేశం ద్వారా జరిగింది.</a:t>
            </a:r>
            <a:endParaRPr lang="en" sz="2200" b="1" dirty="0">
              <a:solidFill>
                <a:schemeClr val="accent5">
                  <a:lumMod val="50000"/>
                </a:schemeClr>
              </a:solidFill>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529917"/>
            <a:ext cx="5142743" cy="1323439"/>
          </a:xfrm>
          <a:prstGeom prst="rect">
            <a:avLst/>
          </a:prstGeom>
          <a:noFill/>
        </p:spPr>
        <p:txBody>
          <a:bodyPr wrap="square">
            <a:spAutoFit/>
          </a:bodyPr>
          <a:lstStyle/>
          <a:p>
            <a:pPr>
              <a:spcBef>
                <a:spcPts val="600"/>
              </a:spcBef>
            </a:pPr>
            <a:r>
              <a:rPr lang="te-IN" sz="2000" b="1" dirty="0">
                <a:solidFill>
                  <a:schemeClr val="accent5">
                    <a:lumMod val="50000"/>
                  </a:schemeClr>
                </a:solidFill>
                <a:latin typeface="Sree Krushnadevaraya" pitchFamily="2" charset="0"/>
                <a:cs typeface="Sree Krushnadevaraya" pitchFamily="2" charset="0"/>
              </a:rPr>
              <a:t>ఒక యోధుడు మరియు న్యాయమూర్తిగా, దేవుడు తన స్వభావానికి ప్రతిబింబంగా ఉన్న చట్ట పాలనను అమలు చేయడానికి, స్థిరీకరించడానికి మరియు నిర్వహించడానికి కట్టుబడి ఉన్నాడు.</a:t>
            </a:r>
            <a:endParaRPr lang="en" sz="2000" b="1" dirty="0">
              <a:solidFill>
                <a:schemeClr val="accent5">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3630"/>
            <a:ext cx="12192000" cy="769441"/>
          </a:xfrm>
          <a:prstGeom prst="rect">
            <a:avLst/>
          </a:prstGeom>
          <a:noFill/>
        </p:spPr>
        <p:txBody>
          <a:bodyPr wrap="square">
            <a:spAutoFit/>
          </a:bodyPr>
          <a:lstStyle/>
          <a:p>
            <a:pPr algn="ctr"/>
            <a:r>
              <a:rPr lang="te-IN" sz="4400" b="1" spc="50" dirty="0">
                <a:ln w="0"/>
                <a:solidFill>
                  <a:schemeClr val="bg2">
                    <a:lumMod val="60000"/>
                    <a:lumOff val="40000"/>
                  </a:schemeClr>
                </a:solidFill>
                <a:effectLst>
                  <a:innerShdw blurRad="63500" dist="50800" dir="13500000">
                    <a:srgbClr val="000000">
                      <a:alpha val="50000"/>
                    </a:srgbClr>
                  </a:innerShdw>
                </a:effectLst>
                <a:latin typeface="Sree Krushnadevaraya" pitchFamily="2" charset="0"/>
                <a:cs typeface="Sree Krushnadevaraya" pitchFamily="2" charset="0"/>
              </a:rPr>
              <a:t>పరిశుద్ధ గ్రంథంలో యుద్ధం యొక్క భావన</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163459" y="569416"/>
            <a:ext cx="11799941" cy="1107996"/>
          </a:xfrm>
          <a:prstGeom prst="rect">
            <a:avLst/>
          </a:prstGeom>
          <a:noFill/>
        </p:spPr>
        <p:txBody>
          <a:bodyPr wrap="square">
            <a:spAutoFit/>
          </a:bodyPr>
          <a:lstStyle/>
          <a:p>
            <a:pPr algn="ctr"/>
            <a:r>
              <a:rPr lang="en" sz="2200" b="1" dirty="0">
                <a:solidFill>
                  <a:schemeClr val="accent3">
                    <a:lumMod val="20000"/>
                    <a:lumOff val="80000"/>
                  </a:schemeClr>
                </a:solidFill>
                <a:latin typeface="Sree Krushnadevaraya" pitchFamily="2" charset="0"/>
                <a:cs typeface="Sree Krushnadevaraya" pitchFamily="2" charset="0"/>
              </a:rPr>
              <a:t>“</a:t>
            </a:r>
            <a:r>
              <a:rPr lang="te-IN" sz="2200" b="1" dirty="0">
                <a:solidFill>
                  <a:schemeClr val="accent3">
                    <a:lumMod val="20000"/>
                    <a:lumOff val="80000"/>
                  </a:schemeClr>
                </a:solidFill>
                <a:latin typeface="Sree Krushnadevaraya" pitchFamily="2" charset="0"/>
                <a:cs typeface="Sree Krushnadevaraya" pitchFamily="2" charset="0"/>
              </a:rPr>
              <a:t>కాబట్టి నీ దేవుడైన యెహోవా తానే దహించు అగ్నివలె నీ ముందర దాటి పోవుచున్నాడని నేడు నీవు తెలిసికొ నుము. ఆయన వారిని నశింపజేసి నీ యెదుట వారిని కూలద్రోయును. యెహోవా నీతో చెప్పినట్లు నీవు వారిని వెళ్లగొట్టి వేగమే వారిని నశింపజేసెదవు.</a:t>
            </a:r>
            <a:r>
              <a:rPr lang="en" sz="2200" b="1" dirty="0">
                <a:solidFill>
                  <a:schemeClr val="accent3">
                    <a:lumMod val="20000"/>
                    <a:lumOff val="80000"/>
                  </a:schemeClr>
                </a:solidFill>
                <a:latin typeface="Sree Krushnadevaraya" pitchFamily="2" charset="0"/>
                <a:cs typeface="Sree Krushnadevaraya" pitchFamily="2" charset="0"/>
              </a:rPr>
              <a:t>” (</a:t>
            </a:r>
            <a:r>
              <a:rPr lang="te-IN" sz="2200" b="1" dirty="0">
                <a:solidFill>
                  <a:schemeClr val="accent3">
                    <a:lumMod val="20000"/>
                    <a:lumOff val="80000"/>
                  </a:schemeClr>
                </a:solidFill>
                <a:latin typeface="Sree Krushnadevaraya" pitchFamily="2" charset="0"/>
                <a:cs typeface="Sree Krushnadevaraya" pitchFamily="2" charset="0"/>
              </a:rPr>
              <a:t>ద్వితీయోపదేశకాండము</a:t>
            </a:r>
            <a:r>
              <a:rPr lang="en-US" sz="2200" b="1" dirty="0">
                <a:solidFill>
                  <a:schemeClr val="accent3">
                    <a:lumMod val="20000"/>
                    <a:lumOff val="80000"/>
                  </a:schemeClr>
                </a:solidFill>
                <a:latin typeface="Sree Krushnadevaraya" pitchFamily="2" charset="0"/>
                <a:cs typeface="Sree Krushnadevaraya" pitchFamily="2" charset="0"/>
              </a:rPr>
              <a:t> </a:t>
            </a:r>
            <a:r>
              <a:rPr lang="en" sz="2200" b="1" dirty="0">
                <a:solidFill>
                  <a:schemeClr val="accent3">
                    <a:lumMod val="20000"/>
                    <a:lumOff val="80000"/>
                  </a:schemeClr>
                </a:solidFill>
                <a:latin typeface="Sree Krushnadevaraya" pitchFamily="2" charset="0"/>
                <a:cs typeface="Sree Krushnadevaraya" pitchFamily="2" charset="0"/>
              </a:rPr>
              <a:t>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759446"/>
            <a:ext cx="11493294" cy="830997"/>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బైబిల్ ప్రకారం, యుద్ధాలు నిర్దిష్ట పరిస్థితులకే పరిమితం కావాలి మరియు దేవుడే వాటిని నిర్వచించాడు. దేవుడు అనుమతించిన యుద్ధాలను నియంత్రించే నియమాలు ఇవి:</a:t>
            </a:r>
            <a:endParaRPr lang="en" sz="2400" b="1" dirty="0">
              <a:latin typeface="Sree Krushnadevaraya" pitchFamily="2" charset="0"/>
              <a:cs typeface="Sree Krushnadevaraya" pitchFamily="2" charset="0"/>
            </a:endParaRP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3485117054"/>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339486" y="95250"/>
            <a:ext cx="9909663" cy="769441"/>
          </a:xfrm>
          <a:prstGeom prst="rect">
            <a:avLst/>
          </a:prstGeom>
          <a:noFill/>
        </p:spPr>
        <p:txBody>
          <a:bodyPr wrap="square">
            <a:spAutoFit/>
          </a:bodyPr>
          <a:lstStyle/>
          <a:p>
            <a:pPr algn="ctr"/>
            <a:r>
              <a:rPr lang="te-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rPr>
              <a:t>వరి సొంత నిర్ణయం</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rPr>
              <a:t> </a:t>
            </a:r>
            <a:r>
              <a:rPr lang="te-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rPr>
              <a:t>చేత నాశనం</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rPr>
              <a:t> </a:t>
            </a:r>
            <a:r>
              <a:rPr lang="te-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rPr>
              <a:t>చేయబడుట</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15663"/>
          </a:xfrm>
          <a:prstGeom prst="rect">
            <a:avLst/>
          </a:prstGeom>
          <a:noFill/>
        </p:spPr>
        <p:txBody>
          <a:bodyPr wrap="square">
            <a:spAutoFit/>
          </a:bodyPr>
          <a:lstStyle/>
          <a:p>
            <a:pPr algn="ctr"/>
            <a:r>
              <a:rPr lang="en" sz="2000" b="1" dirty="0">
                <a:solidFill>
                  <a:schemeClr val="accent5">
                    <a:lumMod val="75000"/>
                  </a:schemeClr>
                </a:solidFill>
                <a:latin typeface="Sree Krushnadevaraya" pitchFamily="2" charset="0"/>
                <a:cs typeface="Sree Krushnadevaraya" pitchFamily="2" charset="0"/>
              </a:rPr>
              <a:t>“</a:t>
            </a:r>
            <a:r>
              <a:rPr lang="te-IN" sz="2000" b="1" dirty="0">
                <a:solidFill>
                  <a:schemeClr val="accent5">
                    <a:lumMod val="75000"/>
                  </a:schemeClr>
                </a:solidFill>
                <a:latin typeface="Sree Krushnadevaraya" pitchFamily="2" charset="0"/>
                <a:cs typeface="Sree Krushnadevaraya" pitchFamily="2" charset="0"/>
              </a:rPr>
              <a:t>అప్పుడు యెహోషువ మన్యప్రదేశమును దక్షిణ ప్రదేశమును షెఫేలాప్రదేశమును చరియల ప్రదేశమును వాటి రాజులనందరిని జయించెను. ఇశ్రాయేలీయుల దేవుడైన యెహోవా ఆజ్ఞాపించినట్లు అతడు శేషమేమియు లేకుండ ఊపిరిగల సమస్తమును నిర్మూలము చేసెను</a:t>
            </a:r>
            <a:r>
              <a:rPr lang="en" sz="2000" b="1" dirty="0">
                <a:solidFill>
                  <a:schemeClr val="accent5">
                    <a:lumMod val="75000"/>
                  </a:schemeClr>
                </a:solidFill>
                <a:latin typeface="Sree Krushnadevaraya" pitchFamily="2" charset="0"/>
                <a:cs typeface="Sree Krushnadevaraya" pitchFamily="2" charset="0"/>
              </a:rPr>
              <a:t>.” (</a:t>
            </a:r>
            <a:r>
              <a:rPr lang="te-IN" sz="2000" b="1" dirty="0">
                <a:solidFill>
                  <a:schemeClr val="accent5">
                    <a:lumMod val="75000"/>
                  </a:schemeClr>
                </a:solidFill>
                <a:latin typeface="Sree Krushnadevaraya" pitchFamily="2" charset="0"/>
                <a:cs typeface="Sree Krushnadevaraya" pitchFamily="2" charset="0"/>
              </a:rPr>
              <a:t>యెహోషువ</a:t>
            </a:r>
            <a:r>
              <a:rPr lang="en" sz="2000" b="1" dirty="0">
                <a:solidFill>
                  <a:schemeClr val="accent5">
                    <a:lumMod val="75000"/>
                  </a:schemeClr>
                </a:solidFill>
                <a:latin typeface="Sree Krushnadevaraya" pitchFamily="2" charset="0"/>
                <a:cs typeface="Sree Krushnadevaraya" pitchFamily="2" charset="0"/>
              </a:rPr>
              <a:t>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200329"/>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కనాను ప్రాంతం అంతా శాపగ్రస్తమైనదిగా ప్రకటించబడింది, అంటే నాశనానికి అంకితం చేయబడింది. ప్రతి జీవి చనిపోవాలి (ద్వితీ. 20:16-18; యెహో. 10:40).</a:t>
            </a:r>
            <a:endParaRPr lang="en" sz="2400" dirty="0">
              <a:latin typeface="Sree Krushnadevaraya" pitchFamily="2" charset="0"/>
              <a:cs typeface="Sree Krushnadevaraya" pitchFamily="2" charset="0"/>
            </a:endParaRP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174596715"/>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276451"/>
            <a:ext cx="946086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 ముందు, కనానీయులు మరియు ఇశ్రాయేలీయులు సమానంగా చూడబడ్డారు: నిష్పక్షపాతంగా. తేడా ఏమిటంటే కొందరు దేవునికి వ్యతిరేకంగా తిరుగుబాటు చేయడంలో కొనసాగడానికి ఎంచుకున్నారు, మరికొందరు ఆయనకు విధేయత చూపడానికి ఎంచుకున్నారు.</a:t>
            </a:r>
            <a:endParaRPr lang="en" sz="2000" b="1" dirty="0">
              <a:latin typeface="Sree Krushnadevaraya" pitchFamily="2" charset="0"/>
              <a:cs typeface="Sree Krushnadevaraya" pitchFamily="2" charset="0"/>
            </a:endParaRP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819101"/>
            <a:ext cx="6176888" cy="461665"/>
          </a:xfrm>
          <a:prstGeom prst="rect">
            <a:avLst/>
          </a:prstGeom>
          <a:noFill/>
        </p:spPr>
        <p:txBody>
          <a:bodyPr wrap="square">
            <a:spAutoFit/>
          </a:bodyPr>
          <a:lstStyle/>
          <a:p>
            <a:pPr>
              <a:spcBef>
                <a:spcPts val="600"/>
              </a:spcBef>
            </a:pPr>
            <a:r>
              <a:rPr lang="te-IN" sz="2400" dirty="0">
                <a:solidFill>
                  <a:schemeClr val="accent5">
                    <a:lumMod val="50000"/>
                  </a:schemeClr>
                </a:solidFill>
                <a:latin typeface="Sree Krushnadevaraya" pitchFamily="2" charset="0"/>
                <a:cs typeface="Sree Krushnadevaraya" pitchFamily="2" charset="0"/>
              </a:rPr>
              <a:t>అయితే, మినహాయింపులు ఉన్నాయి:</a:t>
            </a:r>
            <a:endParaRPr lang="en" sz="2400" dirty="0">
              <a:solidFill>
                <a:schemeClr val="accent5">
                  <a:lumMod val="50000"/>
                </a:schemeClr>
              </a:solidFill>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255699"/>
            <a:ext cx="9507166" cy="707886"/>
          </a:xfrm>
          <a:prstGeom prst="rect">
            <a:avLst/>
          </a:prstGeom>
          <a:noFill/>
        </p:spPr>
        <p:txBody>
          <a:bodyPr wrap="square">
            <a:spAutoFit/>
          </a:bodyPr>
          <a:lstStyle/>
          <a:p>
            <a:pPr>
              <a:spcBef>
                <a:spcPts val="600"/>
              </a:spcBef>
            </a:pPr>
            <a:r>
              <a:rPr lang="te-IN" sz="2000" b="1" dirty="0">
                <a:solidFill>
                  <a:schemeClr val="accent5">
                    <a:lumMod val="50000"/>
                  </a:schemeClr>
                </a:solidFill>
                <a:latin typeface="Sree Krushnadevaraya" pitchFamily="2" charset="0"/>
                <a:cs typeface="Sree Krushnadevaraya" pitchFamily="2" charset="0"/>
              </a:rPr>
              <a:t>ఇప్పుడు, నిర్ణయం ఇంకా మనదే. యేసు వచ్చినప్పుడు, మన స్వంత ఎంపిక ద్వారా మనం రక్షించబడతాము లేదా నాశనం చేయబడతాము.</a:t>
            </a:r>
            <a:endParaRPr lang="en" sz="2000" b="1" dirty="0">
              <a:solidFill>
                <a:schemeClr val="accent5">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923330"/>
          </a:xfrm>
          <a:prstGeom prst="rect">
            <a:avLst/>
          </a:prstGeom>
          <a:noFill/>
        </p:spPr>
        <p:txBody>
          <a:bodyPr wrap="square">
            <a:spAutoFit/>
          </a:bodyPr>
          <a:lstStyle/>
          <a:p>
            <a:pPr algn="ctr"/>
            <a:r>
              <a:rPr lang="te-IN" sz="5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latin typeface="Sree Krushnadevaraya" pitchFamily="2" charset="0"/>
                <a:cs typeface="Sree Krushnadevaraya" pitchFamily="2" charset="0"/>
              </a:rPr>
              <a:t>శాంతిని వెతకటం</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476142" y="632400"/>
            <a:ext cx="6925407" cy="769441"/>
          </a:xfrm>
          <a:prstGeom prst="rect">
            <a:avLst/>
          </a:prstGeom>
          <a:noFill/>
        </p:spPr>
        <p:txBody>
          <a:bodyPr wrap="square">
            <a:spAutoFit/>
          </a:bodyPr>
          <a:lstStyle/>
          <a:p>
            <a:pPr algn="ctr"/>
            <a:r>
              <a:rPr lang="en" sz="2200" dirty="0">
                <a:solidFill>
                  <a:schemeClr val="accent4">
                    <a:lumMod val="40000"/>
                    <a:lumOff val="60000"/>
                  </a:schemeClr>
                </a:solidFill>
                <a:effectLst>
                  <a:glow rad="76200">
                    <a:srgbClr val="1F6AB3"/>
                  </a:glow>
                </a:effectLst>
                <a:latin typeface="Sree Krushnadevaraya" pitchFamily="2" charset="0"/>
                <a:cs typeface="Sree Krushnadevaraya" pitchFamily="2" charset="0"/>
              </a:rPr>
              <a:t>“</a:t>
            </a:r>
            <a:r>
              <a:rPr lang="te-IN" sz="2200" dirty="0">
                <a:solidFill>
                  <a:schemeClr val="accent4">
                    <a:lumMod val="40000"/>
                    <a:lumOff val="60000"/>
                  </a:schemeClr>
                </a:solidFill>
                <a:effectLst>
                  <a:glow rad="76200">
                    <a:srgbClr val="1F6AB3"/>
                  </a:glow>
                </a:effectLst>
                <a:latin typeface="Sree Krushnadevaraya" pitchFamily="2" charset="0"/>
                <a:cs typeface="Sree Krushnadevaraya" pitchFamily="2" charset="0"/>
              </a:rPr>
              <a:t>సమాధానమును నీకధికారులుగానునీతిని నీకు విచారణకర్తలుగాను నియమించుచున్నాను.</a:t>
            </a:r>
            <a:r>
              <a:rPr lang="en" sz="2200" dirty="0">
                <a:solidFill>
                  <a:schemeClr val="accent4">
                    <a:lumMod val="40000"/>
                    <a:lumOff val="60000"/>
                  </a:schemeClr>
                </a:solidFill>
                <a:effectLst>
                  <a:glow rad="76200">
                    <a:srgbClr val="1F6AB3"/>
                  </a:glow>
                </a:effectLst>
                <a:latin typeface="Sree Krushnadevaraya" pitchFamily="2" charset="0"/>
                <a:cs typeface="Sree Krushnadevaraya" pitchFamily="2" charset="0"/>
              </a:rPr>
              <a:t>” (</a:t>
            </a:r>
            <a:r>
              <a:rPr lang="te-IN" sz="2200" dirty="0">
                <a:solidFill>
                  <a:schemeClr val="accent4">
                    <a:lumMod val="40000"/>
                    <a:lumOff val="60000"/>
                  </a:schemeClr>
                </a:solidFill>
                <a:effectLst>
                  <a:glow rad="76200">
                    <a:srgbClr val="1F6AB3"/>
                  </a:glow>
                </a:effectLst>
                <a:latin typeface="Sree Krushnadevaraya" pitchFamily="2" charset="0"/>
                <a:cs typeface="Sree Krushnadevaraya" pitchFamily="2" charset="0"/>
              </a:rPr>
              <a:t>యెషయా</a:t>
            </a:r>
            <a:r>
              <a:rPr lang="en" sz="2200" dirty="0">
                <a:solidFill>
                  <a:schemeClr val="accent4">
                    <a:lumMod val="40000"/>
                    <a:lumOff val="60000"/>
                  </a:schemeClr>
                </a:solidFill>
                <a:effectLst>
                  <a:glow rad="76200">
                    <a:srgbClr val="1F6AB3"/>
                  </a:glow>
                </a:effectLst>
                <a:latin typeface="Sree Krushnadevaraya" pitchFamily="2" charset="0"/>
                <a:cs typeface="Sree Krushnadevaraya" pitchFamily="2" charset="0"/>
              </a:rPr>
              <a:t>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906638" y="1318274"/>
            <a:ext cx="6317411"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యేసును "సమాధానకర్తయగు అధిపతి" అని పిలుస్తారు (యెషయా 9:6). ఆయన శాంతిని తీసుకురావడానికి వచ్చాడు, మరియు ఆయన శాంతితో పరిపాలిస్తాడు (యోహాను 14:27; యెషయా 60:17).</a:t>
            </a:r>
            <a:endParaRPr lang="en" sz="2000" b="1" dirty="0">
              <a:latin typeface="Sree Krushnadevaraya" pitchFamily="2" charset="0"/>
              <a:cs typeface="Sree Krushnadevaraya" pitchFamily="2" charset="0"/>
            </a:endParaRP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825400"/>
            <a:ext cx="5804034" cy="193899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సిరియా సైన్యం దోతానును ప్రవక్త ఎలీషాను పట్టుకోవడానికి ముట్టడించినప్పుడు, అతను దేవుడిని తన చుట్టూ ఉన్న పరలోక సైన్యాన్ని సిరియన్లను నాశనం చేయమని అడగలేదు. బదులుగా, అంధులైన సిరియా సైన్యాన్ని సమరయకు నడిపించమని అడిగాడు, తద్వారా అక్కడికి చేరుకున్న తర్వాత, పోరాడుతున్న రెండు దేశాల మధ్య శాంతిని తీసుకురావచ్చు (2 రాజులు 6:12-23).</a:t>
            </a:r>
            <a:endParaRPr lang="en" sz="2000" b="1" dirty="0">
              <a:latin typeface="Sree Krushnadevaraya" pitchFamily="2" charset="0"/>
              <a:cs typeface="Sree Krushnadevaraya" pitchFamily="2" charset="0"/>
            </a:endParaRP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593192A-7A98-1414-E81F-1352CBCC36EE}"/>
              </a:ext>
            </a:extLst>
          </p:cNvPr>
          <p:cNvSpPr txBox="1"/>
          <p:nvPr/>
        </p:nvSpPr>
        <p:spPr>
          <a:xfrm>
            <a:off x="5906638" y="2223213"/>
            <a:ext cx="6285361" cy="1015663"/>
          </a:xfrm>
          <a:prstGeom prst="rect">
            <a:avLst/>
          </a:prstGeom>
          <a:noFill/>
        </p:spPr>
        <p:txBody>
          <a:bodyPr wrap="square">
            <a:spAutoFit/>
          </a:bodyPr>
          <a:lstStyle/>
          <a:p>
            <a:pPr>
              <a:spcBef>
                <a:spcPts val="600"/>
              </a:spcBef>
            </a:pPr>
            <a:r>
              <a:rPr lang="te-IN" sz="2000" b="1" dirty="0">
                <a:solidFill>
                  <a:schemeClr val="accent5">
                    <a:lumMod val="50000"/>
                  </a:schemeClr>
                </a:solidFill>
                <a:latin typeface="Sree Krushnadevaraya" pitchFamily="2" charset="0"/>
                <a:cs typeface="Sree Krushnadevaraya" pitchFamily="2" charset="0"/>
              </a:rPr>
              <a:t>కానీ ఆయన శాంతి రాజ్యం వాస్తవమయ్యే వరకు, మనం యుద్ధంలో ఉన్న ప్రాంతంలోనే ఉండిపోతాము, మంచి మరియు చెడుల మధ్య విశ్వ సంఘర్షణలో మునిగిపోతాము.</a:t>
            </a:r>
            <a:endParaRPr lang="en" sz="2000" b="1" dirty="0">
              <a:solidFill>
                <a:schemeClr val="accent5">
                  <a:lumMod val="50000"/>
                </a:schemeClr>
              </a:solidFill>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804034" cy="1015663"/>
          </a:xfrm>
          <a:prstGeom prst="rect">
            <a:avLst/>
          </a:prstGeom>
          <a:noFill/>
        </p:spPr>
        <p:txBody>
          <a:bodyPr wrap="square">
            <a:spAutoFit/>
          </a:bodyPr>
          <a:lstStyle/>
          <a:p>
            <a:pPr>
              <a:spcBef>
                <a:spcPts val="600"/>
              </a:spcBef>
            </a:pPr>
            <a:r>
              <a:rPr lang="te-IN" sz="2000" b="1" dirty="0">
                <a:solidFill>
                  <a:schemeClr val="accent5">
                    <a:lumMod val="50000"/>
                  </a:schemeClr>
                </a:solidFill>
                <a:latin typeface="Sree Krushnadevaraya" pitchFamily="2" charset="0"/>
                <a:cs typeface="Sree Krushnadevaraya" pitchFamily="2" charset="0"/>
              </a:rPr>
              <a:t>ఇది యేసు మనకు నేర్పిన ఉదాహరణ: ఎల్లప్పుడూ సంఘర్షణలో శాంతిని కోరుకోవడం. చెడును మంచితో జయించడం (రోమా. 12:20-21).</a:t>
            </a:r>
            <a:endParaRPr lang="en" sz="2000" b="1" dirty="0">
              <a:solidFill>
                <a:schemeClr val="accent5">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640</TotalTime>
  <Words>908</Words>
  <Application>Microsoft Office PowerPoint</Application>
  <PresentationFormat>Panorámica</PresentationFormat>
  <Paragraphs>58</Paragraphs>
  <Slides>10</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Sree Krushnadevaraya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Telugu Powerpoint</dc:title>
  <dc:creator>Samraj K</dc:creator>
  <cp:lastModifiedBy>Sergio</cp:lastModifiedBy>
  <cp:revision>83</cp:revision>
  <dcterms:created xsi:type="dcterms:W3CDTF">2025-10-06T14:35:36Z</dcterms:created>
  <dcterms:modified xsi:type="dcterms:W3CDTF">2025-10-14T20:05:47Z</dcterms:modified>
</cp:coreProperties>
</file>