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307" r:id="rId3"/>
    <p:sldId id="305" r:id="rId4"/>
    <p:sldId id="306" r:id="rId5"/>
    <p:sldId id="257" r:id="rId6"/>
    <p:sldId id="258" r:id="rId7"/>
    <p:sldId id="259" r:id="rId8"/>
    <p:sldId id="260" r:id="rId9"/>
    <p:sldId id="261" r:id="rId10"/>
    <p:sldId id="262" r:id="rId11"/>
    <p:sldId id="264" r:id="rId12"/>
  </p:sldIdLst>
  <p:sldSz cx="12192000" cy="6858000"/>
  <p:notesSz cx="6858000" cy="9144000"/>
  <p:embeddedFontLst>
    <p:embeddedFont>
      <p:font typeface="Sree Krushnadevaraya" panose="02000600000000000000" pitchFamily="2" charset="0"/>
      <p:regular r:id="rId1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custT="1"/>
      <dgm:spPr>
        <a:solidFill>
          <a:schemeClr val="accent2"/>
        </a:solidFill>
      </dgm:spPr>
      <dgm:t>
        <a:bodyPr anchor="t"/>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కోల్పోయిన దేశము</a:t>
          </a:r>
          <a:endParaRPr lang="en" sz="18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custT="1"/>
      <dgm:spPr>
        <a:solidFill>
          <a:schemeClr val="accent3"/>
        </a:solidFill>
      </dgm:spPr>
      <dgm:t>
        <a:bodyPr anchor="t"/>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దేవుడు ఇచ్చిన దేశము</a:t>
          </a:r>
          <a:endParaRPr lang="en" sz="18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custT="1"/>
      <dgm:spPr>
        <a:solidFill>
          <a:schemeClr val="accent1"/>
        </a:solidFill>
      </dgm:spPr>
      <dgm:t>
        <a:bodyPr anchor="t"/>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దేశమును జయించుట</a:t>
          </a:r>
          <a:endParaRPr lang="en" sz="18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custT="1"/>
      <dgm:spPr>
        <a:solidFill>
          <a:schemeClr val="accent5"/>
        </a:solidFill>
      </dgm:spPr>
      <dgm:t>
        <a:bodyPr anchor="t"/>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బహుమానమును కాపాడుట</a:t>
          </a:r>
          <a:endParaRPr lang="en" sz="18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custT="1"/>
      <dgm:spPr>
        <a:solidFill>
          <a:schemeClr val="accent6"/>
        </a:solidFill>
      </dgm:spPr>
      <dgm:t>
        <a:bodyPr anchor="t"/>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పునరుద్ధరింపబడిన దేశము</a:t>
          </a:r>
          <a:endParaRPr lang="en" sz="18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45720" rIns="45720" bIns="45720" numCol="1" spcCol="1270" anchor="t" anchorCtr="0">
          <a:noAutofit/>
        </a:bodyPr>
        <a:lstStyle/>
        <a:p>
          <a:pPr marL="0" lvl="0" indent="0" algn="l"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కోల్పోయిన దేశము</a:t>
          </a:r>
          <a:endParaRPr lang="en" sz="18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45720" rIns="45720" bIns="45720" numCol="1" spcCol="1270" anchor="t" anchorCtr="0">
          <a:noAutofit/>
        </a:bodyPr>
        <a:lstStyle/>
        <a:p>
          <a:pPr marL="0" lvl="0" indent="0" algn="l"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దేవుడు ఇచ్చిన దేశము</a:t>
          </a:r>
          <a:endParaRPr lang="en" sz="18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45720" rIns="45720" bIns="45720" numCol="1" spcCol="1270" anchor="t" anchorCtr="0">
          <a:noAutofit/>
        </a:bodyPr>
        <a:lstStyle/>
        <a:p>
          <a:pPr marL="0" lvl="0" indent="0" algn="l"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దేశమును జయించుట</a:t>
          </a:r>
          <a:endParaRPr lang="en" sz="18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45720" rIns="45720" bIns="45720" numCol="1" spcCol="1270" anchor="t" anchorCtr="0">
          <a:noAutofit/>
        </a:bodyPr>
        <a:lstStyle/>
        <a:p>
          <a:pPr marL="0" lvl="0" indent="0" algn="l"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బహుమానమును కాపాడుట</a:t>
          </a:r>
          <a:endParaRPr lang="en" sz="18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45720" rIns="45720" bIns="45720" numCol="1" spcCol="1270" anchor="t" anchorCtr="0">
          <a:noAutofit/>
        </a:bodyPr>
        <a:lstStyle/>
        <a:p>
          <a:pPr marL="0" lvl="0" indent="0" algn="l"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పునరుద్ధరింపబడిన దేశము</a:t>
          </a:r>
          <a:endParaRPr lang="en" sz="18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24/11/2025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7</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9</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24/11/2025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microsoft.com/office/2007/relationships/hdphoto" Target="../media/hdphoto3.wdp"/><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
            <a:ext cx="6168788" cy="68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168788" y="1"/>
            <a:ext cx="6023212" cy="1714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0" bIns="0" rtlCol="0" anchor="ctr" anchorCtr="1"/>
          <a:lstStyle/>
          <a:p>
            <a:pPr algn="ctr"/>
            <a:r>
              <a:rPr lang="te-IN" sz="4800" b="1" dirty="0">
                <a:solidFill>
                  <a:schemeClr val="tx1">
                    <a:lumMod val="95000"/>
                    <a:lumOff val="5000"/>
                  </a:schemeClr>
                </a:solidFill>
                <a:latin typeface="Sree Krushnadevaraya" pitchFamily="2" charset="0"/>
                <a:cs typeface="Sree Krushnadevaraya" pitchFamily="2" charset="0"/>
              </a:rPr>
              <a:t>యెహోషువ నుండి విశ్వాస పాఠాలు</a:t>
            </a:r>
          </a:p>
        </p:txBody>
      </p:sp>
      <p:sp>
        <p:nvSpPr>
          <p:cNvPr id="3" name="Rounded Rectangle 2"/>
          <p:cNvSpPr/>
          <p:nvPr/>
        </p:nvSpPr>
        <p:spPr>
          <a:xfrm>
            <a:off x="6168788" y="3428941"/>
            <a:ext cx="6023212" cy="34290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4" name="Rounded Rectangle 3"/>
          <p:cNvSpPr/>
          <p:nvPr/>
        </p:nvSpPr>
        <p:spPr>
          <a:xfrm>
            <a:off x="6704514" y="1714472"/>
            <a:ext cx="5076967" cy="2448096"/>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360000" bIns="108000" rtlCol="0" anchor="ctr"/>
          <a:lstStyle/>
          <a:p>
            <a:pPr algn="ctr"/>
            <a:r>
              <a:rPr lang="en-US" sz="32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Sree Krushnadevaraya" pitchFamily="2" charset="0"/>
                <a:cs typeface="Sree Krushnadevaraya" pitchFamily="2" charset="0"/>
              </a:rPr>
              <a:t>9 - </a:t>
            </a:r>
            <a:r>
              <a:rPr lang="te-IN" sz="3600" b="1" dirty="0">
                <a:solidFill>
                  <a:schemeClr val="bg1"/>
                </a:solidFill>
                <a:latin typeface="Sree Krushnadevaraya" pitchFamily="2" charset="0"/>
                <a:cs typeface="Sree Krushnadevaraya" pitchFamily="2" charset="0"/>
              </a:rPr>
              <a:t>"</a:t>
            </a:r>
            <a:r>
              <a:rPr lang="te-IN" sz="3600" b="1" dirty="0">
                <a:ln w="9525">
                  <a:noFill/>
                  <a:prstDash val="solid"/>
                </a:ln>
                <a:solidFill>
                  <a:schemeClr val="bg1"/>
                </a:solidFill>
                <a:effectLst>
                  <a:outerShdw blurRad="12700" dist="38100" dir="2700000" algn="tl" rotWithShape="0">
                    <a:srgbClr val="87832A"/>
                  </a:outerShdw>
                </a:effectLst>
                <a:latin typeface="Sree Krushnadevaraya" pitchFamily="2" charset="0"/>
                <a:cs typeface="Sree Krushnadevaraya" pitchFamily="2" charset="0"/>
              </a:rPr>
              <a:t>వాగ్దానములకు వారసులు, బందీలైయుండియు నిరీక్షణగలవారు</a:t>
            </a:r>
          </a:p>
          <a:p>
            <a:pPr algn="ctr"/>
            <a:r>
              <a:rPr lang="te-IN" sz="3600" b="1" dirty="0">
                <a:solidFill>
                  <a:schemeClr val="bg1"/>
                </a:solidFill>
                <a:latin typeface="Sree Krushnadevaraya" pitchFamily="2" charset="0"/>
                <a:cs typeface="Sree Krushnadevaraya" pitchFamily="2" charset="0"/>
              </a:rPr>
              <a:t>"</a:t>
            </a:r>
            <a:endParaRPr lang="en" sz="3600" b="1" dirty="0">
              <a:solidFill>
                <a:schemeClr val="bg1"/>
              </a:solidFill>
              <a:latin typeface="Sree Krushnadevaraya" pitchFamily="2" charset="0"/>
              <a:cs typeface="Sree Krushnadevaraya" pitchFamily="2" charset="0"/>
            </a:endParaRPr>
          </a:p>
        </p:txBody>
      </p:sp>
      <p:sp>
        <p:nvSpPr>
          <p:cNvPr id="5" name="Rectangle 4"/>
          <p:cNvSpPr/>
          <p:nvPr/>
        </p:nvSpPr>
        <p:spPr>
          <a:xfrm>
            <a:off x="6265173" y="4420195"/>
            <a:ext cx="5830442" cy="1446550"/>
          </a:xfrm>
          <a:prstGeom prst="rect">
            <a:avLst/>
          </a:prstGeom>
          <a:noFill/>
        </p:spPr>
        <p:txBody>
          <a:bodyPr wrap="none" lIns="91440" tIns="45720" rIns="91440" bIns="45720">
            <a:spAutoFit/>
          </a:bodyPr>
          <a:lstStyle/>
          <a:p>
            <a:pPr algn="ct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4</a:t>
            </a: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వ త్రిమాసము</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189833" y="5860662"/>
            <a:ext cx="598112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అక్టోబర్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a:t>
            </a: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నవంబర్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a:t>
            </a: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డిసెంబర్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- 2025</a:t>
            </a:r>
          </a:p>
        </p:txBody>
      </p:sp>
    </p:spTree>
    <p:extLst>
      <p:ext uri="{BB962C8B-B14F-4D97-AF65-F5344CB8AC3E}">
        <p14:creationId xmlns:p14="http://schemas.microsoft.com/office/powerpoint/2010/main" val="190385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8500"/>
                            </p:stCondLst>
                            <p:childTnLst>
                              <p:par>
                                <p:cTn id="25" presetID="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162630" y="853862"/>
            <a:ext cx="7681458" cy="5170646"/>
          </a:xfrm>
          <a:prstGeom prst="rect">
            <a:avLst/>
          </a:prstGeom>
          <a:noFill/>
        </p:spPr>
        <p:txBody>
          <a:bodyPr wrap="square">
            <a:spAutoFit/>
          </a:bodyPr>
          <a:lstStyle/>
          <a:p>
            <a:pPr algn="just">
              <a:spcBef>
                <a:spcPts val="600"/>
              </a:spcBef>
            </a:pPr>
            <a:r>
              <a:rPr lang="en" sz="3000" dirty="0">
                <a:latin typeface="Sree Krushnadevaraya" pitchFamily="2" charset="0"/>
                <a:cs typeface="Sree Krushnadevaraya" pitchFamily="2" charset="0"/>
              </a:rPr>
              <a:t>“</a:t>
            </a:r>
            <a:r>
              <a:rPr lang="te-IN" sz="3000" dirty="0">
                <a:latin typeface="Sree Krushnadevaraya" pitchFamily="2" charset="0"/>
                <a:cs typeface="Sree Krushnadevaraya" pitchFamily="2" charset="0"/>
              </a:rPr>
              <a:t>దేవునికి అవిధేయత చేత ఆదాము, హవ్వలు ఏదెనును కోల్పోయిరి; పాపము చేత భూమంతయు శపింపబడెను. కాని దేవుని ప్రజలు ఆయన ఆజ్ఞలను అనుసరించినయెడల, వారి దేశము పుష్టి, సౌందర్యములతో పునరుద్ధరింపబడును. భూమి సాగు విషయములో దేవుడే వారికి ఆజ్ఞలు ఇవ్వెను; వారు ఆయనతో సహకరించవలసి ఉండెను. అట్టిదే యెడల భూమి అంతయు దేవుని నియంత్రణలో ఆత్మీయ సత్యముల బోధనగా నిలచును. సహజ నియమములకు అనుసరణచేత భూమి తన ధనములను ఉత్పత్తి చేసినట్లే, నైతిక నియమములకు విధేయతచేత ప్రజల హృదయములు ఆయన స్వభావ గుణములను ప్రతిబింబింపవలెను.”</a:t>
            </a:r>
            <a:endParaRPr lang="en" sz="3000"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B5B5D0C1-3E85-151F-5DEA-F321F15A622C}"/>
              </a:ext>
            </a:extLst>
          </p:cNvPr>
          <p:cNvSpPr txBox="1"/>
          <p:nvPr/>
        </p:nvSpPr>
        <p:spPr>
          <a:xfrm>
            <a:off x="4554329" y="5934226"/>
            <a:ext cx="5437707" cy="461665"/>
          </a:xfrm>
          <a:prstGeom prst="rect">
            <a:avLst/>
          </a:prstGeom>
          <a:noFill/>
        </p:spPr>
        <p:txBody>
          <a:bodyPr wrap="none" rtlCol="0">
            <a:spAutoFit/>
          </a:bodyPr>
          <a:lstStyle/>
          <a:p>
            <a:pPr algn="r"/>
            <a:r>
              <a:rPr lang="te-IN" sz="2400" b="1" dirty="0">
                <a:latin typeface="Sree Krushnadevaraya" pitchFamily="2" charset="0"/>
                <a:cs typeface="Sree Krushnadevaraya" pitchFamily="2" charset="0"/>
              </a:rPr>
              <a:t>— ఎలెన్ జి. వైట్ (క్రైస్ట్‌స్ ఆబ్జెక్ట్ లెసన్స్, పుట 289)</a:t>
            </a:r>
            <a:endParaRPr lang="en" sz="24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56966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te-IN" sz="4800" b="1" spc="300" dirty="0">
                <a:ln/>
                <a:solidFill>
                  <a:srgbClr val="FFC000"/>
                </a:solidFill>
                <a:effectLst>
                  <a:outerShdw blurRad="38100" dist="38100" dir="2700000" algn="tl">
                    <a:srgbClr val="000000"/>
                  </a:outerShdw>
                </a:effectLst>
                <a:latin typeface="Sree Krushnadevaraya" pitchFamily="2" charset="0"/>
                <a:cs typeface="Sree Krushnadevaraya" pitchFamily="2" charset="0"/>
              </a:rPr>
              <a:t>వాగ్దానములకు వారసులు, బందీలైయుండియు నిరీక్షణగలవారు</a:t>
            </a:r>
            <a:endParaRPr lang="en" sz="4800" b="1" spc="300" dirty="0">
              <a:ln/>
              <a:solidFill>
                <a:srgbClr val="FFC000"/>
              </a:solidFill>
              <a:effectLst>
                <a:outerShdw blurRad="38100" dist="38100" dir="2700000" algn="tl">
                  <a:srgbClr val="000000"/>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5DE0AC24-B492-3A35-2E1B-14B0E3564C64}"/>
              </a:ext>
            </a:extLst>
          </p:cNvPr>
          <p:cNvSpPr txBox="1"/>
          <p:nvPr/>
        </p:nvSpPr>
        <p:spPr>
          <a:xfrm>
            <a:off x="6095999" y="6135117"/>
            <a:ext cx="5028941" cy="584775"/>
          </a:xfrm>
          <a:prstGeom prst="rect">
            <a:avLst/>
          </a:prstGeom>
          <a:noFill/>
        </p:spPr>
        <p:txBody>
          <a:bodyPr wrap="none" rtlCol="0">
            <a:spAutoFit/>
          </a:bodyPr>
          <a:lstStyle/>
          <a:p>
            <a:pPr algn="r"/>
            <a:r>
              <a:rPr lang="te-IN" sz="3200" b="1" dirty="0">
                <a:solidFill>
                  <a:srgbClr val="BBE4FA"/>
                </a:solidFill>
                <a:effectLst>
                  <a:outerShdw blurRad="38100" dist="38100" dir="2700000" algn="tl">
                    <a:srgbClr val="000000">
                      <a:alpha val="43137"/>
                    </a:srgbClr>
                  </a:outerShdw>
                </a:effectLst>
                <a:latin typeface="Sree Krushnadevaraya" pitchFamily="2" charset="0"/>
                <a:cs typeface="Sree Krushnadevaraya" pitchFamily="2" charset="0"/>
              </a:rPr>
              <a:t>నవంబర్ 29, 2025 నాటి పాఠం 9</a:t>
            </a:r>
            <a:endParaRPr lang="en" sz="3200" b="1" dirty="0">
              <a:solidFill>
                <a:srgbClr val="BBE4F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a:extLst>
              <a:ext uri="{28A0092B-C50C-407E-A947-70E740481C1C}">
                <a14:useLocalDpi xmlns:a14="http://schemas.microsoft.com/office/drawing/2010/main" val="0"/>
              </a:ext>
            </a:extLst>
          </a:blip>
          <a:srcRect l="4705" r="4705"/>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22929"/>
            <a:ext cx="12191999" cy="1754326"/>
          </a:xfrm>
          <a:prstGeom prst="rect">
            <a:avLst/>
          </a:prstGeom>
          <a:noFill/>
        </p:spPr>
        <p:txBody>
          <a:bodyPr wrap="square">
            <a:spAutoFit/>
          </a:bodyPr>
          <a:lstStyle/>
          <a:p>
            <a:pPr lvl="0" algn="ctr">
              <a:spcBef>
                <a:spcPts val="1200"/>
              </a:spcBef>
              <a:defRPr/>
            </a:pP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Sree Krushnadevaraya" pitchFamily="2" charset="0"/>
                <a:cs typeface="Sree Krushnadevaraya" pitchFamily="2" charset="0"/>
              </a:rPr>
              <a:t>“</a:t>
            </a:r>
            <a:r>
              <a:rPr lang="te-IN" sz="36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Sree Krushnadevaraya" pitchFamily="2" charset="0"/>
                <a:cs typeface="Sree Krushnadevaraya" pitchFamily="2" charset="0"/>
              </a:rPr>
              <a:t>బంధకములలో పడియుండియు నిరీక్షణగలవారలారా, మీ కోటను మరల ప్రవేశించుడి, రెండంతలుగా మీకు మేలు చేసెదనని నేడు నేను మీకు తెలియజేయుచున్నాను.</a:t>
            </a: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Sree Krushnadevaraya" pitchFamily="2" charset="0"/>
                <a:cs typeface="Sree Krushnadevaraya" pitchFamily="2" charset="0"/>
              </a:rPr>
              <a:t>” </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Sree Krushnadevaraya" pitchFamily="2" charset="0"/>
                <a:cs typeface="Sree Krushnadevaraya" pitchFamily="2" charset="0"/>
              </a:rPr>
              <a:t>(</a:t>
            </a:r>
            <a:r>
              <a:rPr lang="te-IN" sz="28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Sree Krushnadevaraya" pitchFamily="2" charset="0"/>
                <a:cs typeface="Sree Krushnadevaraya" pitchFamily="2" charset="0"/>
              </a:rPr>
              <a:t>జెకర్యా</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Sree Krushnadevaraya" pitchFamily="2" charset="0"/>
                <a:cs typeface="Sree Krushnadevaraya" pitchFamily="2" charset="0"/>
              </a:rPr>
              <a:t> 9:12)</a:t>
            </a:r>
          </a:p>
        </p:txBody>
      </p:sp>
    </p:spTree>
    <p:extLst>
      <p:ext uri="{BB962C8B-B14F-4D97-AF65-F5344CB8AC3E}">
        <p14:creationId xmlns:p14="http://schemas.microsoft.com/office/powerpoint/2010/main" val="293317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3015201281"/>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25013" y="3600450"/>
            <a:ext cx="393056" cy="461665"/>
          </a:xfrm>
          <a:prstGeom prst="rect">
            <a:avLst/>
          </a:prstGeom>
          <a:noFill/>
        </p:spPr>
        <p:txBody>
          <a:bodyPr wrap="none" rtlCol="0">
            <a:spAutoFit/>
          </a:bodyPr>
          <a:lstStyle/>
          <a:p>
            <a:pPr algn="ctr"/>
            <a:r>
              <a:rPr lang="en" sz="2400" b="1" dirty="0">
                <a:solidFill>
                  <a:schemeClr val="accent2">
                    <a:lumMod val="75000"/>
                  </a:schemeClr>
                </a:solidFill>
                <a:latin typeface="Sree Krushnadevaraya" pitchFamily="2" charset="0"/>
                <a:cs typeface="Sree Krushnadevaraya" pitchFamily="2" charset="0"/>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en" sz="2400" b="1" dirty="0">
                <a:solidFill>
                  <a:schemeClr val="accent3">
                    <a:lumMod val="75000"/>
                  </a:schemeClr>
                </a:solidFill>
                <a:latin typeface="Sree Krushnadevaraya" pitchFamily="2" charset="0"/>
                <a:cs typeface="Sree Krushnadevaraya" pitchFamily="2" charset="0"/>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100759" y="4822925"/>
            <a:ext cx="386644" cy="461665"/>
          </a:xfrm>
          <a:prstGeom prst="rect">
            <a:avLst/>
          </a:prstGeom>
          <a:noFill/>
        </p:spPr>
        <p:txBody>
          <a:bodyPr wrap="none" rtlCol="0">
            <a:spAutoFit/>
          </a:bodyPr>
          <a:lstStyle/>
          <a:p>
            <a:pPr algn="ctr"/>
            <a:r>
              <a:rPr lang="en" sz="2400" b="1" dirty="0">
                <a:solidFill>
                  <a:schemeClr val="accent1">
                    <a:lumMod val="75000"/>
                  </a:schemeClr>
                </a:solidFill>
                <a:latin typeface="Sree Krushnadevaraya" pitchFamily="2" charset="0"/>
                <a:cs typeface="Sree Krushnadevaraya" pitchFamily="2" charset="0"/>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5001889" y="5421246"/>
            <a:ext cx="418704" cy="461665"/>
          </a:xfrm>
          <a:prstGeom prst="rect">
            <a:avLst/>
          </a:prstGeom>
          <a:noFill/>
        </p:spPr>
        <p:txBody>
          <a:bodyPr wrap="none" rtlCol="0">
            <a:spAutoFit/>
          </a:bodyPr>
          <a:lstStyle/>
          <a:p>
            <a:pPr algn="ctr"/>
            <a:r>
              <a:rPr lang="en" sz="2400" b="1" dirty="0">
                <a:solidFill>
                  <a:schemeClr val="accent5">
                    <a:lumMod val="75000"/>
                  </a:schemeClr>
                </a:solidFill>
                <a:latin typeface="Sree Krushnadevaraya" pitchFamily="2" charset="0"/>
                <a:cs typeface="Sree Krushnadevaraya" pitchFamily="2" charset="0"/>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699363" y="6040935"/>
            <a:ext cx="444353" cy="461665"/>
          </a:xfrm>
          <a:prstGeom prst="rect">
            <a:avLst/>
          </a:prstGeom>
          <a:noFill/>
        </p:spPr>
        <p:txBody>
          <a:bodyPr wrap="none" rtlCol="0">
            <a:spAutoFit/>
          </a:bodyPr>
          <a:lstStyle/>
          <a:p>
            <a:pPr algn="ctr"/>
            <a:r>
              <a:rPr lang="en" sz="2400" b="1" dirty="0">
                <a:solidFill>
                  <a:schemeClr val="accent6">
                    <a:lumMod val="75000"/>
                  </a:schemeClr>
                </a:solidFill>
                <a:latin typeface="Sree Krushnadevaraya" pitchFamily="2" charset="0"/>
                <a:cs typeface="Sree Krushnadevaraya" pitchFamily="2" charset="0"/>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1200329"/>
          </a:xfrm>
          <a:prstGeom prst="rect">
            <a:avLst/>
          </a:prstGeom>
          <a:noFill/>
        </p:spPr>
        <p:txBody>
          <a:bodyPr wrap="square" rtlCol="0">
            <a:spAutoFit/>
          </a:bodyPr>
          <a:lstStyle/>
          <a:p>
            <a:pPr>
              <a:spcBef>
                <a:spcPts val="600"/>
              </a:spcBef>
            </a:pPr>
            <a:r>
              <a:rPr lang="te-IN" sz="2400" dirty="0">
                <a:latin typeface="Sree Krushnadevaraya" pitchFamily="2" charset="0"/>
                <a:cs typeface="Sree Krushnadevaraya" pitchFamily="2" charset="0"/>
              </a:rPr>
              <a:t>యెహోషువ గ్రంథములోని 13 నుండి 21 అధ్యాయములు ప్రధానంగా కనాను దేశమును ఇశ్రాయేలీయుల గోత్రములకు ఎలా పంచబడెనో వివరిస్తాయి.</a:t>
            </a:r>
            <a:endParaRPr lang="en" sz="2400" dirty="0">
              <a:latin typeface="Sree Krushnadevaraya" pitchFamily="2" charset="0"/>
              <a:cs typeface="Sree Krushnadevaraya" pitchFamily="2" charset="0"/>
            </a:endParaRP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24446" y="0"/>
            <a:ext cx="4332608" cy="6858000"/>
            <a:chOff x="2444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4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439509"/>
              <a:ext cx="3657600" cy="400110"/>
            </a:xfrm>
            <a:prstGeom prst="rect">
              <a:avLst/>
            </a:prstGeom>
            <a:noFill/>
          </p:spPr>
          <p:txBody>
            <a:bodyPr wrap="square" rtlCol="0">
              <a:spAutoFit/>
            </a:bodyPr>
            <a:lstStyle/>
            <a:p>
              <a:pPr algn="ctr"/>
              <a:r>
                <a:rPr lang="te-IN" sz="2000" b="1" dirty="0">
                  <a:latin typeface="Sree Krushnadevaraya" pitchFamily="2" charset="0"/>
                  <a:cs typeface="Sree Krushnadevaraya" pitchFamily="2" charset="0"/>
                </a:rPr>
                <a:t>ఇశ్రాయేలు యొక్క 12 గోత్రాలు</a:t>
              </a:r>
              <a:endParaRPr lang="en" sz="2000" b="1" dirty="0">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307777"/>
            </a:xfrm>
            <a:prstGeom prst="rect">
              <a:avLst/>
            </a:prstGeom>
            <a:noFill/>
          </p:spPr>
          <p:txBody>
            <a:bodyPr wrap="square" rtlCol="0">
              <a:spAutoFit/>
            </a:bodyPr>
            <a:lstStyle/>
            <a:p>
              <a:pPr algn="ctr"/>
              <a:r>
                <a:rPr lang="te-IN" sz="1400" b="1" dirty="0">
                  <a:solidFill>
                    <a:srgbClr val="108FD6"/>
                  </a:solidFill>
                  <a:latin typeface="Sree Krushnadevaraya" pitchFamily="2" charset="0"/>
                  <a:cs typeface="Sree Krushnadevaraya" pitchFamily="2" charset="0"/>
                </a:rPr>
                <a:t>మధ్యధరా సముద్రం</a:t>
              </a:r>
              <a:endParaRPr lang="en" sz="1400" b="1" dirty="0">
                <a:solidFill>
                  <a:srgbClr val="108FD6"/>
                </a:solidFill>
                <a:latin typeface="Sree Krushnadevaraya" pitchFamily="2" charset="0"/>
                <a:cs typeface="Sree Krushnadevaraya" pitchFamily="2" charset="0"/>
              </a:endParaRP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te-IN" sz="1200" dirty="0">
                  <a:latin typeface="Sree Krushnadevaraya" pitchFamily="2" charset="0"/>
                  <a:cs typeface="Sree Krushnadevaraya" pitchFamily="2" charset="0"/>
                </a:rPr>
                <a:t>ఆశేరు</a:t>
              </a:r>
              <a:endParaRPr lang="en" sz="1200" dirty="0">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endParaRPr lang="en" sz="1200" b="1" dirty="0">
                <a:latin typeface="Sree Krushnadevaraya" pitchFamily="2" charset="0"/>
                <a:cs typeface="Sree Krushnadevaraya" pitchFamily="2" charset="0"/>
              </a:endParaRP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te-IN" sz="1200" dirty="0">
                  <a:latin typeface="Sree Krushnadevaraya" pitchFamily="2" charset="0"/>
                  <a:cs typeface="Sree Krushnadevaraya" pitchFamily="2" charset="0"/>
                </a:rPr>
                <a:t>ఈస్సాకారు</a:t>
              </a:r>
              <a:endParaRPr lang="en" sz="1200" dirty="0">
                <a:latin typeface="Sree Krushnadevaraya" pitchFamily="2" charset="0"/>
                <a:cs typeface="Sree Krushnadevaraya" pitchFamily="2" charset="0"/>
              </a:endParaRP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688123" y="2165152"/>
              <a:ext cx="1036027" cy="276999"/>
            </a:xfrm>
            <a:prstGeom prst="rect">
              <a:avLst/>
            </a:prstGeom>
            <a:noFill/>
          </p:spPr>
          <p:txBody>
            <a:bodyPr wrap="square" rtlCol="0">
              <a:spAutoFit/>
            </a:bodyPr>
            <a:lstStyle/>
            <a:p>
              <a:pPr algn="ctr"/>
              <a:r>
                <a:rPr lang="te-IN" sz="1200" dirty="0">
                  <a:latin typeface="Sree Krushnadevaraya" pitchFamily="2" charset="0"/>
                  <a:cs typeface="Sree Krushnadevaraya" pitchFamily="2" charset="0"/>
                </a:rPr>
                <a:t>నఫ్తాలి</a:t>
              </a:r>
              <a:endParaRPr lang="en" sz="1200" dirty="0">
                <a:latin typeface="Sree Krushnadevaraya" pitchFamily="2" charset="0"/>
                <a:cs typeface="Sree Krushnadevaraya" pitchFamily="2" charset="0"/>
              </a:endParaRP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te-IN" sz="1200" dirty="0">
                  <a:latin typeface="Sree Krushnadevaraya" pitchFamily="2" charset="0"/>
                  <a:cs typeface="Sree Krushnadevaraya" pitchFamily="2" charset="0"/>
                </a:rPr>
                <a:t>మనష్షే</a:t>
              </a:r>
              <a:endParaRPr lang="en" sz="1200" dirty="0">
                <a:latin typeface="Sree Krushnadevaraya" pitchFamily="2" charset="0"/>
                <a:cs typeface="Sree Krushnadevaraya" pitchFamily="2" charset="0"/>
              </a:endParaRP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te-IN" sz="1200" dirty="0">
                  <a:latin typeface="Sree Krushnadevaraya" pitchFamily="2" charset="0"/>
                  <a:cs typeface="Sree Krushnadevaraya" pitchFamily="2" charset="0"/>
                </a:rPr>
                <a:t>మనష్షే</a:t>
              </a:r>
              <a:endParaRPr lang="en" sz="1200" dirty="0">
                <a:latin typeface="Sree Krushnadevaraya" pitchFamily="2" charset="0"/>
                <a:cs typeface="Sree Krushnadevaraya" pitchFamily="2" charset="0"/>
              </a:endParaRP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68121" y="3820268"/>
              <a:ext cx="913130" cy="276999"/>
            </a:xfrm>
            <a:prstGeom prst="rect">
              <a:avLst/>
            </a:prstGeom>
            <a:noFill/>
          </p:spPr>
          <p:txBody>
            <a:bodyPr wrap="square" rtlCol="0">
              <a:spAutoFit/>
            </a:bodyPr>
            <a:lstStyle/>
            <a:p>
              <a:pPr algn="ctr"/>
              <a:r>
                <a:rPr lang="te-IN" sz="1200" dirty="0">
                  <a:latin typeface="Sree Krushnadevaraya" pitchFamily="2" charset="0"/>
                  <a:cs typeface="Sree Krushnadevaraya" pitchFamily="2" charset="0"/>
                </a:rPr>
                <a:t>ఎఫ్రాయిము</a:t>
              </a:r>
              <a:endParaRPr lang="en" sz="1200" dirty="0">
                <a:latin typeface="Sree Krushnadevaraya" pitchFamily="2" charset="0"/>
                <a:cs typeface="Sree Krushnadevaraya" pitchFamily="2" charset="0"/>
              </a:endParaRP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te-IN" sz="1400" dirty="0">
                  <a:latin typeface="Sree Krushnadevaraya" pitchFamily="2" charset="0"/>
                  <a:cs typeface="Sree Krushnadevaraya" pitchFamily="2" charset="0"/>
                </a:rPr>
                <a:t>గాదు</a:t>
              </a:r>
              <a:endParaRPr lang="en" sz="1400" dirty="0">
                <a:latin typeface="Sree Krushnadevaraya" pitchFamily="2" charset="0"/>
                <a:cs typeface="Sree Krushnadevaraya" pitchFamily="2" charset="0"/>
              </a:endParaRP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te-IN" sz="1100" dirty="0">
                  <a:latin typeface="Sree Krushnadevaraya" pitchFamily="2" charset="0"/>
                  <a:cs typeface="Sree Krushnadevaraya" pitchFamily="2" charset="0"/>
                </a:rPr>
                <a:t>బిన్యామీను</a:t>
              </a:r>
              <a:endParaRPr lang="en" sz="1100" dirty="0">
                <a:latin typeface="Sree Krushnadevaraya" pitchFamily="2" charset="0"/>
                <a:cs typeface="Sree Krushnadevaraya" pitchFamily="2" charset="0"/>
              </a:endParaRP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te-IN" sz="1400" dirty="0">
                  <a:latin typeface="Sree Krushnadevaraya" pitchFamily="2" charset="0"/>
                  <a:cs typeface="Sree Krushnadevaraya" pitchFamily="2" charset="0"/>
                </a:rPr>
                <a:t>యూదా</a:t>
              </a:r>
              <a:endParaRPr lang="en" sz="1400" dirty="0">
                <a:latin typeface="Sree Krushnadevaraya" pitchFamily="2" charset="0"/>
                <a:cs typeface="Sree Krushnadevaraya" pitchFamily="2" charset="0"/>
              </a:endParaRP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te-IN" sz="1400" dirty="0">
                  <a:latin typeface="Sree Krushnadevaraya" pitchFamily="2" charset="0"/>
                  <a:cs typeface="Sree Krushnadevaraya" pitchFamily="2" charset="0"/>
                </a:rPr>
                <a:t>రూబేను</a:t>
              </a:r>
              <a:endParaRPr lang="en" sz="1400" dirty="0">
                <a:latin typeface="Sree Krushnadevaraya" pitchFamily="2" charset="0"/>
                <a:cs typeface="Sree Krushnadevaraya" pitchFamily="2" charset="0"/>
              </a:endParaRP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te-IN" sz="1200" dirty="0">
                  <a:latin typeface="Sree Krushnadevaraya" pitchFamily="2" charset="0"/>
                  <a:cs typeface="Sree Krushnadevaraya" pitchFamily="2" charset="0"/>
                </a:rPr>
                <a:t>శిమ్యోను</a:t>
              </a:r>
              <a:endParaRPr lang="en" sz="1200" dirty="0">
                <a:latin typeface="Sree Krushnadevaraya" pitchFamily="2" charset="0"/>
                <a:cs typeface="Sree Krushnadevaraya" pitchFamily="2" charset="0"/>
              </a:endParaRP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29334" y="2444519"/>
            <a:ext cx="7644569" cy="1200329"/>
          </a:xfrm>
          <a:prstGeom prst="rect">
            <a:avLst/>
          </a:prstGeom>
          <a:noFill/>
        </p:spPr>
        <p:txBody>
          <a:bodyPr wrap="square">
            <a:spAutoFit/>
          </a:bodyPr>
          <a:lstStyle/>
          <a:p>
            <a:pPr>
              <a:spcBef>
                <a:spcPts val="600"/>
              </a:spcBef>
            </a:pPr>
            <a:r>
              <a:rPr lang="te-IN" sz="2400" dirty="0">
                <a:latin typeface="Sree Krushnadevaraya" pitchFamily="2" charset="0"/>
                <a:cs typeface="Sree Krushnadevaraya" pitchFamily="2" charset="0"/>
              </a:rPr>
              <a:t>యేసు క్రీస్తు మరణముచేత, ఆదాము మరియు హవ్వా కోల్పోయిన దేశమును మనము వారసత్వముగా పొందిన వారము. అయినప్పటికీ, దానిని పొందుదుమని నిరీక్షణ బంధులుగా ఉన్నాము.</a:t>
            </a:r>
            <a:endParaRPr lang="en" sz="2400" dirty="0">
              <a:latin typeface="Sree Krushnadevaraya" pitchFamily="2" charset="0"/>
              <a:cs typeface="Sree Krushnadevaraya" pitchFamily="2" charset="0"/>
            </a:endParaRP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255551"/>
            <a:ext cx="7644568" cy="1200329"/>
          </a:xfrm>
          <a:prstGeom prst="rect">
            <a:avLst/>
          </a:prstGeom>
          <a:noFill/>
        </p:spPr>
        <p:txBody>
          <a:bodyPr wrap="square">
            <a:spAutoFit/>
          </a:bodyPr>
          <a:lstStyle/>
          <a:p>
            <a:pPr>
              <a:spcBef>
                <a:spcPts val="600"/>
              </a:spcBef>
            </a:pPr>
            <a:r>
              <a:rPr lang="te-IN" sz="2400" dirty="0">
                <a:solidFill>
                  <a:srgbClr val="002060"/>
                </a:solidFill>
                <a:latin typeface="Sree Krushnadevaraya" pitchFamily="2" charset="0"/>
                <a:cs typeface="Sree Krushnadevaraya" pitchFamily="2" charset="0"/>
              </a:rPr>
              <a:t>స్థలముల, ప్రజల, గోత్రముల సూచనల మధ్య, ఇశ్రాయేలు వారసత్వంగా పొందిన దేశమును మనము చూస్తాము; అయినప్పటికీ, సంపూర్ణముగా స్వాధీనపరచుకోని దేశముగాను అది ఉండెను.</a:t>
            </a:r>
            <a:endParaRPr lang="en" sz="2400" dirty="0">
              <a:solidFill>
                <a:srgbClr val="002060"/>
              </a:solidFill>
              <a:latin typeface="Sree Krushnadevaraya" pitchFamily="2" charset="0"/>
              <a:cs typeface="Sree Krushnadevaraya" pitchFamily="2" charset="0"/>
            </a:endParaRPr>
          </a:p>
        </p:txBody>
      </p:sp>
      <p:sp>
        <p:nvSpPr>
          <p:cNvPr id="31" name="Rectangle 30"/>
          <p:cNvSpPr/>
          <p:nvPr/>
        </p:nvSpPr>
        <p:spPr>
          <a:xfrm>
            <a:off x="602073" y="2517088"/>
            <a:ext cx="896399" cy="338554"/>
          </a:xfrm>
          <a:prstGeom prst="rect">
            <a:avLst/>
          </a:prstGeom>
        </p:spPr>
        <p:txBody>
          <a:bodyPr wrap="none">
            <a:spAutoFit/>
          </a:bodyPr>
          <a:lstStyle/>
          <a:p>
            <a:r>
              <a:rPr lang="te-IN" sz="1600" dirty="0">
                <a:latin typeface="Sree Krushnadevaraya" pitchFamily="2" charset="0"/>
                <a:cs typeface="Sree Krushnadevaraya" pitchFamily="2" charset="0"/>
              </a:rPr>
              <a:t>జెబులూను</a:t>
            </a:r>
            <a:endParaRPr lang="en-IN" sz="1600" dirty="0">
              <a:latin typeface="Sree Krushnadevaraya" pitchFamily="2" charset="0"/>
              <a:cs typeface="Sree Krushnadevaraya" pitchFamily="2" charset="0"/>
            </a:endParaRPr>
          </a:p>
        </p:txBody>
      </p:sp>
      <p:sp>
        <p:nvSpPr>
          <p:cNvPr id="33" name="Rectangle 32"/>
          <p:cNvSpPr/>
          <p:nvPr/>
        </p:nvSpPr>
        <p:spPr>
          <a:xfrm>
            <a:off x="552309" y="3646616"/>
            <a:ext cx="596638" cy="369332"/>
          </a:xfrm>
          <a:prstGeom prst="rect">
            <a:avLst/>
          </a:prstGeom>
        </p:spPr>
        <p:txBody>
          <a:bodyPr wrap="none">
            <a:spAutoFit/>
          </a:bodyPr>
          <a:lstStyle/>
          <a:p>
            <a:r>
              <a:rPr lang="te-IN" dirty="0">
                <a:latin typeface="Sree Krushnadevaraya" pitchFamily="2" charset="0"/>
                <a:cs typeface="Sree Krushnadevaraya" pitchFamily="2" charset="0"/>
              </a:rPr>
              <a:t>దాను</a:t>
            </a:r>
            <a:endParaRPr lang="en-IN" dirty="0">
              <a:latin typeface="Sree Krushnadevaraya" pitchFamily="2" charset="0"/>
              <a:cs typeface="Sree Krushnadevaraya" pitchFamily="2" charset="0"/>
            </a:endParaRP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6F24A005-0124-1E10-056F-DBEDF398DA9F}"/>
              </a:ext>
            </a:extLst>
          </p:cNvPr>
          <p:cNvSpPr txBox="1"/>
          <p:nvPr/>
        </p:nvSpPr>
        <p:spPr>
          <a:xfrm>
            <a:off x="0" y="101598"/>
            <a:ext cx="12191999" cy="769441"/>
          </a:xfrm>
          <a:prstGeom prst="rect">
            <a:avLst/>
          </a:prstGeom>
          <a:noFill/>
        </p:spPr>
        <p:txBody>
          <a:bodyPr wrap="square">
            <a:spAutoFit/>
          </a:bodyPr>
          <a:lstStyle/>
          <a:p>
            <a:pPr algn="ctr"/>
            <a:r>
              <a:rPr lang="te-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rPr>
              <a:t>కోల్పోయిన దేశము</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B996EE5B-28B9-B07C-A919-D43273D4A9F7}"/>
              </a:ext>
            </a:extLst>
          </p:cNvPr>
          <p:cNvSpPr txBox="1"/>
          <p:nvPr/>
        </p:nvSpPr>
        <p:spPr>
          <a:xfrm>
            <a:off x="1029996" y="781495"/>
            <a:ext cx="10739439" cy="369332"/>
          </a:xfrm>
          <a:prstGeom prst="rect">
            <a:avLst/>
          </a:prstGeom>
          <a:noFill/>
        </p:spPr>
        <p:txBody>
          <a:bodyPr wrap="square">
            <a:spAutoFit/>
          </a:bodyPr>
          <a:lstStyle/>
          <a:p>
            <a:pPr algn="ctr"/>
            <a:r>
              <a:rPr lang="en" b="1" dirty="0">
                <a:solidFill>
                  <a:srgbClr val="D5DEFE"/>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b="1" dirty="0">
                <a:solidFill>
                  <a:srgbClr val="D5DEFE"/>
                </a:solidFill>
                <a:effectLst>
                  <a:outerShdw blurRad="38100" dist="38100" dir="2700000" algn="tl">
                    <a:srgbClr val="000000">
                      <a:alpha val="43137"/>
                    </a:srgbClr>
                  </a:outerShdw>
                </a:effectLst>
                <a:latin typeface="Sree Krushnadevaraya" pitchFamily="2" charset="0"/>
                <a:cs typeface="Sree Krushnadevaraya" pitchFamily="2" charset="0"/>
              </a:rPr>
              <a:t>దేవుడైన యెహోవా అతడు ఏ నేలనుండి తీయబడెనో దాని సేద్యపరచుటకు ఏదెను తోటలోనుండి అతని పంపివేసెను.</a:t>
            </a:r>
            <a:r>
              <a:rPr lang="en" b="1" dirty="0">
                <a:solidFill>
                  <a:srgbClr val="D5DEFE"/>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sz="1400" b="1" dirty="0">
                <a:solidFill>
                  <a:srgbClr val="D5DEFE"/>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1400" b="1" dirty="0">
                <a:solidFill>
                  <a:srgbClr val="D5DEFE"/>
                </a:solidFill>
                <a:effectLst>
                  <a:outerShdw blurRad="38100" dist="38100" dir="2700000" algn="tl">
                    <a:srgbClr val="000000">
                      <a:alpha val="43137"/>
                    </a:srgbClr>
                  </a:outerShdw>
                </a:effectLst>
                <a:latin typeface="Sree Krushnadevaraya" pitchFamily="2" charset="0"/>
                <a:cs typeface="Sree Krushnadevaraya" pitchFamily="2" charset="0"/>
              </a:rPr>
              <a:t>ఆదికాండము</a:t>
            </a:r>
            <a:r>
              <a:rPr lang="en" sz="1400" b="1" dirty="0">
                <a:solidFill>
                  <a:srgbClr val="D5DEFE"/>
                </a:solidFill>
                <a:effectLst>
                  <a:outerShdw blurRad="38100" dist="38100" dir="2700000" algn="tl">
                    <a:srgbClr val="000000">
                      <a:alpha val="43137"/>
                    </a:srgbClr>
                  </a:outerShdw>
                </a:effectLst>
                <a:latin typeface="Sree Krushnadevaraya" pitchFamily="2" charset="0"/>
                <a:cs typeface="Sree Krushnadevaraya" pitchFamily="2" charset="0"/>
              </a:rPr>
              <a:t> 3:23)</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324239"/>
            <a:ext cx="5872944" cy="1015663"/>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కానీ వారు దేవుని మాటకు అవిధేయత కలుగజేసినప్పుడు, వారు తోట నుండి తొలగింపబడిరి (ఆది. 3:23).ఇలా, వారు భూమిపై ఆధిపత్యమును కోల్పోయిరి.</a:t>
            </a:r>
            <a:endParaRPr lang="en" sz="2000" dirty="0">
              <a:latin typeface="Sree Krushnadevaraya" pitchFamily="2" charset="0"/>
              <a:cs typeface="Sree Krushnadevaraya" pitchFamily="2" charset="0"/>
            </a:endParaRP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58121"/>
            <a:ext cx="7608300" cy="70788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దేవుడు ఆదాముని మరియు హవ్వను ఈ భూమికి ఆధిపత్యులుగా ఉంచి (ఆది. 1:27–28), వారిని ఏదెన్ తోటలో నిలిపెను (ఆది. 2:8).</a:t>
            </a:r>
            <a:endParaRPr lang="en" sz="2000" dirty="0">
              <a:latin typeface="Sree Krushnadevaraya" pitchFamily="2" charset="0"/>
              <a:cs typeface="Sree Krushnadevaraya" pitchFamily="2" charset="0"/>
            </a:endParaRP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164114" y="5631197"/>
            <a:ext cx="6471205" cy="1015663"/>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కానీ ఇశ్రాయేలు యొక్క అవిధేయత చేత, ఆ ప్రారంభ యోచన మారిపోయెను. అప్పుడు దేవుడు శిలల నుండి అబ్రాహాము సంతానమును లేపెను—అదే మనము (లూకా 3:8; హెబూ. 6:11-12).</a:t>
            </a:r>
            <a:endParaRPr lang="en" sz="2000" dirty="0">
              <a:latin typeface="Sree Krushnadevaraya" pitchFamily="2" charset="0"/>
              <a:cs typeface="Sree Krushnadevaraya" pitchFamily="2" charset="0"/>
            </a:endParaRP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0913" y="4733067"/>
            <a:ext cx="6134406" cy="70788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తరువాత, దేవుని జ్ఞానం సమస్త జనములకు వ్యాపించుచుండగా, ఆ వారసత్వము భూమి అంతటికి విస్తరించవలసి ఉండెను (యెష. 11:9).</a:t>
            </a:r>
            <a:endParaRPr lang="en" sz="2000" dirty="0">
              <a:latin typeface="Sree Krushnadevaraya" pitchFamily="2" charset="0"/>
              <a:cs typeface="Sree Krushnadevaraya" pitchFamily="2" charset="0"/>
            </a:endParaRP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585218"/>
            <a:ext cx="6016652" cy="1015663"/>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అయితే దేవుడు మానవజాతి కోల్పోయిన దేశమును పునః పొందునట్లు ఒక యోచన కలిగియున్నాడు. మొదటి దశలో, ఆయన అబ్రాహాము, ఇస్సాకు, యాకోబుకు కనాను దేశమును ఇచ్చెను (ఆది. 13:14–15).</a:t>
            </a:r>
            <a:endParaRPr lang="en" sz="20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8D4C0E7F-EBDD-97C6-A82B-6200BF7CB34D}"/>
              </a:ext>
            </a:extLst>
          </p:cNvPr>
          <p:cNvSpPr txBox="1"/>
          <p:nvPr/>
        </p:nvSpPr>
        <p:spPr>
          <a:xfrm>
            <a:off x="0" y="-19768"/>
            <a:ext cx="12191999" cy="923330"/>
          </a:xfrm>
          <a:prstGeom prst="rect">
            <a:avLst/>
          </a:prstGeom>
          <a:noFill/>
        </p:spPr>
        <p:txBody>
          <a:bodyPr wrap="square">
            <a:spAutoFit/>
          </a:bodyPr>
          <a:lstStyle/>
          <a:p>
            <a:pPr algn="ctr"/>
            <a:r>
              <a:rPr lang="te-IN" sz="5400" b="1" spc="600" dirty="0">
                <a:ln w="6600">
                  <a:solidFill>
                    <a:schemeClr val="accent5"/>
                  </a:solidFill>
                  <a:prstDash val="solid"/>
                </a:ln>
                <a:solidFill>
                  <a:srgbClr val="FFFFFF"/>
                </a:solidFill>
                <a:effectLst>
                  <a:outerShdw dist="38100" dir="2700000" algn="tl" rotWithShape="0">
                    <a:schemeClr val="accent5"/>
                  </a:outerShdw>
                </a:effectLst>
                <a:latin typeface="Sree Krushnadevaraya" pitchFamily="2" charset="0"/>
                <a:cs typeface="Sree Krushnadevaraya" pitchFamily="2" charset="0"/>
              </a:rPr>
              <a:t>దేవుడు ఇచ్చిన దేశము</a:t>
            </a:r>
            <a:endParaRPr lang="en" sz="5400" b="1" spc="600" dirty="0">
              <a:ln w="6600">
                <a:solidFill>
                  <a:schemeClr val="accent5"/>
                </a:solidFill>
                <a:prstDash val="solid"/>
              </a:ln>
              <a:solidFill>
                <a:srgbClr val="FFFFFF"/>
              </a:solidFill>
              <a:effectLst>
                <a:outerShdw dist="38100" dir="2700000" algn="tl" rotWithShape="0">
                  <a:schemeClr val="accent5"/>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3E192925-14DB-3B8B-29A5-B6F8CC8CF570}"/>
              </a:ext>
            </a:extLst>
          </p:cNvPr>
          <p:cNvSpPr txBox="1"/>
          <p:nvPr/>
        </p:nvSpPr>
        <p:spPr>
          <a:xfrm>
            <a:off x="167397" y="1170656"/>
            <a:ext cx="12024604" cy="738664"/>
          </a:xfrm>
          <a:prstGeom prst="rect">
            <a:avLst/>
          </a:prstGeom>
          <a:noFill/>
        </p:spPr>
        <p:txBody>
          <a:bodyPr wrap="square">
            <a:spAutoFit/>
          </a:bodyPr>
          <a:lstStyle/>
          <a:p>
            <a:pPr lvl="0">
              <a:spcBef>
                <a:spcPts val="600"/>
              </a:spcBef>
              <a:defRPr/>
            </a:pPr>
            <a:r>
              <a:rPr lang="te-IN" sz="2100" dirty="0">
                <a:solidFill>
                  <a:prstClr val="black"/>
                </a:solidFill>
                <a:latin typeface="Sree Krushnadevaraya" pitchFamily="2" charset="0"/>
                <a:cs typeface="Sree Krushnadevaraya" pitchFamily="2" charset="0"/>
              </a:rPr>
              <a:t>ఏదెను తోటను పొందడానికి ఆదాము హవ్వలు ఏమీ చేయనట్లే, అబ్రాహాము మరియు అతని వారసులు వాగ్దాన భూమిని పొందడానికి ఏమీ చేయలేదు. అది దేవుని నుండి వచ్చిన బహుమతి.</a:t>
            </a:r>
            <a:endParaRPr kumimoji="0" lang="en" sz="21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07760541-36A9-33E9-03AA-A52CE3A23C56}"/>
              </a:ext>
            </a:extLst>
          </p:cNvPr>
          <p:cNvSpPr txBox="1"/>
          <p:nvPr/>
        </p:nvSpPr>
        <p:spPr>
          <a:xfrm>
            <a:off x="286897" y="672729"/>
            <a:ext cx="11618203" cy="461665"/>
          </a:xfrm>
          <a:prstGeom prst="rect">
            <a:avLst/>
          </a:prstGeom>
          <a:noFill/>
        </p:spPr>
        <p:txBody>
          <a:bodyPr wrap="square">
            <a:spAutoFit/>
            <a:scene3d>
              <a:camera prst="orthographicFront"/>
              <a:lightRig rig="threePt" dir="t"/>
            </a:scene3d>
            <a:sp3d extrusionH="57150">
              <a:bevelT w="38100" h="38100"/>
            </a:sp3d>
          </a:bodyPr>
          <a:lstStyle/>
          <a:p>
            <a:pPr algn="ctr"/>
            <a:r>
              <a:rPr lang="en" sz="2400" b="1" dirty="0">
                <a:solidFill>
                  <a:schemeClr val="accent6">
                    <a:lumMod val="75000"/>
                  </a:schemeClr>
                </a:solidFill>
                <a:effectLst>
                  <a:glow rad="330200">
                    <a:schemeClr val="accent4">
                      <a:lumMod val="40000"/>
                      <a:lumOff val="60000"/>
                    </a:schemeClr>
                  </a:glow>
                </a:effectLst>
                <a:latin typeface="Sree Krushnadevaraya" pitchFamily="2" charset="0"/>
                <a:cs typeface="Sree Krushnadevaraya" pitchFamily="2" charset="0"/>
              </a:rPr>
              <a:t>“</a:t>
            </a:r>
            <a:r>
              <a:rPr lang="te-IN" sz="2400" b="1" dirty="0">
                <a:solidFill>
                  <a:schemeClr val="accent6">
                    <a:lumMod val="75000"/>
                  </a:schemeClr>
                </a:solidFill>
                <a:effectLst>
                  <a:glow rad="330200">
                    <a:schemeClr val="accent4">
                      <a:lumMod val="40000"/>
                      <a:lumOff val="60000"/>
                    </a:schemeClr>
                  </a:glow>
                </a:effectLst>
                <a:latin typeface="Sree Krushnadevaraya" pitchFamily="2" charset="0"/>
                <a:cs typeface="Sree Krushnadevaraya" pitchFamily="2" charset="0"/>
              </a:rPr>
              <a:t>భూమియు దాని సంపూర్ణతయు లోకమును దాని నివాసులును యెహోవావే</a:t>
            </a:r>
            <a:r>
              <a:rPr lang="en" sz="2400" b="1" dirty="0">
                <a:solidFill>
                  <a:schemeClr val="accent6">
                    <a:lumMod val="75000"/>
                  </a:schemeClr>
                </a:solidFill>
                <a:effectLst>
                  <a:glow rad="330200">
                    <a:schemeClr val="accent4">
                      <a:lumMod val="40000"/>
                      <a:lumOff val="60000"/>
                    </a:schemeClr>
                  </a:glow>
                </a:effectLst>
                <a:latin typeface="Sree Krushnadevaraya" pitchFamily="2" charset="0"/>
                <a:cs typeface="Sree Krushnadevaraya" pitchFamily="2" charset="0"/>
              </a:rPr>
              <a:t>.” (</a:t>
            </a:r>
            <a:r>
              <a:rPr lang="te-IN" sz="2400" b="1" dirty="0">
                <a:solidFill>
                  <a:schemeClr val="accent6">
                    <a:lumMod val="75000"/>
                  </a:schemeClr>
                </a:solidFill>
                <a:effectLst>
                  <a:glow rad="330200">
                    <a:schemeClr val="accent4">
                      <a:lumMod val="40000"/>
                      <a:lumOff val="60000"/>
                    </a:schemeClr>
                  </a:glow>
                </a:effectLst>
                <a:latin typeface="Sree Krushnadevaraya" pitchFamily="2" charset="0"/>
                <a:cs typeface="Sree Krushnadevaraya" pitchFamily="2" charset="0"/>
              </a:rPr>
              <a:t>కీర్తనల గ్రంథము</a:t>
            </a:r>
            <a:r>
              <a:rPr lang="en" sz="2400" b="1" dirty="0">
                <a:solidFill>
                  <a:schemeClr val="accent6">
                    <a:lumMod val="75000"/>
                  </a:schemeClr>
                </a:solidFill>
                <a:effectLst>
                  <a:glow rad="330200">
                    <a:schemeClr val="accent4">
                      <a:lumMod val="40000"/>
                      <a:lumOff val="60000"/>
                    </a:schemeClr>
                  </a:glow>
                </a:effectLst>
                <a:latin typeface="Sree Krushnadevaraya" pitchFamily="2" charset="0"/>
                <a:cs typeface="Sree Krushnadevaraya" pitchFamily="2" charset="0"/>
              </a:rPr>
              <a:t>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167396" y="1996129"/>
            <a:ext cx="7713690" cy="738664"/>
          </a:xfrm>
          <a:prstGeom prst="rect">
            <a:avLst/>
          </a:prstGeom>
          <a:noFill/>
        </p:spPr>
        <p:txBody>
          <a:bodyPr wrap="square">
            <a:spAutoFit/>
          </a:bodyPr>
          <a:lstStyle/>
          <a:p>
            <a:pPr lvl="0">
              <a:spcBef>
                <a:spcPts val="600"/>
              </a:spcBef>
              <a:defRPr/>
            </a:pPr>
            <a:r>
              <a:rPr lang="te-IN" sz="2100" dirty="0">
                <a:solidFill>
                  <a:prstClr val="black"/>
                </a:solidFill>
                <a:latin typeface="Sree Krushnadevaraya" pitchFamily="2" charset="0"/>
                <a:cs typeface="Sree Krushnadevaraya" pitchFamily="2" charset="0"/>
              </a:rPr>
              <a:t>ఈ బహుమతిని మనం అద్దెకు తీసుకున్న ఇంటితో పోల్చవచ్చు. ఇశ్రాయేలు కనానులో నివసించగలిగినప్పటికీ, ఆ భూమి దేవుని స్వాస్థ్యంగానే ఉంది (కీర్త. 24:1).</a:t>
            </a:r>
            <a:endParaRPr kumimoji="0" lang="en" sz="21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895851" y="4235257"/>
            <a:ext cx="2914649" cy="2354491"/>
          </a:xfrm>
          <a:prstGeom prst="rect">
            <a:avLst/>
          </a:prstGeom>
          <a:noFill/>
        </p:spPr>
        <p:txBody>
          <a:bodyPr wrap="square">
            <a:spAutoFit/>
          </a:bodyPr>
          <a:lstStyle/>
          <a:p>
            <a:pPr lvl="0">
              <a:spcBef>
                <a:spcPts val="600"/>
              </a:spcBef>
              <a:defRPr/>
            </a:pPr>
            <a:r>
              <a:rPr lang="te-IN" sz="2100" dirty="0">
                <a:solidFill>
                  <a:prstClr val="black"/>
                </a:solidFill>
                <a:latin typeface="Sree Krushnadevaraya" pitchFamily="2" charset="0"/>
                <a:cs typeface="Sree Krushnadevaraya" pitchFamily="2" charset="0"/>
              </a:rPr>
              <a:t>ఏదెనులో వలె, "చెల్లించడానికి" అద్దె ఉంది: విధేయత (లేవీ. 20:22). ఇది నిజంగా సంబంధానికి సంబంధించిన విషయం: దేవుణ్ణి ప్రేమించడం మరియు ఆయన ఆశీర్వాదాలను ఆస్వాదించడం.</a:t>
            </a:r>
            <a:endParaRPr kumimoji="0" lang="en" sz="21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CAC5CF52-0C5A-7C1F-125B-FE5F80B50A74}"/>
              </a:ext>
            </a:extLst>
          </p:cNvPr>
          <p:cNvSpPr txBox="1"/>
          <p:nvPr/>
        </p:nvSpPr>
        <p:spPr>
          <a:xfrm>
            <a:off x="167396" y="2865801"/>
            <a:ext cx="7713690" cy="1061829"/>
          </a:xfrm>
          <a:prstGeom prst="rect">
            <a:avLst/>
          </a:prstGeom>
          <a:noFill/>
        </p:spPr>
        <p:txBody>
          <a:bodyPr wrap="square">
            <a:spAutoFit/>
          </a:bodyPr>
          <a:lstStyle/>
          <a:p>
            <a:pPr lvl="0">
              <a:spcBef>
                <a:spcPts val="600"/>
              </a:spcBef>
              <a:defRPr/>
            </a:pPr>
            <a:r>
              <a:rPr lang="te-IN" sz="2100" dirty="0">
                <a:solidFill>
                  <a:prstClr val="black"/>
                </a:solidFill>
                <a:latin typeface="Sree Krushnadevaraya" pitchFamily="2" charset="0"/>
                <a:cs typeface="Sree Krushnadevaraya" pitchFamily="2" charset="0"/>
              </a:rPr>
              <a:t>ఇంటి యజమాని పైకప్పు, ప్లంబింగ్ మొదలైన వాటి నిర్వహణను చూసుకునేవాడు. అదేవిధంగా, దేవుడు వారికి ఇచ్చిన దేశంలో ఇశ్రాయేలీయులు నమ్మకంగా జీవించగలిగేలా వర్షాన్ని దయచేసింది, పంటలను కాపాడింది మొదలైనవి దేవుడే.</a:t>
            </a:r>
            <a:endParaRPr lang="en" sz="2100" dirty="0">
              <a:solidFill>
                <a:prstClr val="black"/>
              </a:solidFill>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866740" y="6122576"/>
            <a:ext cx="4317519" cy="738664"/>
          </a:xfrm>
          <a:prstGeom prst="rect">
            <a:avLst/>
          </a:prstGeom>
          <a:noFill/>
        </p:spPr>
        <p:txBody>
          <a:bodyPr wrap="square">
            <a:spAutoFit/>
          </a:bodyPr>
          <a:lstStyle/>
          <a:p>
            <a:pPr algn="ctr"/>
            <a:r>
              <a:rPr lang="te-IN" sz="2100" dirty="0">
                <a:solidFill>
                  <a:prstClr val="black"/>
                </a:solidFill>
                <a:latin typeface="Sree Krushnadevaraya" pitchFamily="2" charset="0"/>
                <a:cs typeface="Sree Krushnadevaraya" pitchFamily="2" charset="0"/>
              </a:rPr>
              <a:t>నిన్న, నేడు, ఇది విశ్వాసానికి సంబంధించిన విషయంగా మిగిలిపోయింది (హెబ్రీ. 11:9-13).</a:t>
            </a:r>
            <a:endParaRPr lang="es-ES" sz="21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4800" b="1" dirty="0">
                <a:ln/>
                <a:solidFill>
                  <a:schemeClr val="accent3"/>
                </a:solidFill>
                <a:latin typeface="Sree Krushnadevaraya" pitchFamily="2" charset="0"/>
                <a:cs typeface="Sree Krushnadevaraya" pitchFamily="2" charset="0"/>
              </a:rPr>
              <a:t>దేశమును జయించుట</a:t>
            </a:r>
            <a:endParaRPr lang="en" sz="4800" b="1" dirty="0">
              <a:ln/>
              <a:solidFill>
                <a:schemeClr val="accent3"/>
              </a:solid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646331"/>
          </a:xfrm>
          <a:prstGeom prst="rect">
            <a:avLst/>
          </a:prstGeom>
          <a:noFill/>
        </p:spPr>
        <p:txBody>
          <a:bodyPr wrap="square">
            <a:spAutoFit/>
          </a:bodyPr>
          <a:lstStyle/>
          <a:p>
            <a:pPr algn="ctr"/>
            <a:r>
              <a:rPr lang="en" b="1" dirty="0">
                <a:solidFill>
                  <a:schemeClr val="accent5">
                    <a:lumMod val="75000"/>
                  </a:schemeClr>
                </a:solidFill>
                <a:latin typeface="Sree Krushnadevaraya" pitchFamily="2" charset="0"/>
                <a:cs typeface="Sree Krushnadevaraya" pitchFamily="2" charset="0"/>
              </a:rPr>
              <a:t>“</a:t>
            </a:r>
            <a:r>
              <a:rPr lang="te-IN" b="1" dirty="0">
                <a:solidFill>
                  <a:schemeClr val="accent5">
                    <a:lumMod val="75000"/>
                  </a:schemeClr>
                </a:solidFill>
                <a:latin typeface="Sree Krushnadevaraya" pitchFamily="2" charset="0"/>
                <a:cs typeface="Sree Krushnadevaraya" pitchFamily="2" charset="0"/>
              </a:rPr>
              <a:t>తొమ్మిది గోత్రములకును మనష్షే అర్ధగోత్రమునకును ఈ దేశమును స్వాస్థ్యముగా పంచిపెట్టుము. యెహోవా సేవకుడైన మోషే వారికిచ్చినట్లు</a:t>
            </a:r>
            <a:r>
              <a:rPr lang="en" b="1" dirty="0">
                <a:solidFill>
                  <a:schemeClr val="accent5">
                    <a:lumMod val="75000"/>
                  </a:schemeClr>
                </a:solidFill>
                <a:latin typeface="Sree Krushnadevaraya" pitchFamily="2" charset="0"/>
                <a:cs typeface="Sree Krushnadevaraya" pitchFamily="2" charset="0"/>
              </a:rPr>
              <a:t>” </a:t>
            </a:r>
            <a:r>
              <a:rPr lang="en" sz="1400" b="1" dirty="0">
                <a:solidFill>
                  <a:schemeClr val="accent5">
                    <a:lumMod val="75000"/>
                  </a:schemeClr>
                </a:solidFill>
                <a:latin typeface="Sree Krushnadevaraya" pitchFamily="2" charset="0"/>
                <a:cs typeface="Sree Krushnadevaraya" pitchFamily="2" charset="0"/>
              </a:rPr>
              <a:t>(</a:t>
            </a:r>
            <a:r>
              <a:rPr lang="te-IN" sz="1400" b="1" dirty="0">
                <a:solidFill>
                  <a:schemeClr val="accent5">
                    <a:lumMod val="75000"/>
                  </a:schemeClr>
                </a:solidFill>
                <a:latin typeface="Sree Krushnadevaraya" pitchFamily="2" charset="0"/>
                <a:cs typeface="Sree Krushnadevaraya" pitchFamily="2" charset="0"/>
              </a:rPr>
              <a:t>యెహోషువ</a:t>
            </a:r>
            <a:r>
              <a:rPr lang="en" sz="1400" b="1" dirty="0">
                <a:solidFill>
                  <a:schemeClr val="accent5">
                    <a:lumMod val="75000"/>
                  </a:schemeClr>
                </a:solidFill>
                <a:latin typeface="Sree Krushnadevaraya" pitchFamily="2" charset="0"/>
                <a:cs typeface="Sree Krushnadevaraya" pitchFamily="2" charset="0"/>
              </a:rPr>
              <a:t> 13:7)</a:t>
            </a:r>
            <a:endParaRPr lang="es-ES" b="1" dirty="0">
              <a:solidFill>
                <a:schemeClr val="accent5">
                  <a:lumMod val="75000"/>
                </a:schemeClr>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411006"/>
            <a:ext cx="6858000" cy="1015663"/>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యెహోషువ వృద్ధుడైనప్పుడు, దేవుడు అతనికి ఇశ్రాయేలు గోత్రాల మధ్య భూమిని పంచిపెట్టమని ఆజ్ఞాపించాడు, అందులో జయించబడని ప్రాంతాలు కూడా ఉన్నాయి (యెహోషువ 13:1-7).</a:t>
            </a:r>
            <a:endParaRPr lang="en" sz="2000" dirty="0">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4" y="3375690"/>
            <a:ext cx="4380059" cy="2246769"/>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వారు విజయం కోసం పోరాడినప్పటికీ, వారి విజయం వారి స్వంత యోగ్యత కాదు, దేవునిదే (ద్వితీ. 9:5). ఇశ్రాయేలు లాగే, రక్షణ పొందడానికి మరియు వాగ్దానాలను వారసత్వంగా పొందడానికి మనం ఏమీ చేయలేము. (ఎఫె. 2:8-9; గల. 3:29). కానీ వారు పోరాడితే... నేడు మనం ఏమి చేయాలి?</a:t>
            </a:r>
            <a:endParaRPr lang="en" sz="2000"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4" y="5620498"/>
            <a:ext cx="4477156" cy="1323439"/>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ఒకసారి రక్షింపబడిన తర్వాత, దేవుడు తన వారసుల నుండి రెండు విషయాలను కోరుతున్నాడు: విధేయత (ఫిలి. 2:12); మరియు కృతజ్ఞత (హెబ్రీ. 12:28).</a:t>
            </a:r>
            <a:endParaRPr lang="en" sz="2000" dirty="0">
              <a:latin typeface="Sree Krushnadevaraya" pitchFamily="2" charset="0"/>
              <a:cs typeface="Sree Krushnadevaraya" pitchFamily="2" charset="0"/>
            </a:endParaRP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376501"/>
            <a:ext cx="6915141" cy="1015663"/>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ఆ భూమి వారిదే, కానీ దానిని స్వాధీనం చేసుకోవడానికి వారు ఇంకా ప్రయత్నం చేయాల్సి వచ్చింది. దేవుడు మనిషి నుండి స్వతంత్రంగా వ్యవహరించడు; మనం మన వంతు బాధ్యత వహించాలని ఆయన కోరుకుంటున్నాడు.</a:t>
            </a:r>
            <a:endParaRPr lang="en" sz="20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40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te-IN" sz="4000" b="1" spc="600" dirty="0">
                <a:ln/>
                <a:solidFill>
                  <a:schemeClr val="accent4"/>
                </a:solidFill>
                <a:effectLst>
                  <a:outerShdw blurRad="38100" dist="38100" dir="2700000" algn="tl">
                    <a:srgbClr val="000000">
                      <a:alpha val="43137"/>
                    </a:srgbClr>
                  </a:outerShdw>
                </a:effectLst>
                <a:latin typeface="Sree Krushnadevaraya" pitchFamily="2" charset="0"/>
                <a:cs typeface="Sree Krushnadevaraya" pitchFamily="2" charset="0"/>
              </a:rPr>
              <a:t>బహుమానమును కాపాడుట</a:t>
            </a:r>
            <a:endParaRPr lang="en" sz="4000" b="1" spc="600" dirty="0">
              <a:ln/>
              <a:solidFill>
                <a:schemeClr val="accent4"/>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830997"/>
          </a:xfrm>
          <a:prstGeom prst="rect">
            <a:avLst/>
          </a:prstGeom>
          <a:noFill/>
        </p:spPr>
        <p:txBody>
          <a:bodyPr wrap="square">
            <a:spAutoFit/>
          </a:bodyPr>
          <a:lstStyle/>
          <a:p>
            <a:pPr algn="ctr"/>
            <a:r>
              <a:rPr lang="en"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భూమిని శాశ్వత విక్రయము చేయకూడదు. ఆ భూమి నాదే, మీరు నాయొద్ద కాపురమున్న పరదేశులు.</a:t>
            </a:r>
            <a:r>
              <a:rPr lang="en"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లేవీయకాండము</a:t>
            </a:r>
            <a:r>
              <a:rPr lang="en-US"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25:23)  </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1015663"/>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వారసత్వమును స్వీకరించిన తర్వాత, భూమి వినియోగమునకు సంబంధించి ప్రత్యేక నియమములు ఉండేవి: సబ్బాతు సంవత్సరము మరియు ఏబదియవ సంవత్సరము.</a:t>
            </a:r>
            <a:endParaRPr lang="en" sz="2000"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07183" y="4137443"/>
            <a:ext cx="6682902" cy="1107996"/>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ఏబదియవ సంవత్స రము</a:t>
            </a:r>
            <a:r>
              <a:rPr lang="en-US" sz="2200" dirty="0">
                <a:latin typeface="Sree Krushnadevaraya" pitchFamily="2" charset="0"/>
                <a:cs typeface="Sree Krushnadevaraya" pitchFamily="2" charset="0"/>
              </a:rPr>
              <a:t> </a:t>
            </a:r>
            <a:r>
              <a:rPr lang="te-IN" sz="2200" dirty="0">
                <a:latin typeface="Sree Krushnadevaraya" pitchFamily="2" charset="0"/>
                <a:cs typeface="Sree Krushnadevaraya" pitchFamily="2" charset="0"/>
              </a:rPr>
              <a:t>సామాజిక అసమానతలను నివారించడం ద్వారా భూములను వాటి అసలు యజమానులకు తిరిగి ఇవ్వడం జరిగింది (లేవీ. 25:10, 23, 40-41).</a:t>
            </a:r>
            <a:endParaRPr lang="en" sz="2200" dirty="0">
              <a:latin typeface="Sree Krushnadevaraya" pitchFamily="2" charset="0"/>
              <a:cs typeface="Sree Krushnadevaraya" pitchFamily="2" charset="0"/>
            </a:endParaRP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107996"/>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సబ్బాతు సంవత్సరము:భూమి విశ్రమించుటకు అనుమతించబడెను (లేవీ. 25:2–5).ఈ ఆజ్ఞను ఉల్లంఘించినందువల్లనే ఇశ్రాయేలు నిర్వాసితులై</a:t>
            </a:r>
            <a:r>
              <a:rPr lang="en-US" sz="2200" dirty="0">
                <a:latin typeface="Sree Krushnadevaraya" pitchFamily="2" charset="0"/>
                <a:cs typeface="Sree Krushnadevaraya" pitchFamily="2" charset="0"/>
              </a:rPr>
              <a:t> </a:t>
            </a:r>
            <a:r>
              <a:rPr lang="te-IN" sz="2200" dirty="0">
                <a:latin typeface="Sree Krushnadevaraya" pitchFamily="2" charset="0"/>
                <a:cs typeface="Sree Krushnadevaraya" pitchFamily="2" charset="0"/>
              </a:rPr>
              <a:t>గురయ్యెను (2 దిన. 36:20–21).</a:t>
            </a:r>
            <a:endParaRPr lang="en" sz="2200"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88438EE3-214E-33B8-F504-E8D1768A1364}"/>
              </a:ext>
            </a:extLst>
          </p:cNvPr>
          <p:cNvSpPr txBox="1"/>
          <p:nvPr/>
        </p:nvSpPr>
        <p:spPr>
          <a:xfrm>
            <a:off x="107183" y="5155674"/>
            <a:ext cx="6682902" cy="1785104"/>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సారాంశంలో, సువార్త యొక్క ముఖ్య ఉద్దేశ్యం ఇదే: ధనిక మరియు పేద, యజమాని మరియు ఉద్యోగి, విశేషాధికారులు మరియు అణగారిన వర్గాల మధ్య వ్యత్యాసాన్ని తుడిచివేయడం, దేవుని కృప మనకు పూర్తిగా అవసరమని గుర్తించడం ద్వారా మనందరినీ సమాన స్థాయిలో ఉంచడం.</a:t>
            </a:r>
            <a:endParaRPr lang="en" sz="22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58056"/>
            <a:ext cx="12192000" cy="923330"/>
          </a:xfrm>
          <a:prstGeom prst="rect">
            <a:avLst/>
          </a:prstGeom>
          <a:noFill/>
        </p:spPr>
        <p:txBody>
          <a:bodyPr wrap="square">
            <a:spAutoFit/>
          </a:bodyPr>
          <a:lstStyle/>
          <a:p>
            <a:pPr algn="ctr"/>
            <a:r>
              <a:rPr lang="te-IN" sz="5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ree Krushnadevaraya" pitchFamily="2" charset="0"/>
                <a:cs typeface="Sree Krushnadevaraya" pitchFamily="2" charset="0"/>
              </a:rPr>
              <a:t>పునరుద్ధరింపబడిన దేశము</a:t>
            </a:r>
            <a:endParaRPr lang="en" sz="5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913172"/>
            <a:ext cx="11020425"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1">
                    <a:lumMod val="75000"/>
                  </a:schemeClr>
                </a:solidFill>
                <a:latin typeface="Sree Krushnadevaraya" pitchFamily="2" charset="0"/>
                <a:cs typeface="Sree Krushnadevaraya" pitchFamily="2" charset="0"/>
              </a:rPr>
              <a:t>“</a:t>
            </a:r>
            <a:r>
              <a:rPr lang="te-IN" sz="2000" b="1" dirty="0">
                <a:solidFill>
                  <a:schemeClr val="accent1">
                    <a:lumMod val="75000"/>
                  </a:schemeClr>
                </a:solidFill>
                <a:latin typeface="Sree Krushnadevaraya" pitchFamily="2" charset="0"/>
                <a:cs typeface="Sree Krushnadevaraya" pitchFamily="2" charset="0"/>
              </a:rPr>
              <a:t>మీ పితరులు నివసించునట్లు నా సేవకుడైన యాకోబునకు నేనిచ్చిన దేశములో వారు నివసింతురు, వారి పిల్లలును వారి పిల్లల పిల్లలును అక్కడ నిత్యము నివసింతురు, నా సేవకుడైన దావీదు ఎల్లకాలము వారికి అధిపతియై యుండును.</a:t>
            </a:r>
            <a:r>
              <a:rPr lang="en" sz="2000" b="1" dirty="0">
                <a:solidFill>
                  <a:schemeClr val="accent1">
                    <a:lumMod val="75000"/>
                  </a:schemeClr>
                </a:solidFill>
                <a:latin typeface="Sree Krushnadevaraya" pitchFamily="2" charset="0"/>
                <a:cs typeface="Sree Krushnadevaraya" pitchFamily="2" charset="0"/>
              </a:rPr>
              <a:t>” </a:t>
            </a:r>
            <a:r>
              <a:rPr lang="en" sz="1600" b="1" dirty="0">
                <a:solidFill>
                  <a:schemeClr val="accent1">
                    <a:lumMod val="75000"/>
                  </a:schemeClr>
                </a:solidFill>
                <a:latin typeface="Sree Krushnadevaraya" pitchFamily="2" charset="0"/>
                <a:cs typeface="Sree Krushnadevaraya" pitchFamily="2" charset="0"/>
              </a:rPr>
              <a:t>(</a:t>
            </a:r>
            <a:r>
              <a:rPr lang="te-IN" sz="1600" b="1" dirty="0">
                <a:solidFill>
                  <a:schemeClr val="accent1">
                    <a:lumMod val="75000"/>
                  </a:schemeClr>
                </a:solidFill>
                <a:latin typeface="Sree Krushnadevaraya" pitchFamily="2" charset="0"/>
                <a:cs typeface="Sree Krushnadevaraya" pitchFamily="2" charset="0"/>
              </a:rPr>
              <a:t>యెహెఙ్కేలు</a:t>
            </a:r>
            <a:r>
              <a:rPr lang="en" sz="1600" b="1" dirty="0">
                <a:solidFill>
                  <a:schemeClr val="accent1">
                    <a:lumMod val="75000"/>
                  </a:schemeClr>
                </a:solidFill>
                <a:latin typeface="Sree Krushnadevaraya" pitchFamily="2" charset="0"/>
                <a:cs typeface="Sree Krushnadevaraya" pitchFamily="2" charset="0"/>
              </a:rPr>
              <a:t>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884132"/>
            <a:ext cx="7296151" cy="707886"/>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ఇశ్రాయేలు వారి అవిధేయత చేత తమ భూమి నుండి ఉపరితపింపబడి, బబులోనుకు తీసికొనబడియుండగా, దేవుడు వారిని వదలలేదు.</a:t>
            </a:r>
            <a:endParaRPr lang="en" sz="2000" dirty="0">
              <a:latin typeface="Sree Krushnadevaraya" pitchFamily="2" charset="0"/>
              <a:cs typeface="Sree Krushnadevaraya" pitchFamily="2" charset="0"/>
            </a:endParaRP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286625" y="4546932"/>
            <a:ext cx="4819649"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600648"/>
            <a:ext cx="7296149" cy="1323439"/>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ఆయన వారిని తిరిగి తీసుకొని, దేశమును నిత్యమునకు ఇచ్చెదనని వాగ్దానం చేసెను, మరియు దావీదును రాజుగా ఉంచెదనని చెప్పెను (యెహె. 37:25).</a:t>
            </a:r>
            <a:r>
              <a:rPr lang="en" sz="2000" dirty="0">
                <a:latin typeface="Sree Krushnadevaraya" pitchFamily="2" charset="0"/>
                <a:cs typeface="Sree Krushnadevaraya" pitchFamily="2" charset="0"/>
              </a:rPr>
              <a:t> </a:t>
            </a:r>
            <a:r>
              <a:rPr lang="te-IN" sz="2000" dirty="0">
                <a:latin typeface="Sree Krushnadevaraya" pitchFamily="2" charset="0"/>
                <a:cs typeface="Sree Krushnadevaraya" pitchFamily="2" charset="0"/>
              </a:rPr>
              <a:t>కాని ఇశ్రాయేలు ఆ దేశమును నిత్యము స్వాధీనపరచుకోలేదు, మరియు దావీదు అప్పటికే చనిపోయెను.అయితే ఈ ప్రవచనము ఏమి సూచించుచున్నది?</a:t>
            </a:r>
            <a:endParaRPr lang="en" sz="2000" dirty="0">
              <a:latin typeface="Sree Krushnadevaraya" pitchFamily="2" charset="0"/>
              <a:cs typeface="Sree Krushnadevaraya" pitchFamily="2" charset="0"/>
            </a:endParaRP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8" y="4875652"/>
            <a:ext cx="4053927" cy="1938992"/>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అతడే సర్వ వాగ్దానముల నెరవేర్పు (రోమ్. 15:8; 2 కొరి. 1:20).ఆయనయందు మనకు ఇప్పుడే ఆశీర్వాదములు, మరియు భవిష్యత్తులో వాగ్దానముగల వారసత్వము లభించును (1 పేతురు 1:3–4).</a:t>
            </a:r>
            <a:r>
              <a:rPr lang="en-US" sz="2000" dirty="0">
                <a:latin typeface="Sree Krushnadevaraya" pitchFamily="2" charset="0"/>
                <a:cs typeface="Sree Krushnadevaraya" pitchFamily="2" charset="0"/>
              </a:rPr>
              <a:t> </a:t>
            </a:r>
            <a:r>
              <a:rPr lang="te-IN" sz="2000" dirty="0">
                <a:latin typeface="Sree Krushnadevaraya" pitchFamily="2" charset="0"/>
                <a:cs typeface="Sree Krushnadevaraya" pitchFamily="2" charset="0"/>
              </a:rPr>
              <a:t>త్వరలో, మన పాదములు వాగ్దాన దేశమును తాకును.</a:t>
            </a:r>
            <a:endParaRPr lang="en" sz="2000" dirty="0">
              <a:latin typeface="Sree Krushnadevaraya" pitchFamily="2" charset="0"/>
              <a:cs typeface="Sree Krushnadevaraya" pitchFamily="2" charset="0"/>
            </a:endParaRP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4004819"/>
            <a:ext cx="8959302" cy="70788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ఇక్కడ యేసు క్రీస్తే నిజమైన నిత్యరాజుగా ప్రకటింపబడుచున్నాడు.అతడే తన రక్తముచేత మనకు నిత్య వారసత్వమును ధృవపరచుచున్నాడు.</a:t>
            </a:r>
            <a:endParaRPr lang="en" sz="20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693</TotalTime>
  <Words>930</Words>
  <Application>Microsoft Office PowerPoint</Application>
  <PresentationFormat>Panorámica</PresentationFormat>
  <Paragraphs>75</Paragraphs>
  <Slides>10</Slides>
  <Notes>4</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10</vt:i4>
      </vt:variant>
    </vt:vector>
  </HeadingPairs>
  <TitlesOfParts>
    <vt:vector size="16" baseType="lpstr">
      <vt:lpstr>Arial</vt:lpstr>
      <vt:lpstr>Aptos</vt:lpstr>
      <vt:lpstr>Sree Krushnadevaraya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Pr. K. Samraj Kumar</dc:creator>
  <cp:lastModifiedBy>Sergio</cp:lastModifiedBy>
  <cp:revision>97</cp:revision>
  <dcterms:created xsi:type="dcterms:W3CDTF">2025-10-25T14:24:07Z</dcterms:created>
  <dcterms:modified xsi:type="dcterms:W3CDTF">2025-11-24T15:07:09Z</dcterms:modified>
</cp:coreProperties>
</file>