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334" r:id="rId3"/>
    <p:sldId id="256" r:id="rId4"/>
    <p:sldId id="332" r:id="rId5"/>
    <p:sldId id="323" r:id="rId6"/>
    <p:sldId id="258" r:id="rId7"/>
    <p:sldId id="329" r:id="rId8"/>
    <p:sldId id="330" r:id="rId9"/>
    <p:sldId id="327" r:id="rId10"/>
    <p:sldId id="262" r:id="rId11"/>
    <p:sldId id="331" r:id="rId12"/>
    <p:sldId id="328" r:id="rId13"/>
    <p:sldId id="324" r:id="rId14"/>
    <p:sldId id="325" r:id="rId15"/>
  </p:sldIdLst>
  <p:sldSz cx="12192000" cy="6858000"/>
  <p:notesSz cx="6858000" cy="9144000"/>
  <p:embeddedFontLs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07/relationships/hdphoto" Target="../media/hdphoto2.wdp"/><Relationship Id="rId1" Type="http://schemas.openxmlformats.org/officeDocument/2006/relationships/image" Target="../media/image18.png"/><Relationship Id="rId4" Type="http://schemas.openxmlformats.org/officeDocument/2006/relationships/image" Target="../media/image20.jpeg"/></Relationships>
</file>

<file path=ppt/diagrams/_rels/data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07/relationships/hdphoto" Target="../media/hdphoto2.wdp"/><Relationship Id="rId1" Type="http://schemas.openxmlformats.org/officeDocument/2006/relationships/image" Target="../media/image18.pn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nchor="t"/>
        <a:lstStyle/>
        <a:p>
          <a:r>
            <a:rPr lang="te-IN" sz="3600" b="1" noProof="0" dirty="0">
              <a:solidFill>
                <a:schemeClr val="accent2">
                  <a:lumMod val="50000"/>
                </a:schemeClr>
              </a:solidFill>
              <a:latin typeface="Sree Krushnadevaraya" pitchFamily="2" charset="0"/>
              <a:cs typeface="Sree Krushnadevaraya" pitchFamily="2" charset="0"/>
            </a:rPr>
            <a:t>సువార్త ద్వారా సమాధానము మరియు నిరీక్షణ</a:t>
          </a:r>
          <a:endParaRPr lang="en-US" sz="3600" noProof="0" dirty="0">
            <a:solidFill>
              <a:schemeClr val="accent2">
                <a:lumMod val="50000"/>
              </a:schemeClr>
            </a:solidFill>
            <a:latin typeface="Sree Krushnadevaraya" pitchFamily="2" charset="0"/>
            <a:cs typeface="Sree Krushnadevaraya" pitchFamily="2" charset="0"/>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te-IN" sz="2400" b="1" noProof="0" dirty="0">
              <a:solidFill>
                <a:schemeClr val="accent5">
                  <a:lumMod val="50000"/>
                </a:schemeClr>
              </a:solidFill>
              <a:latin typeface="Sree Krushnadevaraya" pitchFamily="2" charset="0"/>
              <a:cs typeface="Sree Krushnadevaraya" pitchFamily="2" charset="0"/>
            </a:rPr>
            <a:t>సమాధాన ప్రభావాలు</a:t>
          </a:r>
          <a:endParaRPr lang="en-US" sz="2400" noProof="0" dirty="0">
            <a:solidFill>
              <a:schemeClr val="accent5">
                <a:lumMod val="50000"/>
              </a:schemeClr>
            </a:solidFill>
            <a:latin typeface="Sree Krushnadevaraya" pitchFamily="2" charset="0"/>
            <a:cs typeface="Sree Krushnadevaraya" pitchFamily="2" charset="0"/>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pPr>
            <a:lnSpc>
              <a:spcPct val="55000"/>
            </a:lnSpc>
          </a:pPr>
          <a:r>
            <a:rPr lang="te-IN" sz="2000" b="1" noProof="0" dirty="0">
              <a:solidFill>
                <a:schemeClr val="accent6">
                  <a:lumMod val="50000"/>
                </a:schemeClr>
              </a:solidFill>
              <a:latin typeface="Sree Krushnadevaraya" pitchFamily="2" charset="0"/>
              <a:cs typeface="Sree Krushnadevaraya" pitchFamily="2" charset="0"/>
            </a:rPr>
            <a:t>దుర్మార్గుల నుండి పరిశుద్ధుల వరకు (కొలొ. 1:21-22)</a:t>
          </a:r>
          <a:endParaRPr lang="en-US" sz="2000" noProof="0" dirty="0">
            <a:solidFill>
              <a:schemeClr val="accent6">
                <a:lumMod val="50000"/>
              </a:schemeClr>
            </a:solidFill>
            <a:latin typeface="Sree Krushnadevaraya" pitchFamily="2" charset="0"/>
            <a:cs typeface="Sree Krushnadevaraya" pitchFamily="2" charset="0"/>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pPr>
            <a:lnSpc>
              <a:spcPct val="55000"/>
            </a:lnSpc>
          </a:pPr>
          <a:r>
            <a:rPr lang="te-IN" sz="2000" b="1" noProof="0" dirty="0">
              <a:solidFill>
                <a:schemeClr val="accent6">
                  <a:lumMod val="50000"/>
                </a:schemeClr>
              </a:solidFill>
              <a:latin typeface="Sree Krushnadevaraya" pitchFamily="2" charset="0"/>
              <a:cs typeface="Sree Krushnadevaraya" pitchFamily="2" charset="0"/>
            </a:rPr>
            <a:t>స్థిరపడి, దృఢంగా </a:t>
          </a:r>
          <a:endParaRPr lang="en-IN" sz="2000" b="1" noProof="0" dirty="0">
            <a:solidFill>
              <a:schemeClr val="accent6">
                <a:lumMod val="50000"/>
              </a:schemeClr>
            </a:solidFill>
            <a:latin typeface="Sree Krushnadevaraya" pitchFamily="2" charset="0"/>
            <a:cs typeface="Sree Krushnadevaraya" pitchFamily="2" charset="0"/>
          </a:endParaRPr>
        </a:p>
        <a:p>
          <a:pPr>
            <a:lnSpc>
              <a:spcPct val="55000"/>
            </a:lnSpc>
          </a:pPr>
          <a:r>
            <a:rPr lang="te-IN" sz="2000" b="1" noProof="0" dirty="0">
              <a:solidFill>
                <a:schemeClr val="accent6">
                  <a:lumMod val="50000"/>
                </a:schemeClr>
              </a:solidFill>
              <a:latin typeface="Sree Krushnadevaraya" pitchFamily="2" charset="0"/>
              <a:cs typeface="Sree Krushnadevaraya" pitchFamily="2" charset="0"/>
            </a:rPr>
            <a:t>(కొలొ. 1:23)</a:t>
          </a:r>
          <a:endParaRPr lang="en-US" sz="2000" noProof="0" dirty="0">
            <a:solidFill>
              <a:schemeClr val="accent6">
                <a:lumMod val="50000"/>
              </a:schemeClr>
            </a:solidFill>
            <a:latin typeface="Sree Krushnadevaraya" pitchFamily="2" charset="0"/>
            <a:cs typeface="Sree Krushnadevaraya" pitchFamily="2" charset="0"/>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te-IN" sz="2400" b="1" noProof="0" dirty="0">
              <a:solidFill>
                <a:schemeClr val="accent5">
                  <a:lumMod val="50000"/>
                </a:schemeClr>
              </a:solidFill>
              <a:latin typeface="Sree Krushnadevaraya" pitchFamily="2" charset="0"/>
              <a:cs typeface="Sree Krushnadevaraya" pitchFamily="2" charset="0"/>
            </a:rPr>
            <a:t>నిరీక్షణ</a:t>
          </a:r>
          <a:endParaRPr lang="en-IN" sz="2400" b="1" noProof="0" dirty="0">
            <a:solidFill>
              <a:schemeClr val="accent5">
                <a:lumMod val="50000"/>
              </a:schemeClr>
            </a:solidFill>
            <a:latin typeface="Sree Krushnadevaraya" pitchFamily="2" charset="0"/>
            <a:cs typeface="Sree Krushnadevaraya" pitchFamily="2" charset="0"/>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pPr>
            <a:lnSpc>
              <a:spcPct val="30000"/>
            </a:lnSpc>
          </a:pPr>
          <a:r>
            <a:rPr lang="te-IN" sz="2000" b="1" noProof="0" dirty="0">
              <a:solidFill>
                <a:schemeClr val="accent6">
                  <a:lumMod val="50000"/>
                </a:schemeClr>
              </a:solidFill>
              <a:latin typeface="Sree Krushnadevaraya" pitchFamily="2" charset="0"/>
              <a:cs typeface="Sree Krushnadevaraya" pitchFamily="2" charset="0"/>
            </a:rPr>
            <a:t>నిరీక్షణ</a:t>
          </a:r>
          <a:endParaRPr lang="en-IN" sz="2000" b="1" noProof="0" dirty="0">
            <a:solidFill>
              <a:schemeClr val="accent6">
                <a:lumMod val="50000"/>
              </a:schemeClr>
            </a:solidFill>
            <a:latin typeface="Sree Krushnadevaraya" pitchFamily="2" charset="0"/>
            <a:cs typeface="Sree Krushnadevaraya" pitchFamily="2" charset="0"/>
          </a:endParaRPr>
        </a:p>
        <a:p>
          <a:pPr>
            <a:lnSpc>
              <a:spcPct val="30000"/>
            </a:lnSpc>
          </a:pPr>
          <a:r>
            <a:rPr lang="te-IN" sz="2000" b="1" noProof="0" dirty="0">
              <a:solidFill>
                <a:schemeClr val="accent6">
                  <a:lumMod val="50000"/>
                </a:schemeClr>
              </a:solidFill>
              <a:latin typeface="Sree Krushnadevaraya" pitchFamily="2" charset="0"/>
              <a:cs typeface="Sree Krushnadevaraya" pitchFamily="2" charset="0"/>
            </a:rPr>
            <a:t>ను కలిగించడం </a:t>
          </a:r>
          <a:endParaRPr lang="en-IN" sz="2000" b="1" noProof="0" dirty="0">
            <a:solidFill>
              <a:schemeClr val="accent6">
                <a:lumMod val="50000"/>
              </a:schemeClr>
            </a:solidFill>
            <a:latin typeface="Sree Krushnadevaraya" pitchFamily="2" charset="0"/>
            <a:cs typeface="Sree Krushnadevaraya" pitchFamily="2" charset="0"/>
          </a:endParaRPr>
        </a:p>
        <a:p>
          <a:pPr>
            <a:lnSpc>
              <a:spcPct val="30000"/>
            </a:lnSpc>
          </a:pPr>
          <a:r>
            <a:rPr lang="te-IN" sz="2000" b="1" noProof="0" dirty="0">
              <a:solidFill>
                <a:schemeClr val="accent6">
                  <a:lumMod val="50000"/>
                </a:schemeClr>
              </a:solidFill>
              <a:latin typeface="Sree Krushnadevaraya" pitchFamily="2" charset="0"/>
              <a:cs typeface="Sree Krushnadevaraya" pitchFamily="2" charset="0"/>
            </a:rPr>
            <a:t>(కొలొ. 1:24-25)</a:t>
          </a:r>
          <a:endParaRPr lang="en-US" sz="2000" noProof="0" dirty="0">
            <a:solidFill>
              <a:schemeClr val="accent6">
                <a:lumMod val="50000"/>
              </a:schemeClr>
            </a:solidFill>
            <a:latin typeface="Sree Krushnadevaraya" pitchFamily="2" charset="0"/>
            <a:cs typeface="Sree Krushnadevaraya" pitchFamily="2" charset="0"/>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pPr>
            <a:lnSpc>
              <a:spcPct val="50000"/>
            </a:lnSpc>
          </a:pPr>
          <a:r>
            <a:rPr lang="te-IN" sz="2000" b="1" noProof="0" dirty="0">
              <a:solidFill>
                <a:schemeClr val="accent6">
                  <a:lumMod val="50000"/>
                </a:schemeClr>
              </a:solidFill>
              <a:latin typeface="Sree Krushnadevaraya" pitchFamily="2" charset="0"/>
              <a:cs typeface="Sree Krushnadevaraya" pitchFamily="2" charset="0"/>
            </a:rPr>
            <a:t>దేవుని మర్మము </a:t>
          </a:r>
          <a:endParaRPr lang="en-IN" sz="2000" b="1" noProof="0" dirty="0">
            <a:solidFill>
              <a:schemeClr val="accent6">
                <a:lumMod val="50000"/>
              </a:schemeClr>
            </a:solidFill>
            <a:latin typeface="Sree Krushnadevaraya" pitchFamily="2" charset="0"/>
            <a:cs typeface="Sree Krushnadevaraya" pitchFamily="2" charset="0"/>
          </a:endParaRPr>
        </a:p>
        <a:p>
          <a:pPr>
            <a:lnSpc>
              <a:spcPct val="50000"/>
            </a:lnSpc>
          </a:pPr>
          <a:r>
            <a:rPr lang="te-IN" sz="2000" b="1" noProof="0" dirty="0">
              <a:solidFill>
                <a:schemeClr val="accent6">
                  <a:lumMod val="50000"/>
                </a:schemeClr>
              </a:solidFill>
              <a:latin typeface="Sree Krushnadevaraya" pitchFamily="2" charset="0"/>
              <a:cs typeface="Sree Krushnadevaraya" pitchFamily="2" charset="0"/>
            </a:rPr>
            <a:t>(కొలొ. 1:26-27)</a:t>
          </a:r>
          <a:endParaRPr lang="en-US" sz="2000" noProof="0" dirty="0">
            <a:solidFill>
              <a:schemeClr val="accent6">
                <a:lumMod val="50000"/>
              </a:schemeClr>
            </a:solidFill>
            <a:latin typeface="Sree Krushnadevaraya" pitchFamily="2" charset="0"/>
            <a:cs typeface="Sree Krushnadevaraya" pitchFamily="2" charset="0"/>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te-IN" sz="2400" b="1" noProof="0" dirty="0">
              <a:solidFill>
                <a:schemeClr val="accent5">
                  <a:lumMod val="50000"/>
                </a:schemeClr>
              </a:solidFill>
              <a:latin typeface="Sree Krushnadevaraya" pitchFamily="2" charset="0"/>
              <a:cs typeface="Sree Krushnadevaraya" pitchFamily="2" charset="0"/>
            </a:rPr>
            <a:t>సువార్త యొక్క శక్తి</a:t>
          </a:r>
          <a:endParaRPr lang="en-US" sz="2400" noProof="0" dirty="0">
            <a:solidFill>
              <a:schemeClr val="accent5">
                <a:lumMod val="50000"/>
              </a:schemeClr>
            </a:solidFill>
            <a:latin typeface="Sree Krushnadevaraya" pitchFamily="2" charset="0"/>
            <a:cs typeface="Sree Krushnadevaraya" pitchFamily="2" charset="0"/>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pPr>
            <a:lnSpc>
              <a:spcPct val="70000"/>
            </a:lnSpc>
          </a:pPr>
          <a:r>
            <a:rPr lang="te-IN" sz="2000" b="1" noProof="0" dirty="0">
              <a:solidFill>
                <a:schemeClr val="accent6">
                  <a:lumMod val="50000"/>
                </a:schemeClr>
              </a:solidFill>
              <a:latin typeface="Sree Krushnadevaraya" pitchFamily="2" charset="0"/>
              <a:cs typeface="Sree Krushnadevaraya" pitchFamily="2" charset="0"/>
            </a:rPr>
            <a:t>సువార్తను ప్రకటించడం (కొలొ. 1:28-29)</a:t>
          </a:r>
          <a:endParaRPr lang="en-US" sz="2000" noProof="0" dirty="0">
            <a:solidFill>
              <a:schemeClr val="accent6">
                <a:lumMod val="50000"/>
              </a:schemeClr>
            </a:solidFill>
            <a:latin typeface="Sree Krushnadevaraya" pitchFamily="2" charset="0"/>
            <a:cs typeface="Sree Krushnadevaraya" pitchFamily="2" charset="0"/>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మన పాపానికి మూల్యం చెల్లించడానికి ఆయన సిలువపై మరణించాడు (రోమా. 5:8)</a:t>
          </a:r>
          <a:endParaRPr lang="en-US"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nchor="b"/>
        <a:lstStyle/>
        <a:p>
          <a:pPr>
            <a:lnSpc>
              <a:spcPct val="50000"/>
            </a:lnSpc>
          </a:pPr>
          <a:r>
            <a:rPr lang="te-IN" sz="1800" b="1" noProof="0" dirty="0">
              <a:effectLst>
                <a:outerShdw blurRad="38100" dist="38100" dir="2700000" algn="tl">
                  <a:srgbClr val="000000">
                    <a:alpha val="43137"/>
                  </a:srgbClr>
                </a:outerShdw>
              </a:effectLst>
              <a:latin typeface="Sree Krushnadevaraya" pitchFamily="2" charset="0"/>
              <a:cs typeface="Sree Krushnadevaraya" pitchFamily="2" charset="0"/>
            </a:rPr>
            <a:t>విశ్వాసం, పశ్చాత్తాపం మరియు బాప్తిస్మం ద్వారా, మనం మన పాపం నుండి విముక్తి పొందాము మరియు దేవుని ముందు కళంకం లేకుండా మరియు నిందారహితంగా ఉన్నాము [సమర్థన] (రోమా. 5:10; కొలొ. 1:22)</a:t>
          </a:r>
          <a:endParaRPr lang="en-US" sz="18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a:lnSpc>
              <a:spcPct val="60000"/>
            </a:lnSpc>
          </a:pPr>
          <a:r>
            <a:rPr lang="te-IN" sz="1800" b="1" noProof="0" dirty="0">
              <a:effectLst>
                <a:outerShdw blurRad="38100" dist="38100" dir="2700000" algn="tl">
                  <a:srgbClr val="000000">
                    <a:alpha val="43137"/>
                  </a:srgbClr>
                </a:outerShdw>
              </a:effectLst>
              <a:latin typeface="Sree Krushnadevaraya" pitchFamily="2" charset="0"/>
              <a:cs typeface="Sree Krushnadevaraya" pitchFamily="2" charset="0"/>
            </a:rPr>
            <a:t>పరిశుద్ధాత్మ పని ద్వారా మన జీవితాలు క్రమంగా రూపాంతరం చెందుతాయి మరియు మనం దేవుని ముందు పవిత్రులమవుతాము [పవిత్రీకరణ] (రోమా. 8:1; 2 కొరిం. 5:17)</a:t>
          </a:r>
          <a:endParaRPr lang="en-US" sz="18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విశ్వాసంలో కొనసాగండి</a:t>
          </a:r>
          <a:endParaRPr lang="en-US"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nchor="t"/>
        <a:lstStyle/>
        <a:p>
          <a:pPr>
            <a:lnSpc>
              <a:spcPct val="50000"/>
            </a:lnSpc>
          </a:pPr>
          <a:r>
            <a:rPr lang="te-IN" sz="2000" b="1" noProof="0" dirty="0">
              <a:solidFill>
                <a:schemeClr val="tx1"/>
              </a:solidFill>
              <a:latin typeface="Sree Krushnadevaraya" pitchFamily="2" charset="0"/>
              <a:cs typeface="Sree Krushnadevaraya" pitchFamily="2" charset="0"/>
            </a:rPr>
            <a:t>పేతురు జైలు నుండి విడుదలయ్యాక తలుపు తట్టినప్పుడు ఎలా పట్టుదలతో ఉన్నాడో అలాగే మీరు కూడా పట్టుదలతో ఉండండి</a:t>
          </a:r>
          <a:endParaRPr lang="en-IN" sz="2000" b="1" noProof="0" dirty="0">
            <a:solidFill>
              <a:schemeClr val="tx1"/>
            </a:solidFill>
            <a:latin typeface="Sree Krushnadevaraya" pitchFamily="2" charset="0"/>
            <a:cs typeface="Sree Krushnadevaraya" pitchFamily="2" charset="0"/>
          </a:endParaRPr>
        </a:p>
        <a:p>
          <a:pPr>
            <a:lnSpc>
              <a:spcPct val="50000"/>
            </a:lnSpc>
          </a:pPr>
          <a:r>
            <a:rPr lang="te-IN" sz="2000" b="1" noProof="0" dirty="0">
              <a:solidFill>
                <a:schemeClr val="tx1"/>
              </a:solidFill>
              <a:latin typeface="Sree Krushnadevaraya" pitchFamily="2" charset="0"/>
              <a:cs typeface="Sree Krushnadevaraya" pitchFamily="2" charset="0"/>
            </a:rPr>
            <a:t>(అపొస్తలుల కార్యములు 12:11-16)</a:t>
          </a:r>
          <a:endParaRPr lang="en-US" sz="2000" noProof="0" dirty="0">
            <a:solidFill>
              <a:schemeClr val="tx1"/>
            </a:solidFill>
            <a:latin typeface="Sree Krushnadevaraya" pitchFamily="2" charset="0"/>
            <a:cs typeface="Sree Krushnadevaraya" pitchFamily="2" charset="0"/>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స్థాపితమైన</a:t>
          </a:r>
          <a:endParaRPr lang="en-US"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te-IN" sz="2000" b="1" noProof="0" dirty="0">
              <a:solidFill>
                <a:schemeClr val="tx1"/>
              </a:solidFill>
              <a:latin typeface="Sree Krushnadevaraya" pitchFamily="2" charset="0"/>
              <a:cs typeface="Sree Krushnadevaraya" pitchFamily="2" charset="0"/>
            </a:rPr>
            <a:t>మన విశ్వాసం బైబిల్లో నేర్చుకున్న సత్యాలపై ఆధారపడి దృఢంగా ఉండాలి</a:t>
          </a:r>
          <a:endParaRPr lang="en-US" sz="2000" noProof="0" dirty="0">
            <a:solidFill>
              <a:schemeClr val="tx1"/>
            </a:solidFill>
            <a:latin typeface="Sree Krushnadevaraya" pitchFamily="2" charset="0"/>
            <a:cs typeface="Sree Krushnadevaraya" pitchFamily="2" charset="0"/>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దృఢమైన</a:t>
          </a:r>
          <a:endParaRPr lang="en-US"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te-IN" sz="2000" b="1" noProof="0" dirty="0">
              <a:solidFill>
                <a:schemeClr val="tx1"/>
              </a:solidFill>
              <a:latin typeface="Sree Krushnadevaraya" pitchFamily="2" charset="0"/>
              <a:cs typeface="Sree Krushnadevaraya" pitchFamily="2" charset="0"/>
            </a:rPr>
            <a:t>మనం స్థిరంగా ఉండాలి, “సువార్త నిరీక్షణ” పై నమ్మకం ఉంచడం ఎప్పటికీ మానకూడదు.</a:t>
          </a:r>
          <a:endParaRPr lang="en-US" sz="2000" noProof="0" dirty="0">
            <a:solidFill>
              <a:schemeClr val="tx1"/>
            </a:solidFill>
            <a:latin typeface="Sree Krushnadevaraya" pitchFamily="2" charset="0"/>
            <a:cs typeface="Sree Krushnadevaraya" pitchFamily="2" charset="0"/>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nchor="b"/>
        <a:lstStyle/>
        <a:p>
          <a:pPr>
            <a:lnSpc>
              <a:spcPct val="50000"/>
            </a:lnSpc>
          </a:pPr>
          <a:r>
            <a:rPr lang="te-IN" sz="2000" b="1" noProof="0" dirty="0">
              <a:latin typeface="Sree Krushnadevaraya" pitchFamily="2" charset="0"/>
              <a:cs typeface="Sree Krushnadevaraya" pitchFamily="2" charset="0"/>
            </a:rPr>
            <a:t>ఇది జగత్తు పునాది వేయబడక ముందే రూపొందించబడింది (1 పేతురు 1:20)</a:t>
          </a:r>
          <a:endParaRPr lang="en-US" sz="2000" noProof="0" dirty="0">
            <a:latin typeface="Sree Krushnadevaraya" pitchFamily="2" charset="0"/>
            <a:cs typeface="Sree Krushnadevaraya" pitchFamily="2" charset="0"/>
          </a:endParaRPr>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nchor="b"/>
        <a:lstStyle/>
        <a:p>
          <a:pPr>
            <a:lnSpc>
              <a:spcPct val="50000"/>
            </a:lnSpc>
          </a:pPr>
          <a:r>
            <a:rPr lang="te-IN" sz="2000" b="1" noProof="0" dirty="0">
              <a:latin typeface="Sree Krushnadevaraya" pitchFamily="2" charset="0"/>
              <a:cs typeface="Sree Krushnadevaraya" pitchFamily="2" charset="0"/>
            </a:rPr>
            <a:t>అది పాక్షికంగా దేవదూతలకు తెలియజేయబడింది (1 పేతురు 1:12)</a:t>
          </a:r>
          <a:endParaRPr lang="en-US" sz="2000" noProof="0" dirty="0">
            <a:latin typeface="Sree Krushnadevaraya" pitchFamily="2" charset="0"/>
            <a:cs typeface="Sree Krushnadevaraya" pitchFamily="2" charset="0"/>
          </a:endParaRPr>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nchor="b"/>
        <a:lstStyle/>
        <a:p>
          <a:pPr>
            <a:lnSpc>
              <a:spcPct val="50000"/>
            </a:lnSpc>
          </a:pPr>
          <a:r>
            <a:rPr lang="te-IN" sz="2000" b="1" noProof="0" dirty="0">
              <a:latin typeface="Sree Krushnadevaraya" pitchFamily="2" charset="0"/>
              <a:cs typeface="Sree Krushnadevaraya" pitchFamily="2" charset="0"/>
            </a:rPr>
            <a:t>ఆదాము హవ్వల మొదటి చూపు ఇవ్వబడింది (ఆది. 3:15)</a:t>
          </a:r>
          <a:endParaRPr lang="en-US" sz="2000" noProof="0" dirty="0">
            <a:latin typeface="Sree Krushnadevaraya" pitchFamily="2" charset="0"/>
            <a:cs typeface="Sree Krushnadevaraya" pitchFamily="2" charset="0"/>
          </a:endParaRPr>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nchor="b"/>
        <a:lstStyle/>
        <a:p>
          <a:pPr>
            <a:lnSpc>
              <a:spcPct val="50000"/>
            </a:lnSpc>
          </a:pPr>
          <a:r>
            <a:rPr lang="te-IN" sz="2000" b="1" noProof="0" dirty="0">
              <a:latin typeface="Sree Krushnadevaraya" pitchFamily="2" charset="0"/>
              <a:cs typeface="Sree Krushnadevaraya" pitchFamily="2" charset="0"/>
            </a:rPr>
            <a:t>ఇది ప్రవక్తలకు వెల్లడి చేయబడింది (1 పేతురు 1:10-11)</a:t>
          </a:r>
          <a:endParaRPr lang="en-US" sz="2000" noProof="0" dirty="0">
            <a:latin typeface="Sree Krushnadevaraya" pitchFamily="2" charset="0"/>
            <a:cs typeface="Sree Krushnadevaraya" pitchFamily="2" charset="0"/>
          </a:endParaRPr>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nchor="b"/>
        <a:lstStyle/>
        <a:p>
          <a:pPr>
            <a:lnSpc>
              <a:spcPct val="50000"/>
            </a:lnSpc>
          </a:pPr>
          <a:r>
            <a:rPr lang="te-IN" sz="2000" b="1" noProof="0" dirty="0">
              <a:latin typeface="Sree Krushnadevaraya" pitchFamily="2" charset="0"/>
              <a:cs typeface="Sree Krushnadevaraya" pitchFamily="2" charset="0"/>
            </a:rPr>
            <a:t>యేసు దానిని మొదట యూదులకు వెల్లడించాడు (మత్తయి 15:24)</a:t>
          </a:r>
          <a:endParaRPr lang="en-US" sz="2000" noProof="0" dirty="0">
            <a:latin typeface="Sree Krushnadevaraya" pitchFamily="2" charset="0"/>
            <a:cs typeface="Sree Krushnadevaraya" pitchFamily="2" charset="0"/>
          </a:endParaRPr>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nchor="b"/>
        <a:lstStyle/>
        <a:p>
          <a:pPr>
            <a:lnSpc>
              <a:spcPct val="50000"/>
            </a:lnSpc>
          </a:pPr>
          <a:r>
            <a:rPr lang="te-IN" sz="2000" b="1" noProof="0" dirty="0">
              <a:latin typeface="Sree Krushnadevaraya" pitchFamily="2" charset="0"/>
              <a:cs typeface="Sree Krushnadevaraya" pitchFamily="2" charset="0"/>
            </a:rPr>
            <a:t>అప్పుడు అది అందరికీ పూర్తిగా బయలుపరచబడింది (కొలొ. 1:27)</a:t>
          </a:r>
          <a:endParaRPr lang="en-US" sz="2000" noProof="0" dirty="0">
            <a:latin typeface="Sree Krushnadevaraya" pitchFamily="2" charset="0"/>
            <a:cs typeface="Sree Krushnadevaraya" pitchFamily="2" charset="0"/>
          </a:endParaRPr>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nchor="t"/>
        <a:lstStyle/>
        <a:p>
          <a:r>
            <a:rPr lang="te-IN" sz="2000" b="1" noProof="0" dirty="0">
              <a:latin typeface="Sree Krushnadevaraya" pitchFamily="2" charset="0"/>
              <a:cs typeface="Sree Krushnadevaraya" pitchFamily="2" charset="0"/>
            </a:rPr>
            <a:t>ఆయన వారికి క్రైస్తవ సిద్ధాంతాలను, ఆచారాలను వివరించాడు (2 థెస్సలొనీకయులు 2:15)</a:t>
          </a:r>
          <a:endParaRPr lang="en-US" sz="2000" noProof="0" dirty="0">
            <a:latin typeface="Sree Krushnadevaraya" pitchFamily="2" charset="0"/>
            <a:cs typeface="Sree Krushnadevaraya" pitchFamily="2" charset="0"/>
          </a:endParaRPr>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nchor="t"/>
        <a:lstStyle/>
        <a:p>
          <a:r>
            <a:rPr lang="te-IN" sz="2000" b="1" noProof="0" dirty="0">
              <a:latin typeface="Sree Krushnadevaraya" pitchFamily="2" charset="0"/>
              <a:cs typeface="Sree Krushnadevaraya" pitchFamily="2" charset="0"/>
            </a:rPr>
            <a:t>సువార్తను తిరస్కరించడం వల్ల కలిగే పరిణామాల గురించి ఆయన వారిని హెచ్చరించాడు (హెబ్రీ. 10:25-29)</a:t>
          </a:r>
          <a:endParaRPr lang="en-US" sz="2000" noProof="0" dirty="0">
            <a:latin typeface="Sree Krushnadevaraya" pitchFamily="2" charset="0"/>
            <a:cs typeface="Sree Krushnadevaraya" pitchFamily="2" charset="0"/>
          </a:endParaRPr>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nchor="t"/>
        <a:lstStyle/>
        <a:p>
          <a:r>
            <a:rPr lang="te-IN" sz="2000" b="1" noProof="0" dirty="0">
              <a:latin typeface="Sree Krushnadevaraya" pitchFamily="2" charset="0"/>
              <a:cs typeface="Sree Krushnadevaraya" pitchFamily="2" charset="0"/>
            </a:rPr>
            <a:t>అబద్ధ బోధకుల ప్రమాదాల గురించి ఆయన వారిని హెచ్చరించాడు (అపొస్తలుల కార్యములు 20:29-30)</a:t>
          </a:r>
          <a:endParaRPr lang="en-US" sz="2000" noProof="0" dirty="0">
            <a:latin typeface="Sree Krushnadevaraya" pitchFamily="2" charset="0"/>
            <a:cs typeface="Sree Krushnadevaraya" pitchFamily="2" charset="0"/>
          </a:endParaRPr>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te-IN" sz="3600" b="1" kern="1200" noProof="0" dirty="0">
              <a:solidFill>
                <a:schemeClr val="accent2">
                  <a:lumMod val="50000"/>
                </a:schemeClr>
              </a:solidFill>
              <a:latin typeface="Sree Krushnadevaraya" pitchFamily="2" charset="0"/>
              <a:cs typeface="Sree Krushnadevaraya" pitchFamily="2" charset="0"/>
            </a:rPr>
            <a:t>సువార్త ద్వారా సమాధానము మరియు నిరీక్షణ</a:t>
          </a:r>
          <a:endParaRPr lang="en-US" sz="3600" kern="1200" noProof="0" dirty="0">
            <a:solidFill>
              <a:schemeClr val="accent2">
                <a:lumMod val="50000"/>
              </a:schemeClr>
            </a:solidFill>
            <a:latin typeface="Sree Krushnadevaraya" pitchFamily="2" charset="0"/>
            <a:cs typeface="Sree Krushnadevaraya" pitchFamily="2" charset="0"/>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noProof="0" dirty="0">
              <a:solidFill>
                <a:schemeClr val="accent5">
                  <a:lumMod val="50000"/>
                </a:schemeClr>
              </a:solidFill>
              <a:latin typeface="Sree Krushnadevaraya" pitchFamily="2" charset="0"/>
              <a:cs typeface="Sree Krushnadevaraya" pitchFamily="2" charset="0"/>
            </a:rPr>
            <a:t>సమాధాన ప్రభావాలు</a:t>
          </a:r>
          <a:endParaRPr lang="en-US" sz="2400" kern="1200" noProof="0" dirty="0">
            <a:solidFill>
              <a:schemeClr val="accent5">
                <a:lumMod val="50000"/>
              </a:schemeClr>
            </a:solidFill>
            <a:latin typeface="Sree Krushnadevaraya" pitchFamily="2" charset="0"/>
            <a:cs typeface="Sree Krushnadevaraya" pitchFamily="2" charset="0"/>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55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దుర్మార్గుల నుండి పరిశుద్ధుల వరకు (కొలొ. 1:21-22)</a:t>
          </a:r>
          <a:endParaRPr lang="en-US" sz="2000" kern="1200" noProof="0" dirty="0">
            <a:solidFill>
              <a:schemeClr val="accent6">
                <a:lumMod val="50000"/>
              </a:schemeClr>
            </a:solidFill>
            <a:latin typeface="Sree Krushnadevaraya" pitchFamily="2" charset="0"/>
            <a:cs typeface="Sree Krushnadevaraya" pitchFamily="2" charset="0"/>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55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స్థిరపడి, దృఢంగా </a:t>
          </a:r>
          <a:endParaRPr lang="en-IN" sz="2000" b="1" kern="1200" noProof="0" dirty="0">
            <a:solidFill>
              <a:schemeClr val="accent6">
                <a:lumMod val="50000"/>
              </a:schemeClr>
            </a:solidFill>
            <a:latin typeface="Sree Krushnadevaraya" pitchFamily="2" charset="0"/>
            <a:cs typeface="Sree Krushnadevaraya" pitchFamily="2" charset="0"/>
          </a:endParaRPr>
        </a:p>
        <a:p>
          <a:pPr marL="0" lvl="0" indent="0" algn="ctr" defTabSz="889000">
            <a:lnSpc>
              <a:spcPct val="55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(కొలొ. 1:23)</a:t>
          </a:r>
          <a:endParaRPr lang="en-US" sz="2000" kern="1200" noProof="0" dirty="0">
            <a:solidFill>
              <a:schemeClr val="accent6">
                <a:lumMod val="50000"/>
              </a:schemeClr>
            </a:solidFill>
            <a:latin typeface="Sree Krushnadevaraya" pitchFamily="2" charset="0"/>
            <a:cs typeface="Sree Krushnadevaraya" pitchFamily="2" charset="0"/>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noProof="0" dirty="0">
              <a:solidFill>
                <a:schemeClr val="accent5">
                  <a:lumMod val="50000"/>
                </a:schemeClr>
              </a:solidFill>
              <a:latin typeface="Sree Krushnadevaraya" pitchFamily="2" charset="0"/>
              <a:cs typeface="Sree Krushnadevaraya" pitchFamily="2" charset="0"/>
            </a:rPr>
            <a:t>నిరీక్షణ</a:t>
          </a:r>
          <a:endParaRPr lang="en-IN" sz="2400" b="1" kern="1200" noProof="0" dirty="0">
            <a:solidFill>
              <a:schemeClr val="accent5">
                <a:lumMod val="50000"/>
              </a:schemeClr>
            </a:solidFill>
            <a:latin typeface="Sree Krushnadevaraya" pitchFamily="2" charset="0"/>
            <a:cs typeface="Sree Krushnadevaraya" pitchFamily="2" charset="0"/>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30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నిరీక్షణ</a:t>
          </a:r>
          <a:endParaRPr lang="en-IN" sz="2000" b="1" kern="1200" noProof="0" dirty="0">
            <a:solidFill>
              <a:schemeClr val="accent6">
                <a:lumMod val="50000"/>
              </a:schemeClr>
            </a:solidFill>
            <a:latin typeface="Sree Krushnadevaraya" pitchFamily="2" charset="0"/>
            <a:cs typeface="Sree Krushnadevaraya" pitchFamily="2" charset="0"/>
          </a:endParaRPr>
        </a:p>
        <a:p>
          <a:pPr marL="0" lvl="0" indent="0" algn="ctr" defTabSz="889000">
            <a:lnSpc>
              <a:spcPct val="30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ను కలిగించడం </a:t>
          </a:r>
          <a:endParaRPr lang="en-IN" sz="2000" b="1" kern="1200" noProof="0" dirty="0">
            <a:solidFill>
              <a:schemeClr val="accent6">
                <a:lumMod val="50000"/>
              </a:schemeClr>
            </a:solidFill>
            <a:latin typeface="Sree Krushnadevaraya" pitchFamily="2" charset="0"/>
            <a:cs typeface="Sree Krushnadevaraya" pitchFamily="2" charset="0"/>
          </a:endParaRPr>
        </a:p>
        <a:p>
          <a:pPr marL="0" lvl="0" indent="0" algn="ctr" defTabSz="889000">
            <a:lnSpc>
              <a:spcPct val="30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(కొలొ. 1:24-25)</a:t>
          </a:r>
          <a:endParaRPr lang="en-US" sz="2000" kern="1200" noProof="0" dirty="0">
            <a:solidFill>
              <a:schemeClr val="accent6">
                <a:lumMod val="50000"/>
              </a:schemeClr>
            </a:solidFill>
            <a:latin typeface="Sree Krushnadevaraya" pitchFamily="2" charset="0"/>
            <a:cs typeface="Sree Krushnadevaraya" pitchFamily="2" charset="0"/>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దేవుని మర్మము </a:t>
          </a:r>
          <a:endParaRPr lang="en-IN" sz="2000" b="1" kern="1200" noProof="0" dirty="0">
            <a:solidFill>
              <a:schemeClr val="accent6">
                <a:lumMod val="50000"/>
              </a:schemeClr>
            </a:solidFill>
            <a:latin typeface="Sree Krushnadevaraya" pitchFamily="2" charset="0"/>
            <a:cs typeface="Sree Krushnadevaraya" pitchFamily="2" charset="0"/>
          </a:endParaRPr>
        </a:p>
        <a:p>
          <a:pPr marL="0" lvl="0" indent="0" algn="ctr" defTabSz="889000">
            <a:lnSpc>
              <a:spcPct val="50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(కొలొ. 1:26-27)</a:t>
          </a:r>
          <a:endParaRPr lang="en-US" sz="2000" kern="1200" noProof="0" dirty="0">
            <a:solidFill>
              <a:schemeClr val="accent6">
                <a:lumMod val="50000"/>
              </a:schemeClr>
            </a:solidFill>
            <a:latin typeface="Sree Krushnadevaraya" pitchFamily="2" charset="0"/>
            <a:cs typeface="Sree Krushnadevaraya" pitchFamily="2" charset="0"/>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noProof="0" dirty="0">
              <a:solidFill>
                <a:schemeClr val="accent5">
                  <a:lumMod val="50000"/>
                </a:schemeClr>
              </a:solidFill>
              <a:latin typeface="Sree Krushnadevaraya" pitchFamily="2" charset="0"/>
              <a:cs typeface="Sree Krushnadevaraya" pitchFamily="2" charset="0"/>
            </a:rPr>
            <a:t>సువార్త యొక్క శక్తి</a:t>
          </a:r>
          <a:endParaRPr lang="en-US" sz="2400" kern="1200" noProof="0" dirty="0">
            <a:solidFill>
              <a:schemeClr val="accent5">
                <a:lumMod val="50000"/>
              </a:schemeClr>
            </a:solidFill>
            <a:latin typeface="Sree Krushnadevaraya" pitchFamily="2" charset="0"/>
            <a:cs typeface="Sree Krushnadevaraya" pitchFamily="2" charset="0"/>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70000"/>
            </a:lnSpc>
            <a:spcBef>
              <a:spcPct val="0"/>
            </a:spcBef>
            <a:spcAft>
              <a:spcPct val="35000"/>
            </a:spcAft>
            <a:buNone/>
          </a:pPr>
          <a:r>
            <a:rPr lang="te-IN" sz="2000" b="1" kern="1200" noProof="0" dirty="0">
              <a:solidFill>
                <a:schemeClr val="accent6">
                  <a:lumMod val="50000"/>
                </a:schemeClr>
              </a:solidFill>
              <a:latin typeface="Sree Krushnadevaraya" pitchFamily="2" charset="0"/>
              <a:cs typeface="Sree Krushnadevaraya" pitchFamily="2" charset="0"/>
            </a:rPr>
            <a:t>సువార్తను ప్రకటించడం (కొలొ. 1:28-29)</a:t>
          </a:r>
          <a:endParaRPr lang="en-US" sz="2000" kern="1200" noProof="0" dirty="0">
            <a:solidFill>
              <a:schemeClr val="accent6">
                <a:lumMod val="50000"/>
              </a:schemeClr>
            </a:solidFill>
            <a:latin typeface="Sree Krushnadevaraya" pitchFamily="2" charset="0"/>
            <a:cs typeface="Sree Krushnadevaraya" pitchFamily="2" charset="0"/>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మన పాపానికి మూల్యం చెల్లించడానికి ఆయన సిలువపై మరణించాడు (రోమా. 5:8)</a:t>
          </a:r>
          <a:endParaRPr lang="en-US"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50000"/>
            </a:lnSpc>
            <a:spcBef>
              <a:spcPct val="0"/>
            </a:spcBef>
            <a:spcAft>
              <a:spcPct val="35000"/>
            </a:spcAft>
            <a:buNone/>
          </a:pPr>
          <a:r>
            <a:rPr lang="te-IN" sz="18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విశ్వాసం, పశ్చాత్తాపం మరియు బాప్తిస్మం ద్వారా, మనం మన పాపం నుండి విముక్తి పొందాము మరియు దేవుని ముందు కళంకం లేకుండా మరియు నిందారహితంగా ఉన్నాము [సమర్థన] (రోమా. 5:10; కొలొ. 1:22)</a:t>
          </a:r>
          <a:endParaRPr lang="en-US" sz="18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60000"/>
            </a:lnSpc>
            <a:spcBef>
              <a:spcPct val="0"/>
            </a:spcBef>
            <a:spcAft>
              <a:spcPct val="35000"/>
            </a:spcAft>
            <a:buNone/>
          </a:pPr>
          <a:r>
            <a:rPr lang="te-IN" sz="18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పరిశుద్ధాత్మ పని ద్వారా మన జీవితాలు క్రమంగా రూపాంతరం చెందుతాయి మరియు మనం దేవుని ముందు పవిత్రులమవుతాము [పవిత్రీకరణ] (రోమా. 8:1; 2 కొరిం. 5:17)</a:t>
          </a:r>
          <a:endParaRPr lang="en-US" sz="18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విశ్వాసంలో కొనసాగండి</a:t>
          </a:r>
          <a:endParaRPr lang="en-US"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పేతురు జైలు నుండి విడుదలయ్యాక తలుపు తట్టినప్పుడు ఎలా పట్టుదలతో ఉన్నాడో అలాగే మీరు కూడా పట్టుదలతో ఉండండి</a:t>
          </a:r>
          <a:endParaRPr lang="en-IN" sz="2000" b="1" kern="1200" noProof="0" dirty="0">
            <a:solidFill>
              <a:schemeClr val="tx1"/>
            </a:solidFill>
            <a:latin typeface="Sree Krushnadevaraya" pitchFamily="2" charset="0"/>
            <a:cs typeface="Sree Krushnadevaraya" pitchFamily="2" charset="0"/>
          </a:endParaRPr>
        </a:p>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(అపొస్తలుల కార్యములు 12:11-16)</a:t>
          </a:r>
          <a:endParaRPr lang="en-US" sz="2000" kern="1200" noProof="0" dirty="0">
            <a:solidFill>
              <a:schemeClr val="tx1"/>
            </a:solidFill>
            <a:latin typeface="Sree Krushnadevaraya" pitchFamily="2" charset="0"/>
            <a:cs typeface="Sree Krushnadevaraya" pitchFamily="2" charset="0"/>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స్థాపితమైన</a:t>
          </a:r>
          <a:endParaRPr lang="en-US"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మన విశ్వాసం బైబిల్లో నేర్చుకున్న సత్యాలపై ఆధారపడి దృఢంగా ఉండాలి</a:t>
          </a:r>
          <a:endParaRPr lang="en-US" sz="2000" kern="1200" noProof="0" dirty="0">
            <a:solidFill>
              <a:schemeClr val="tx1"/>
            </a:solidFill>
            <a:latin typeface="Sree Krushnadevaraya" pitchFamily="2" charset="0"/>
            <a:cs typeface="Sree Krushnadevaraya" pitchFamily="2" charset="0"/>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దృఢమైన</a:t>
          </a:r>
          <a:endParaRPr lang="en-US"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మనం స్థిరంగా ఉండాలి, “సువార్త నిరీక్షణ” పై నమ్మకం ఉంచడం ఎప్పటికీ మానకూడదు.</a:t>
          </a:r>
          <a:endParaRPr lang="en-US" sz="2000" kern="1200" noProof="0" dirty="0">
            <a:solidFill>
              <a:schemeClr val="tx1"/>
            </a:solidFill>
            <a:latin typeface="Sree Krushnadevaraya" pitchFamily="2" charset="0"/>
            <a:cs typeface="Sree Krushnadevaraya" pitchFamily="2" charset="0"/>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ఇది జగత్తు పునాది వేయబడక ముందే రూపొందించబడింది (1 పేతురు 1:20)</a:t>
          </a:r>
          <a:endParaRPr lang="en-US" sz="2000" kern="1200" noProof="0" dirty="0">
            <a:latin typeface="Sree Krushnadevaraya" pitchFamily="2" charset="0"/>
            <a:cs typeface="Sree Krushnadevaraya" pitchFamily="2" charset="0"/>
          </a:endParaRPr>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అది పాక్షికంగా దేవదూతలకు తెలియజేయబడింది (1 పేతురు 1:12)</a:t>
          </a:r>
          <a:endParaRPr lang="en-US" sz="2000" kern="1200" noProof="0" dirty="0">
            <a:latin typeface="Sree Krushnadevaraya" pitchFamily="2" charset="0"/>
            <a:cs typeface="Sree Krushnadevaraya" pitchFamily="2" charset="0"/>
          </a:endParaRPr>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ఆదాము హవ్వల మొదటి చూపు ఇవ్వబడింది (ఆది. 3:15)</a:t>
          </a:r>
          <a:endParaRPr lang="en-US" sz="2000" kern="1200" noProof="0" dirty="0">
            <a:latin typeface="Sree Krushnadevaraya" pitchFamily="2" charset="0"/>
            <a:cs typeface="Sree Krushnadevaraya" pitchFamily="2" charset="0"/>
          </a:endParaRPr>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ఇది ప్రవక్తలకు వెల్లడి చేయబడింది (1 పేతురు 1:10-11)</a:t>
          </a:r>
          <a:endParaRPr lang="en-US" sz="2000" kern="1200" noProof="0" dirty="0">
            <a:latin typeface="Sree Krushnadevaraya" pitchFamily="2" charset="0"/>
            <a:cs typeface="Sree Krushnadevaraya" pitchFamily="2" charset="0"/>
          </a:endParaRPr>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యేసు దానిని మొదట యూదులకు వెల్లడించాడు (మత్తయి 15:24)</a:t>
          </a:r>
          <a:endParaRPr lang="en-US" sz="2000" kern="1200" noProof="0" dirty="0">
            <a:latin typeface="Sree Krushnadevaraya" pitchFamily="2" charset="0"/>
            <a:cs typeface="Sree Krushnadevaraya" pitchFamily="2" charset="0"/>
          </a:endParaRPr>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latin typeface="Sree Krushnadevaraya" pitchFamily="2" charset="0"/>
              <a:cs typeface="Sree Krushnadevaraya" pitchFamily="2" charset="0"/>
            </a:rPr>
            <a:t>అప్పుడు అది అందరికీ పూర్తిగా బయలుపరచబడింది (కొలొ. 1:27)</a:t>
          </a:r>
          <a:endParaRPr lang="en-US" sz="2000" kern="1200" noProof="0" dirty="0">
            <a:latin typeface="Sree Krushnadevaraya" pitchFamily="2" charset="0"/>
            <a:cs typeface="Sree Krushnadevaraya" pitchFamily="2" charset="0"/>
          </a:endParaRPr>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noProof="0" dirty="0">
              <a:latin typeface="Sree Krushnadevaraya" pitchFamily="2" charset="0"/>
              <a:cs typeface="Sree Krushnadevaraya" pitchFamily="2" charset="0"/>
            </a:rPr>
            <a:t>ఆయన వారికి క్రైస్తవ సిద్ధాంతాలను, ఆచారాలను వివరించాడు (2 థెస్సలొనీకయులు 2:15)</a:t>
          </a:r>
          <a:endParaRPr lang="en-US" sz="2000" kern="1200" noProof="0" dirty="0">
            <a:latin typeface="Sree Krushnadevaraya" pitchFamily="2" charset="0"/>
            <a:cs typeface="Sree Krushnadevaraya" pitchFamily="2" charset="0"/>
          </a:endParaRPr>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noProof="0" dirty="0">
              <a:latin typeface="Sree Krushnadevaraya" pitchFamily="2" charset="0"/>
              <a:cs typeface="Sree Krushnadevaraya" pitchFamily="2" charset="0"/>
            </a:rPr>
            <a:t>సువార్తను తిరస్కరించడం వల్ల కలిగే పరిణామాల గురించి ఆయన వారిని హెచ్చరించాడు (హెబ్రీ. 10:25-29)</a:t>
          </a:r>
          <a:endParaRPr lang="en-US" sz="2000" kern="1200" noProof="0" dirty="0">
            <a:latin typeface="Sree Krushnadevaraya" pitchFamily="2" charset="0"/>
            <a:cs typeface="Sree Krushnadevaraya" pitchFamily="2" charset="0"/>
          </a:endParaRPr>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noProof="0" dirty="0">
              <a:latin typeface="Sree Krushnadevaraya" pitchFamily="2" charset="0"/>
              <a:cs typeface="Sree Krushnadevaraya" pitchFamily="2" charset="0"/>
            </a:rPr>
            <a:t>అబద్ధ బోధకుల ప్రమాదాల గురించి ఆయన వారిని హెచ్చరించాడు (అపొస్తలుల కార్యములు 20:29-30)</a:t>
          </a:r>
          <a:endParaRPr lang="en-US" sz="2000" kern="1200" noProof="0" dirty="0">
            <a:latin typeface="Sree Krushnadevaraya" pitchFamily="2" charset="0"/>
            <a:cs typeface="Sree Krushnadevaraya" pitchFamily="2" charset="0"/>
          </a:endParaRPr>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6</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6.jpeg"/><Relationship Id="rId4" Type="http://schemas.openxmlformats.org/officeDocument/2006/relationships/diagramLayout" Target="../diagrams/layout4.xml"/><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1.jpeg"/><Relationship Id="rId4" Type="http://schemas.openxmlformats.org/officeDocument/2006/relationships/diagramLayout" Target="../diagrams/layout5.xml"/><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jpg"/><Relationship Id="rId7" Type="http://schemas.openxmlformats.org/officeDocument/2006/relationships/diagramLayout" Target="../diagrams/layout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9025" y="0"/>
            <a:ext cx="602297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anchor="b" anchorCtr="1"/>
          <a:lstStyle/>
          <a:p>
            <a:pPr algn="ctr">
              <a:tabLst>
                <a:tab pos="1082675" algn="l"/>
              </a:tabLst>
              <a:defRPr/>
            </a:pPr>
            <a:r>
              <a:rPr lang="te-IN" sz="2800" b="1" dirty="0">
                <a:solidFill>
                  <a:srgbClr val="48CEE0">
                    <a:lumMod val="40000"/>
                    <a:lumOff val="60000"/>
                  </a:srgbClr>
                </a:solidFill>
                <a:latin typeface="Sree Krushnadevaraya" pitchFamily="2" charset="0"/>
                <a:cs typeface="Sree Krushnadevaraya" pitchFamily="2" charset="0"/>
              </a:rPr>
              <a:t>పరలోకము మరియు భూమి ఐక్యపర్చబడెను </a:t>
            </a:r>
            <a:r>
              <a:rPr lang="te-IN" sz="2800" b="1" dirty="0">
                <a:solidFill>
                  <a:prstClr val="white"/>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9025" y="3429000"/>
            <a:ext cx="6022975" cy="3429000"/>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9- </a:t>
            </a:r>
            <a:r>
              <a:rPr lang="en-US" sz="4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r>
              <a:rPr lang="te-IN" sz="4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దేవుడు మనలను అంగీకరించి మనకు నిరీక్షణ కలుగచేయును</a:t>
            </a:r>
            <a:r>
              <a:rPr lang="en-US" sz="4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endParaRPr lang="en" sz="4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a:spAutoFit/>
          </a:bodyPr>
          <a:lstStyle/>
          <a:p>
            <a:pPr algn="ctr">
              <a:defRPr/>
            </a:pP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defRPr/>
            </a:pP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6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53626"/>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te-IN" sz="4400" b="1" spc="300" dirty="0">
                <a:ln w="13462">
                  <a:noFill/>
                  <a:prstDash val="solid"/>
                </a:ln>
                <a:solidFill>
                  <a:schemeClr val="accent4">
                    <a:lumMod val="60000"/>
                    <a:lumOff val="40000"/>
                  </a:schemeClr>
                </a:solidFill>
                <a:effectLst>
                  <a:outerShdw dist="25400" dir="2700000" algn="bl" rotWithShape="0">
                    <a:schemeClr val="accent3"/>
                  </a:outerShdw>
                </a:effectLst>
                <a:latin typeface="Sree Krushnadevaraya" pitchFamily="2" charset="0"/>
                <a:cs typeface="Sree Krushnadevaraya" pitchFamily="2" charset="0"/>
              </a:rPr>
              <a:t>దేవుని మర్మము</a:t>
            </a:r>
            <a:endPar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72976"/>
            <a:ext cx="9479178" cy="62670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tIns="72000" bIns="0" anchor="b">
            <a:spAutoFit/>
          </a:bodyPr>
          <a:lstStyle/>
          <a:p>
            <a:pPr algn="ctr"/>
            <a:r>
              <a:rPr lang="en-US" b="1" noProof="0" dirty="0">
                <a:solidFill>
                  <a:schemeClr val="accent6">
                    <a:lumMod val="75000"/>
                  </a:schemeClr>
                </a:solidFill>
                <a:latin typeface="Sree Krushnadevaraya" pitchFamily="2" charset="0"/>
                <a:cs typeface="Sree Krushnadevaraya" pitchFamily="2" charset="0"/>
              </a:rPr>
              <a:t>“</a:t>
            </a:r>
            <a:r>
              <a:rPr lang="te-IN" b="1" dirty="0">
                <a:solidFill>
                  <a:schemeClr val="accent6">
                    <a:lumMod val="75000"/>
                  </a:schemeClr>
                </a:solidFill>
                <a:latin typeface="Sree Krushnadevaraya" pitchFamily="2" charset="0"/>
                <a:cs typeface="Sree Krushnadevaraya" pitchFamily="2" charset="0"/>
              </a:rPr>
              <a:t>మీ నిమిత్తము నాకు అప్పగింపబడిన దేవుని యేర్పాటు ప్రకారము, నేను ఆ సంఘమునకు పరిచారకుడనైతిని.</a:t>
            </a:r>
            <a:r>
              <a:rPr lang="en-US" b="1" noProof="0" dirty="0">
                <a:solidFill>
                  <a:schemeClr val="accent6">
                    <a:lumMod val="75000"/>
                  </a:schemeClr>
                </a:solidFill>
                <a:latin typeface="Sree Krushnadevaraya" pitchFamily="2" charset="0"/>
                <a:cs typeface="Sree Krushnadevaraya" pitchFamily="2" charset="0"/>
              </a:rPr>
              <a:t>” (</a:t>
            </a:r>
            <a:r>
              <a:rPr lang="te-IN" b="1" dirty="0">
                <a:solidFill>
                  <a:schemeClr val="accent6">
                    <a:lumMod val="75000"/>
                  </a:schemeClr>
                </a:solidFill>
                <a:latin typeface="Sree Krushnadevaraya" pitchFamily="2" charset="0"/>
                <a:cs typeface="Sree Krushnadevaraya" pitchFamily="2" charset="0"/>
              </a:rPr>
              <a:t>కొలొస్సయులకు</a:t>
            </a:r>
            <a:r>
              <a:rPr lang="en-US" b="1" noProof="0" dirty="0">
                <a:solidFill>
                  <a:schemeClr val="accent6">
                    <a:lumMod val="75000"/>
                  </a:schemeClr>
                </a:solidFill>
                <a:latin typeface="Sree Krushnadevaraya" pitchFamily="2" charset="0"/>
                <a:cs typeface="Sree Krushnadevaraya" pitchFamily="2" charset="0"/>
              </a:rPr>
              <a:t>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154162"/>
          </a:xfrm>
          <a:prstGeom prst="rect">
            <a:avLst/>
          </a:prstGeom>
          <a:noFill/>
        </p:spPr>
        <p:txBody>
          <a:bodyPr wrap="square" rtlCol="0">
            <a:spAutoFit/>
          </a:bodyPr>
          <a:lstStyle/>
          <a:p>
            <a:pPr>
              <a:spcBef>
                <a:spcPts val="600"/>
              </a:spcBef>
            </a:pPr>
            <a:r>
              <a:rPr lang="te-IN" sz="2300" dirty="0">
                <a:latin typeface="Sree Krushnadevaraya" pitchFamily="2" charset="0"/>
                <a:cs typeface="Sree Krushnadevaraya" pitchFamily="2" charset="0"/>
              </a:rPr>
              <a:t>క్రీస్తు పునరుత్థానం తర్వాత చర్చికి వెల్లడైన ఒక రహస్యం గురించి పౌలు మాట్లాడుతున్నాడు (కొలొ. 1:26). అప్పటి వరకు, దాని యొక్క క్షణిక దృశ్యాలు మాత్రమే ఉన్నాయి. కానీ ఈ రహస్యం ఏమిటి? "మీలో ఉన్న క్రీస్తు, మహిమ నిరీక్షణ" (కొలొ. 1:27).</a:t>
            </a:r>
            <a:endParaRPr lang="en-US" sz="2300"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2739785333"/>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ఈ రహస్యంలో ఇంకా దశలు బయటపడవలసి ఉంది. ఇప్పుడు మనం మహిమపరచబడతామనే ఆశతో జీవిస్తున్నాము. ఎంత మార్పు! ఎంత రహస్యం! పాపాత్ములు యేసు విమోచన రక్తం ద్వారా నీతిమంతులుగా తీర్చబడ్డారు, పవిత్రం చేయబడ్డారు మరియు మహిమపరచబడ్డారు. ఈ రహస్యం శాశ్వతంగా అధ్యయనానికి సంబంధించిన అంశంగా కొనసాగుతుంది.</a:t>
            </a:r>
            <a:endParaRPr lang="en-US" sz="2000" noProof="0" dirty="0">
              <a:latin typeface="Sree Krushnadevaraya" pitchFamily="2" charset="0"/>
              <a:cs typeface="Sree Krushnadevaraya" pitchFamily="2" charset="0"/>
            </a:endParaRP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gd name="adj" fmla="val 23052"/>
              </a:avLst>
            </a:prstTxWarp>
            <a:spAutoFit/>
          </a:bodyPr>
          <a:lstStyle/>
          <a:p>
            <a:pPr algn="ctr"/>
            <a:r>
              <a:rPr lang="te-IN" sz="6000" b="1" spc="50" dirty="0">
                <a:ln w="0"/>
                <a:solidFill>
                  <a:schemeClr val="bg1"/>
                </a:solidFill>
                <a:effectLst>
                  <a:innerShdw blurRad="63500" dist="50800" dir="13500000">
                    <a:srgbClr val="000000">
                      <a:alpha val="50000"/>
                    </a:srgbClr>
                  </a:innerShdw>
                </a:effectLst>
                <a:latin typeface="Sree Krushnadevaraya" pitchFamily="2" charset="0"/>
                <a:cs typeface="Sree Krushnadevaraya" pitchFamily="2" charset="0"/>
              </a:rPr>
              <a:t>సువార్త శక్తి</a:t>
            </a:r>
            <a:endParaRPr lang="en-US" sz="6000" b="1" spc="50" noProof="0" dirty="0">
              <a:ln w="0"/>
              <a:solidFill>
                <a:schemeClr val="bg1"/>
              </a:solidFill>
              <a:effectLst>
                <a:innerShdw blurRad="63500" dist="50800" dir="13500000">
                  <a:srgbClr val="000000">
                    <a:alpha val="50000"/>
                  </a:srgb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53626"/>
            <a:ext cx="12191999" cy="769441"/>
          </a:xfrm>
          <a:prstGeom prst="rect">
            <a:avLst/>
          </a:prstGeom>
          <a:noFill/>
        </p:spPr>
        <p:txBody>
          <a:bodyPr wrap="square">
            <a:spAutoFit/>
          </a:bodyPr>
          <a:lstStyle/>
          <a:p>
            <a:pPr algn="ctr"/>
            <a:r>
              <a:rPr lang="te-IN"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Sree Krushnadevaraya" pitchFamily="2" charset="0"/>
                <a:cs typeface="Sree Krushnadevaraya" pitchFamily="2" charset="0"/>
              </a:rPr>
              <a:t>సువార్తను ప్రకటించుట</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707886"/>
          </a:xfrm>
          <a:prstGeom prst="rect">
            <a:avLst/>
          </a:prstGeom>
          <a:noFill/>
        </p:spPr>
        <p:txBody>
          <a:bodyPr wrap="square">
            <a:spAutoFit/>
          </a:bodyPr>
          <a:lstStyle/>
          <a:p>
            <a:pPr algn="ctr"/>
            <a:r>
              <a:rPr lang="en-US" sz="2000"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 మనుష్యుని క్రీస్తునందు సంపూర్ణునిగా చేసి ఆయనయెదుట నిలువబెట్టవలెనని, సమస్తవిధములైన జ్ఞానముతో మేము ప్రతి మనుష్యునికి బుద్ధిచెప్పుచు, ప్రతి మనుష్యునికి బోధించుచు, ఆయనను ప్రకటించుచున్నాము.</a:t>
            </a:r>
            <a:r>
              <a:rPr lang="en-US" sz="2000"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US" sz="2000"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పౌలు సువార్తను ఎలా ప్రకటించాడు? ఆయన ప్రకటనా పనిలో ముఖ్యాంశం సిలువ వేయబడిన క్రీస్తు (1 కొరింథీయులు 1:23). ప్రజలు యేసును అంగీకరించిన తర్వాత, వారు పరిపూర్ణులు అయ్యే వరకు ఆయన వారికి బుద్ధి చెప్పి బోధించాడు (కొలొస్సయులు 1:28-29). ఆయన దీన్ని ఎలా చేశాడు?</a:t>
            </a:r>
            <a:endParaRPr lang="en-US" sz="2000" b="1"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2137082207"/>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698677"/>
            <a:ext cx="8640278"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ఒక్క నిమిషం ఆగు... వాటిని పరిపూర్ణంగా చేయాలా? మరియు కొన్ని మాత్రమే కాదు... "ప్రతి మనిషి"! (కొలొ. 1:28</a:t>
            </a:r>
            <a:r>
              <a:rPr lang="en-US" sz="2000" b="1" dirty="0">
                <a:latin typeface="Sree Krushnadevaraya" pitchFamily="2" charset="0"/>
                <a:cs typeface="Sree Krushnadevaraya" pitchFamily="2" charset="0"/>
              </a:rPr>
              <a:t>).</a:t>
            </a:r>
            <a:endParaRPr lang="en-US" sz="2000" b="1" noProof="0" dirty="0">
              <a:latin typeface="Sree Krushnadevaraya" pitchFamily="2" charset="0"/>
              <a:cs typeface="Sree Krushnadevaraya" pitchFamily="2" charset="0"/>
            </a:endParaRP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479133"/>
            <a:ext cx="8639902"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"పరిణతి చెందిన" (టెలియోస్) అని అనువదించబడిన గ్రీకు పదానికి పరిపూర్ణమైన మరియు లోపరహితమైన అని అర్థం. క్రైస్తవ పెరుగుదల ప్రక్రియ ద్వారా, దేవుని ధర్మశాస్త్రం యొక్క లోతు మరియు దాని అవసరాల గురించి మనం బాగా తెలుసుకుంటాము. కాబట్టి, మన లక్ష్యం క్రీస్తుయేసునందు పరిపూర్ణంగా ఉండటమే.</a:t>
            </a:r>
            <a:endParaRPr lang="en-US"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785652"/>
          </a:xfrm>
          <a:prstGeom prst="rect">
            <a:avLst/>
          </a:prstGeom>
          <a:noFill/>
        </p:spPr>
        <p:txBody>
          <a:bodyPr wrap="square">
            <a:spAutoFit/>
          </a:bodyPr>
          <a:lstStyle/>
          <a:p>
            <a:pPr>
              <a:spcBef>
                <a:spcPts val="600"/>
              </a:spcBef>
            </a:pPr>
            <a:r>
              <a:rPr lang="te-IN" sz="3000" b="1" dirty="0">
                <a:latin typeface="Sree Krushnadevaraya" pitchFamily="2" charset="0"/>
                <a:cs typeface="Sree Krushnadevaraya" pitchFamily="2" charset="0"/>
              </a:rPr>
              <a:t>"సిలువ వేయబడిన విమోచకుడిని చూస్తే, పరలోక మహిమ చేసిన త్యాగం యొక్క పరిమాణం మరియు అర్థాన్ని మనం పూర్తిగా అర్థం చేసుకుంటాము. రక్షణ ప్రణాళిక మన ముందు మహిమపరచబడింది మరియు కల్వరి ఆలోచన మన హృదయాలలో సజీవమైన మరియు పవిత్రమైన భావోద్వేగాలను మేల్కొల్పుతుంది. దేవునికి మరియు గొర్రెపిల్లకు స్తుతి మన హృదయాలలో మరియు మన పెదవులపై ఉంటుంది; ఎందుకంటే కల్వరి దృశ్యాలను తాజాగా గుర్తుంచుకునే ఆత్మలో గర్వం మరియు స్వీయ ఆరాధన వృద్ధి చెందవు."</a:t>
            </a:r>
            <a:endParaRPr lang="en-US" sz="3000" b="1"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B370FBA7-1FC7-35CC-116F-E319079AA086}"/>
              </a:ext>
            </a:extLst>
          </p:cNvPr>
          <p:cNvSpPr txBox="1"/>
          <p:nvPr/>
        </p:nvSpPr>
        <p:spPr>
          <a:xfrm>
            <a:off x="6600397" y="5517843"/>
            <a:ext cx="4456669"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ఎలెన్ జి. వైట్</a:t>
            </a:r>
            <a:r>
              <a:rPr lang="en-US" sz="2000" b="1" noProof="0"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యుగయుగాల ఆకాంక్ష</a:t>
            </a:r>
            <a:r>
              <a:rPr lang="en-US" sz="2000" b="1" noProof="0"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పేజీ</a:t>
            </a:r>
            <a:r>
              <a:rPr lang="en-US" sz="2000" b="1" noProof="0" dirty="0">
                <a:latin typeface="Sree Krushnadevaraya" pitchFamily="2" charset="0"/>
                <a:cs typeface="Sree Krushnadevaraya" pitchFamily="2" charset="0"/>
              </a:rPr>
              <a:t>.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174168"/>
            <a:ext cx="12192000" cy="64633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te-IN" sz="36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దేవుడు మనలను అంగీకరించి మనకు నిరీక్షణ కలుగచేయును</a:t>
            </a:r>
            <a:endParaRPr lang="en-US" sz="36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D1996CD4-A69F-B7FA-EBD2-92956A4A54EE}"/>
              </a:ext>
            </a:extLst>
          </p:cNvPr>
          <p:cNvSpPr txBox="1"/>
          <p:nvPr/>
        </p:nvSpPr>
        <p:spPr>
          <a:xfrm>
            <a:off x="3690533" y="6432879"/>
            <a:ext cx="4810933" cy="584775"/>
          </a:xfrm>
          <a:prstGeom prst="rect">
            <a:avLst/>
          </a:prstGeom>
          <a:noFill/>
        </p:spPr>
        <p:txBody>
          <a:bodyPr wrap="none" rtlCol="0">
            <a:spAutoFit/>
          </a:bodyPr>
          <a:lstStyle/>
          <a:p>
            <a:pPr algn="ctr"/>
            <a:r>
              <a:rPr lang="te-IN" sz="3200" b="1" dirty="0">
                <a:solidFill>
                  <a:srgbClr val="C3AF97"/>
                </a:solidFill>
                <a:latin typeface="Sree Krushnadevaraya" pitchFamily="2" charset="0"/>
                <a:cs typeface="Sree Krushnadevaraya" pitchFamily="2" charset="0"/>
              </a:rPr>
              <a:t>ఫిబ్రవరి 28, 2026 నాటి పాఠం 9</a:t>
            </a:r>
            <a:endParaRPr lang="en-US" sz="3200" b="1" noProof="0" dirty="0">
              <a:solidFill>
                <a:srgbClr val="C3AF97"/>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067324"/>
            <a:ext cx="6303350" cy="507831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n-US" sz="5400" b="1" i="0" u="none" strike="noStrike" kern="1200" cap="none" spc="0" normalizeH="0" baseline="0" noProof="0" dirty="0">
                <a:ln w="12700" cmpd="sng">
                  <a:noFill/>
                  <a:prstDash val="solid"/>
                </a:ln>
                <a:solidFill>
                  <a:srgbClr val="156082">
                    <a:lumMod val="20000"/>
                    <a:lumOff val="80000"/>
                  </a:srgbClr>
                </a:solidFill>
                <a:effectLst/>
                <a:uLnTx/>
                <a:uFillTx/>
                <a:latin typeface="Sree Krushnadevaraya" pitchFamily="2" charset="0"/>
                <a:cs typeface="Sree Krushnadevaraya" pitchFamily="2" charset="0"/>
              </a:rPr>
              <a:t>“</a:t>
            </a:r>
            <a:r>
              <a:rPr lang="te-IN" sz="5400" b="1" dirty="0">
                <a:ln w="12700" cmpd="sng">
                  <a:noFill/>
                  <a:prstDash val="solid"/>
                </a:ln>
                <a:solidFill>
                  <a:srgbClr val="156082">
                    <a:lumMod val="20000"/>
                    <a:lumOff val="80000"/>
                  </a:srgbClr>
                </a:solidFill>
                <a:latin typeface="Sree Krushnadevaraya" pitchFamily="2" charset="0"/>
                <a:cs typeface="Sree Krushnadevaraya" pitchFamily="2" charset="0"/>
              </a:rPr>
              <a:t>ఎందుకనగా మనమాయనయందు దేవుని నీతి అగునట్లు పాపమెరుగని ఆయనను మనకోసము పాపముగాచేసెను.</a:t>
            </a:r>
            <a:r>
              <a:rPr kumimoji="0" lang="en-US" sz="5400" b="1" i="0" u="none" strike="noStrike" kern="1200" cap="none" spc="0" normalizeH="0" baseline="0" noProof="0" dirty="0">
                <a:ln w="12700" cmpd="sng">
                  <a:noFill/>
                  <a:prstDash val="solid"/>
                </a:ln>
                <a:solidFill>
                  <a:srgbClr val="156082">
                    <a:lumMod val="20000"/>
                    <a:lumOff val="80000"/>
                  </a:srgbClr>
                </a:solidFill>
                <a:effectLst/>
                <a:uLnTx/>
                <a:uFillTx/>
                <a:latin typeface="Sree Krushnadevaraya" pitchFamily="2" charset="0"/>
                <a:cs typeface="Sree Krushnadevaraya" pitchFamily="2" charset="0"/>
              </a:rPr>
              <a:t>” </a:t>
            </a:r>
            <a:endPar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923330"/>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lvl="0">
              <a:defRPr/>
            </a:pPr>
            <a:r>
              <a:rPr kumimoji="0" lang="en-US" sz="5400" b="1" i="0" u="none" strike="noStrike" kern="1200" cap="none" spc="0" normalizeH="0" baseline="0" noProof="0" dirty="0">
                <a:ln w="12700" cmpd="sng">
                  <a:noFill/>
                  <a:prstDash val="solid"/>
                </a:ln>
                <a:solidFill>
                  <a:srgbClr val="156082">
                    <a:lumMod val="20000"/>
                    <a:lumOff val="80000"/>
                  </a:srgbClr>
                </a:solidFill>
                <a:effectLst/>
                <a:uLnTx/>
                <a:uFillTx/>
                <a:latin typeface="Sree Krushnadevaraya" pitchFamily="2" charset="0"/>
                <a:cs typeface="Sree Krushnadevaraya" pitchFamily="2" charset="0"/>
              </a:rPr>
              <a:t>2 </a:t>
            </a:r>
            <a:r>
              <a:rPr lang="te-IN" sz="5400" dirty="0">
                <a:solidFill>
                  <a:srgbClr val="156082">
                    <a:lumMod val="20000"/>
                    <a:lumOff val="80000"/>
                  </a:srgbClr>
                </a:solidFill>
                <a:latin typeface="Sree Krushnadevaraya" pitchFamily="2" charset="0"/>
                <a:cs typeface="Sree Krushnadevaraya" pitchFamily="2" charset="0"/>
              </a:rPr>
              <a:t>కోరింథీయులకు</a:t>
            </a:r>
            <a:r>
              <a:rPr kumimoji="0" lang="en-US" sz="5400" b="1" i="0" u="none" strike="noStrike" kern="1200" cap="none" spc="0" normalizeH="0" baseline="0" noProof="0" dirty="0">
                <a:ln w="12700" cmpd="sng">
                  <a:noFill/>
                  <a:prstDash val="solid"/>
                </a:ln>
                <a:solidFill>
                  <a:srgbClr val="156082">
                    <a:lumMod val="20000"/>
                    <a:lumOff val="80000"/>
                  </a:srgbClr>
                </a:solidFill>
                <a:effectLst/>
                <a:uLnTx/>
                <a:uFillTx/>
                <a:latin typeface="Sree Krushnadevaraya" pitchFamily="2" charset="0"/>
                <a:cs typeface="Sree Krushnadevaraya" pitchFamily="2" charset="0"/>
              </a:rPr>
              <a:t> 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2264268724"/>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200329"/>
          </a:xfrm>
          <a:prstGeom prst="rect">
            <a:avLst/>
          </a:prstGeom>
          <a:noFill/>
        </p:spPr>
        <p:txBody>
          <a:bodyPr wrap="square" rtlCol="0">
            <a:spAutoFit/>
          </a:bodyPr>
          <a:lstStyle/>
          <a:p>
            <a:pPr>
              <a:spcBef>
                <a:spcPts val="600"/>
              </a:spcBef>
            </a:pPr>
            <a:r>
              <a:rPr lang="te-IN" sz="2400" dirty="0">
                <a:solidFill>
                  <a:schemeClr val="accent3">
                    <a:lumMod val="50000"/>
                  </a:schemeClr>
                </a:solidFill>
                <a:latin typeface="Sree Krushnadevaraya" pitchFamily="2" charset="0"/>
                <a:cs typeface="Sree Krushnadevaraya" pitchFamily="2" charset="0"/>
              </a:rPr>
              <a:t>క్రీస్తు సిలువ పరలోకమును</a:t>
            </a:r>
            <a:r>
              <a:rPr lang="en-US" sz="2400" dirty="0">
                <a:solidFill>
                  <a:schemeClr val="accent3">
                    <a:lumMod val="50000"/>
                  </a:schemeClr>
                </a:solidFill>
                <a:latin typeface="Sree Krushnadevaraya" pitchFamily="2" charset="0"/>
                <a:cs typeface="Sree Krushnadevaraya" pitchFamily="2" charset="0"/>
              </a:rPr>
              <a:t> </a:t>
            </a:r>
            <a:r>
              <a:rPr lang="te-IN" sz="2400" dirty="0">
                <a:solidFill>
                  <a:schemeClr val="accent3">
                    <a:lumMod val="50000"/>
                  </a:schemeClr>
                </a:solidFill>
                <a:latin typeface="Sree Krushnadevaraya" pitchFamily="2" charset="0"/>
                <a:cs typeface="Sree Krushnadevaraya" pitchFamily="2" charset="0"/>
              </a:rPr>
              <a:t>మరియు భూమిని సమాధానపరిచిందని చెప్పిన తరువాత (కొలొ. 1:20), పౌలు ఈ సమాధానము యొక్క ఆచరణాత్మక ప్రభావాలను మనకు వివరిస్తాడు.</a:t>
            </a:r>
            <a:endParaRPr lang="en-US" sz="2400" noProof="0" dirty="0">
              <a:solidFill>
                <a:schemeClr val="accent3">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1200329"/>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ఇది మనల్ని ఎలా మార్చింది? దేవుడు ఇవన్నీ ఎలా ముందుగానే చూశాడు? ఇతరులు సయోధ్యలో పాలుపంచుకోవడానికి మరియు ఆశను పొందడానికి మనం ఏమి చేయవచ్చు?</a:t>
            </a:r>
            <a:endParaRPr lang="en-US" sz="2400"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te-IN" sz="6000" b="1" spc="50" dirty="0">
                <a:ln w="0"/>
                <a:solidFill>
                  <a:schemeClr val="bg1"/>
                </a:solidFill>
                <a:effectLst>
                  <a:innerShdw blurRad="63500" dist="50800" dir="13500000">
                    <a:srgbClr val="000000">
                      <a:alpha val="50000"/>
                    </a:srgbClr>
                  </a:innerShdw>
                </a:effectLst>
                <a:latin typeface="Sree Krushnadevaraya" pitchFamily="2" charset="0"/>
                <a:cs typeface="Sree Krushnadevaraya" pitchFamily="2" charset="0"/>
              </a:rPr>
              <a:t>సమాధాన ప్రభావాలు</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3277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te-IN" sz="4400" b="1" spc="600" dirty="0">
                <a:ln w="25400">
                  <a:solidFill>
                    <a:schemeClr val="accent2"/>
                  </a:solidFill>
                  <a:prstDash val="solid"/>
                </a:ln>
                <a:solidFill>
                  <a:schemeClr val="accent2">
                    <a:lumMod val="40000"/>
                    <a:lumOff val="60000"/>
                  </a:schemeClr>
                </a:solidFill>
                <a:latin typeface="Sree Krushnadevaraya" pitchFamily="2" charset="0"/>
                <a:cs typeface="Sree Krushnadevaraya" pitchFamily="2" charset="0"/>
              </a:rPr>
              <a:t>దుర్మార్గుల నుండి పరిశుద్ధుల కొరకు</a:t>
            </a:r>
            <a:endParaRPr lang="en-US" sz="4400" b="1" spc="600" noProof="0" dirty="0">
              <a:ln w="25400">
                <a:solidFill>
                  <a:schemeClr val="accent2"/>
                </a:solidFill>
                <a:prstDash val="solid"/>
              </a:ln>
              <a:solidFill>
                <a:schemeClr val="accent2">
                  <a:lumMod val="40000"/>
                  <a:lumOff val="60000"/>
                </a:schemeClr>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701196"/>
            <a:ext cx="1127760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Sree Krushnadevaraya" pitchFamily="2" charset="0"/>
                <a:cs typeface="Sree Krushnadevaraya" pitchFamily="2" charset="0"/>
              </a:rPr>
              <a:t>“</a:t>
            </a:r>
            <a:r>
              <a:rPr lang="te-IN" b="1" dirty="0">
                <a:solidFill>
                  <a:schemeClr val="accent3"/>
                </a:solidFill>
                <a:latin typeface="Sree Krushnadevaraya" pitchFamily="2" charset="0"/>
                <a:cs typeface="Sree Krushnadevaraya" pitchFamily="2" charset="0"/>
              </a:rPr>
              <a:t>మరియు గతకాలమందు దేవునికి దూరస్థులును, మీ దుష్‌క్రియల వలన మీ మనస్సులో విరోధభావము గలవారునై యుండిన మిమ్మును కూడ</a:t>
            </a:r>
            <a:r>
              <a:rPr lang="en-US" b="1" dirty="0">
                <a:solidFill>
                  <a:schemeClr val="accent3"/>
                </a:solidFill>
                <a:latin typeface="Sree Krushnadevaraya" pitchFamily="2" charset="0"/>
                <a:cs typeface="Sree Krushnadevaraya" pitchFamily="2" charset="0"/>
              </a:rPr>
              <a:t> </a:t>
            </a:r>
            <a:r>
              <a:rPr lang="te-IN" b="1" dirty="0">
                <a:solidFill>
                  <a:schemeClr val="accent3"/>
                </a:solidFill>
                <a:latin typeface="Sree Krushnadevaraya" pitchFamily="2" charset="0"/>
                <a:cs typeface="Sree Krushnadevaraya" pitchFamily="2" charset="0"/>
              </a:rPr>
              <a:t>తన సన్నిధిని పరిశుద్ధులుగాను నిర్దోషులుగాను నిరపరాధులుగాను నిలువబెట్టుటకు ఆయన మాంసయుక్తమైన దేహమందు మరణమువలన ఇప్పుడు మిమ్మును సమాధానపరచెను</a:t>
            </a:r>
            <a:r>
              <a:rPr lang="en-US" b="1" noProof="0" dirty="0">
                <a:solidFill>
                  <a:schemeClr val="accent3"/>
                </a:solidFill>
                <a:latin typeface="Sree Krushnadevaraya" pitchFamily="2" charset="0"/>
                <a:cs typeface="Sree Krushnadevaraya" pitchFamily="2" charset="0"/>
              </a:rPr>
              <a:t>” (</a:t>
            </a:r>
            <a:r>
              <a:rPr lang="te-IN" b="1" dirty="0">
                <a:solidFill>
                  <a:schemeClr val="accent3"/>
                </a:solidFill>
                <a:latin typeface="Sree Krushnadevaraya" pitchFamily="2" charset="0"/>
                <a:cs typeface="Sree Krushnadevaraya" pitchFamily="2" charset="0"/>
              </a:rPr>
              <a:t>కొలొస్సయులకు</a:t>
            </a:r>
            <a:r>
              <a:rPr lang="en-US" b="1" noProof="0" dirty="0">
                <a:solidFill>
                  <a:schemeClr val="accent3"/>
                </a:solidFill>
                <a:latin typeface="Sree Krushnadevaraya" pitchFamily="2" charset="0"/>
                <a:cs typeface="Sree Krushnadevaraya" pitchFamily="2" charset="0"/>
              </a:rPr>
              <a:t>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9833" y="1688364"/>
            <a:ext cx="4267201"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సమస్య చాలా సులభం. మనం చెడు చేస్తూ జీవించాము మరియు తత్ఫలితంగా, మనకు శాశ్వత మరణ శిక్ష విధించబడింది (రోమా. 6:23; ప్రక. 21:8).</a:t>
            </a:r>
            <a:endParaRPr lang="en-US" sz="2000" b="1"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768383188"/>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49026"/>
            <a:ext cx="1551741" cy="1631216"/>
          </a:xfrm>
          <a:prstGeom prst="rect">
            <a:avLst/>
          </a:prstGeom>
          <a:noFill/>
        </p:spPr>
        <p:txBody>
          <a:bodyPr wrap="square">
            <a:spAutoFit/>
          </a:bodyPr>
          <a:lstStyle/>
          <a:p>
            <a:r>
              <a:rPr lang="te-IN" sz="2000" b="1" dirty="0">
                <a:latin typeface="Sree Krushnadevaraya" pitchFamily="2" charset="0"/>
                <a:cs typeface="Sree Krushnadevaraya" pitchFamily="2" charset="0"/>
              </a:rPr>
              <a:t>కానీ దేవుడు మనకోసం ఒక గొప్ప ప్రణాళికను సిద్ధం చేశాడు:</a:t>
            </a:r>
            <a:endParaRPr lang="en-US" sz="2000" noProof="0" dirty="0">
              <a:latin typeface="Sree Krushnadevaraya" pitchFamily="2" charset="0"/>
              <a:cs typeface="Sree Krushnadevaraya" pitchFamily="2" charset="0"/>
            </a:endParaRPr>
          </a:p>
        </p:txBody>
      </p:sp>
      <p:sp>
        <p:nvSpPr>
          <p:cNvPr id="20" name="CuadroTexto 19">
            <a:extLst>
              <a:ext uri="{FF2B5EF4-FFF2-40B4-BE49-F238E27FC236}">
                <a16:creationId xmlns:a16="http://schemas.microsoft.com/office/drawing/2014/main" id="{8FB664AE-ED1E-C533-E7E1-00DEBCB40DC0}"/>
              </a:ext>
            </a:extLst>
          </p:cNvPr>
          <p:cNvSpPr txBox="1"/>
          <p:nvPr/>
        </p:nvSpPr>
        <p:spPr>
          <a:xfrm>
            <a:off x="0" y="2997289"/>
            <a:ext cx="3755919" cy="1323439"/>
          </a:xfrm>
          <a:prstGeom prst="rect">
            <a:avLst/>
          </a:prstGeom>
          <a:noFill/>
        </p:spPr>
        <p:txBody>
          <a:bodyPr wrap="square">
            <a:spAutoFit/>
          </a:bodyPr>
          <a:lstStyle/>
          <a:p>
            <a:r>
              <a:rPr lang="te-IN" sz="2000" b="1" dirty="0">
                <a:solidFill>
                  <a:schemeClr val="accent1">
                    <a:lumMod val="75000"/>
                  </a:schemeClr>
                </a:solidFill>
                <a:latin typeface="Sree Krushnadevaraya" pitchFamily="2" charset="0"/>
                <a:cs typeface="Sree Krushnadevaraya" pitchFamily="2" charset="0"/>
              </a:rPr>
              <a:t>మనల్ని మనంతట మనం ఈ పరిస్థితిని మార్చుకోలేకపోయాము, లేదా మన రక్షణకు మూల్యం చెల్లించుకోలేకపోయాము (కీర్తన 49:7-8).</a:t>
            </a:r>
            <a:endParaRPr lang="en-US" sz="2000" noProof="0" dirty="0">
              <a:solidFill>
                <a:schemeClr val="accent1">
                  <a:lumMod val="75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107216"/>
            <a:ext cx="9015292" cy="830997"/>
          </a:xfrm>
          <a:prstGeom prst="rect">
            <a:avLst/>
          </a:prstGeom>
          <a:noFill/>
        </p:spPr>
        <p:txBody>
          <a:bodyPr wrap="square">
            <a:spAutoFit/>
          </a:bodyPr>
          <a:lstStyle/>
          <a:p>
            <a:pPr algn="ctr"/>
            <a:r>
              <a:rPr lang="te-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స్థాపితమైన మరియు దృఢమైన</a:t>
            </a:r>
            <a:endPar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BF8BB1D8-49EA-84CB-22A6-83D347242071}"/>
              </a:ext>
            </a:extLst>
          </p:cNvPr>
          <p:cNvSpPr txBox="1"/>
          <p:nvPr/>
        </p:nvSpPr>
        <p:spPr>
          <a:xfrm>
            <a:off x="130626" y="860962"/>
            <a:ext cx="8717695" cy="923330"/>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పునాదిమీద కట్టబడినవారై స్థిరముగా ఉండి, మీరు విన్నట్టియు, ఆకాశము క్రింద ఉన్న సమస్త సృష్టికి ప్రకటింపబడినట్టియు ఈ సువార్తవలన కలుగు నిరీక్షణనుండి తొలగిపోక, విశ్వాసమందు నిలిచి యుండినయెడల ఇది మీకు కలుగును. పౌలను నేను ఆ సువార్తకు పరిచారకుడనైతిని.</a:t>
            </a:r>
            <a:r>
              <a:rPr lang="en-US"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US"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1:23)</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934657"/>
            <a:ext cx="8586633"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 ఇప్పటికే నీతిమంతులుగా తీర్చబడ్డాము, మనం పవిత్రం చేయబడుతున్నాము, కానీ ప్రయాణం ఇంకా ముగియలేదు. మనం దారి తప్పే ప్రమాదం ఉంది మరియు లక్ష్యాన్ని చేరుకోలేము. అందుకే పౌలు మనకు మూడు విషయాలపై సలహా ఇస్తున్నాడు (కొలొ. 1:23</a:t>
            </a:r>
            <a:r>
              <a:rPr lang="en-US" sz="2000" b="1" dirty="0">
                <a:latin typeface="Sree Krushnadevaraya" pitchFamily="2" charset="0"/>
                <a:cs typeface="Sree Krushnadevaraya" pitchFamily="2" charset="0"/>
              </a:rPr>
              <a:t>):</a:t>
            </a:r>
            <a:endParaRPr lang="en-US" sz="2000" b="1"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588133063"/>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te-IN" sz="6000" b="1" spc="50" dirty="0">
                <a:ln w="0"/>
                <a:solidFill>
                  <a:schemeClr val="bg1"/>
                </a:solidFill>
                <a:effectLst>
                  <a:innerShdw blurRad="63500" dist="50800" dir="13500000">
                    <a:srgbClr val="000000">
                      <a:alpha val="50000"/>
                    </a:srgbClr>
                  </a:innerShdw>
                </a:effectLst>
                <a:latin typeface="Sree Krushnadevaraya" pitchFamily="2" charset="0"/>
                <a:cs typeface="Sree Krushnadevaraya" pitchFamily="2" charset="0"/>
              </a:rPr>
              <a:t>నిరీక్షణ</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2444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4400" b="1" spc="300" dirty="0">
                <a:ln/>
                <a:solidFill>
                  <a:srgbClr val="FFD03B"/>
                </a:solidFill>
                <a:effectLst>
                  <a:outerShdw blurRad="38100" dist="25400" dir="2700000" algn="tl">
                    <a:schemeClr val="accent2">
                      <a:lumMod val="20000"/>
                      <a:lumOff val="80000"/>
                      <a:alpha val="85000"/>
                    </a:schemeClr>
                  </a:outerShdw>
                </a:effectLst>
                <a:latin typeface="Sree Krushnadevaraya" pitchFamily="2" charset="0"/>
                <a:cs typeface="Sree Krushnadevaraya" pitchFamily="2" charset="0"/>
              </a:rPr>
              <a:t>నిరీక్షణను తీసుకురావడం</a:t>
            </a:r>
            <a:endParaRPr lang="en-US" sz="4400" b="1" spc="300" noProof="0" dirty="0">
              <a:ln/>
              <a:solidFill>
                <a:srgbClr val="FFD03B"/>
              </a:solidFill>
              <a:effectLst>
                <a:outerShdw blurRad="38100" dist="25400" dir="2700000" algn="tl">
                  <a:schemeClr val="accent2">
                    <a:lumMod val="20000"/>
                    <a:lumOff val="80000"/>
                    <a:alpha val="85000"/>
                  </a:scheme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830997"/>
          </a:xfrm>
          <a:prstGeom prst="rect">
            <a:avLst/>
          </a:prstGeom>
          <a:noFill/>
        </p:spPr>
        <p:txBody>
          <a:bodyPr wrap="square">
            <a:spAutoFit/>
          </a:bodyPr>
          <a:lstStyle/>
          <a:p>
            <a:pPr algn="ctr"/>
            <a:r>
              <a:rPr lang="en-US" sz="2400" b="1" noProof="0"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దేవుని వాక్యమును, అనగా యుగములలోను తరములలోను మరుగు చేయబడియున్న మర్మమును సంపూర్ణముగా ప్రకటించుటకు,</a:t>
            </a:r>
            <a:r>
              <a:rPr lang="en-US" sz="2400" b="1" noProof="0"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US" sz="2400" b="1" noProof="0"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376801"/>
            <a:ext cx="8648699"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 చూసినట్లుగా, మన రక్షణ కోసం దేవుని ప్రణాళిక యేసు మరణంపై ఆధారపడి ఉంటుంది మరియు మన సమర్థన మరియు పవిత్రీకరణను కలిగి ఉంటుంది. కానీ ముఖ్యమైన విషయం ఒకటి తప్పిపోయింది: ఏదో ఒకవిధంగా, ఈ ప్రణాళికను అంగీకరించడానికి మనం దానిని తెలుసుకోవాలి. దానిని మనకు వెల్లడించడానికి మనకు ఎవరైనా అవసరం.</a:t>
            </a:r>
            <a:endParaRPr lang="en-US" sz="2000" b="1" noProof="0" dirty="0">
              <a:latin typeface="Sree Krushnadevaraya" pitchFamily="2" charset="0"/>
              <a:cs typeface="Sree Krushnadevaraya" pitchFamily="2"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78459"/>
            <a:ext cx="4619624"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ఇక్కడే “దేవుని పరిపాలన” [పరిస్థితులు, ఆలోచనలు, ప్రజలు మొదలైన వాటిని దేవుడు క్రమబద్ధీకరించే విధానం] వస్తుంది, దీనికి పౌలు పరిచారకుడు (కొలొ. 1:25).</a:t>
            </a:r>
            <a:endParaRPr lang="en-US" sz="2000" b="1" noProof="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510743"/>
            <a:ext cx="8751686"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పౌలు ఈ ప్రణాళికలో భాగమైనందుకు సంతోషించాడు, దానిలో బాధలు ఉన్నప్పటికీ, (కొలొ. 1:24). రోమ్‌లో అరెస్టు చేయబడినప్పటి నుండి మరణించే వరకు, క్రొత్త నిబంధనలో భద్రపరచబడిన పద్నాలుగు పత్రికలలో కనీసం ఏడు రాశాడు.</a:t>
            </a:r>
            <a:endParaRPr lang="en-US" sz="2000" b="1" noProof="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దేవుని ప్రణాళికలో పౌలు ఒక ముఖ్యమైన భాగం, మరియు అతను దానిలో సంతోషించాడు. ఇతరులను క్రీస్తు జ్ఞానం వైపు నడిపించడం ద్వారా మనం కూడా ఈ ప్రణాళికలో భాగం కావచ్చు. అదే మన ఆనందం!</a:t>
            </a:r>
            <a:endParaRPr lang="en-US"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736</TotalTime>
  <Words>996</Words>
  <Application>Microsoft Office PowerPoint</Application>
  <PresentationFormat>Panorámica</PresentationFormat>
  <Paragraphs>72</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Sree Krushnadevaraya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creator>Samraj Kumar. K</dc:creator>
  <cp:lastModifiedBy>Sergio</cp:lastModifiedBy>
  <cp:revision>104</cp:revision>
  <dcterms:created xsi:type="dcterms:W3CDTF">2026-01-24T16:42:04Z</dcterms:created>
  <dcterms:modified xsi:type="dcterms:W3CDTF">2026-02-22T18:21:46Z</dcterms:modified>
</cp:coreProperties>
</file>