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40" r:id="rId3"/>
    <p:sldId id="338" r:id="rId4"/>
    <p:sldId id="339" r:id="rId5"/>
    <p:sldId id="257" r:id="rId6"/>
    <p:sldId id="258" r:id="rId7"/>
    <p:sldId id="259" r:id="rId8"/>
    <p:sldId id="260" r:id="rId9"/>
    <p:sldId id="261" r:id="rId10"/>
    <p:sldId id="332" r:id="rId11"/>
    <p:sldId id="335" r:id="rId12"/>
    <p:sldId id="336" r:id="rId13"/>
    <p:sldId id="325" r:id="rId14"/>
  </p:sldIdLst>
  <p:sldSz cx="12192000" cy="6858000"/>
  <p:notesSz cx="6858000" cy="9144000"/>
  <p:embeddedFontLst>
    <p:embeddedFont>
      <p:font typeface="Sree Krushnadevaraya" panose="02000600000000000000" pitchFamily="2" charset="0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90" y="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కరుణ గల హృదయం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దయ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వినయం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సౌమ్యత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సహనము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50000"/>
            </a:lnSpc>
          </a:pPr>
          <a:r>
            <a:rPr lang="te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ఒకరిని ఒకరు సహించుట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50000"/>
            </a:lnSpc>
          </a:pPr>
          <a:r>
            <a:rPr lang="te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ఒకరిని ఒకరు క్షమించుట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te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ప్రయోజనం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te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బాధ్యత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>
            <a:lnSpc>
              <a:spcPct val="50000"/>
            </a:lnSpc>
            <a:buNone/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ఈ విధంగా ప్రవర్తించడం ద్వారా, మనం ఇతరులకు మరియు మనకు ఇద్దరికీ ఒక ఆశీర్వాదం.</a:t>
          </a:r>
          <a:endParaRPr lang="es-ES" sz="1800" dirty="0">
            <a:latin typeface="Sree Krushnadevaraya" pitchFamily="2" charset="0"/>
            <a:cs typeface="Sree Krushnadevaraya" pitchFamily="2" charset="0"/>
          </a:endParaRPr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t"/>
        <a:lstStyle/>
        <a:p>
          <a:pPr>
            <a:lnSpc>
              <a:spcPct val="50000"/>
            </a:lnSpc>
            <a:buNone/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మన ప్రవర్తన దేవుణ్ణి మహిమపరచుగాక, అది ఇతరులను యేసును విశ్వసించి అనుసరించేలా ప్రోత్సహించుగాక.</a:t>
          </a:r>
          <a:endParaRPr lang="es-ES" sz="1800" dirty="0">
            <a:latin typeface="Sree Krushnadevaraya" pitchFamily="2" charset="0"/>
            <a:cs typeface="Sree Krushnadevaraya" pitchFamily="2" charset="0"/>
          </a:endParaRPr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50000"/>
            </a:lnSpc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దేవుని సమాధానం మనలో రాజ్యము చేయవలెను</a:t>
          </a:r>
          <a:endParaRPr lang="es-ES" sz="1800" dirty="0">
            <a:latin typeface="Sree Krushnadevaraya" pitchFamily="2" charset="0"/>
            <a:cs typeface="Sree Krushnadevaraya" pitchFamily="2" charset="0"/>
          </a:endParaRPr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సంఘముగా ఐక్యముగా ఉండవలెను</a:t>
          </a:r>
          <a:endParaRPr lang="es-ES" sz="1800" dirty="0">
            <a:latin typeface="Sree Krushnadevaraya" pitchFamily="2" charset="0"/>
            <a:cs typeface="Sree Krushnadevaraya" pitchFamily="2" charset="0"/>
          </a:endParaRPr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కృతజ్ఞత గలవారముగా ఉండవలెను</a:t>
          </a:r>
          <a:endParaRPr lang="es-ES" sz="1800" dirty="0">
            <a:latin typeface="Sree Krushnadevaraya" pitchFamily="2" charset="0"/>
            <a:cs typeface="Sree Krushnadevaraya" pitchFamily="2" charset="0"/>
          </a:endParaRPr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దేవుని వాక్యమును అధ్యయనం చేయవలెను</a:t>
          </a:r>
          <a:endParaRPr lang="es-ES" sz="1800" dirty="0">
            <a:latin typeface="Sree Krushnadevaraya" pitchFamily="2" charset="0"/>
            <a:cs typeface="Sree Krushnadevaraya" pitchFamily="2" charset="0"/>
          </a:endParaRPr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ఒకరికి ఒకరు బోధించవలెను</a:t>
          </a:r>
          <a:endParaRPr lang="es-ES" sz="1800" dirty="0">
            <a:latin typeface="Sree Krushnadevaraya" pitchFamily="2" charset="0"/>
            <a:cs typeface="Sree Krushnadevaraya" pitchFamily="2" charset="0"/>
          </a:endParaRPr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కీర్తనలు పాడవలెను</a:t>
          </a:r>
          <a:endParaRPr lang="es-ES" sz="1800" dirty="0">
            <a:latin typeface="Sree Krushnadevaraya" pitchFamily="2" charset="0"/>
            <a:cs typeface="Sree Krushnadevaraya" pitchFamily="2" charset="0"/>
          </a:endParaRPr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50000"/>
            </a:lnSpc>
          </a:pPr>
          <a:r>
            <a:rPr lang="te-IN" sz="1800" b="1" dirty="0">
              <a:latin typeface="Sree Krushnadevaraya" pitchFamily="2" charset="0"/>
              <a:cs typeface="Sree Krushnadevaraya" pitchFamily="2" charset="0"/>
            </a:rPr>
            <a:t>ప్రతి పనిని యేసు నామములో చేయవలెను</a:t>
          </a:r>
          <a:endParaRPr lang="es-ES" sz="1800" b="1" dirty="0">
            <a:latin typeface="Sree Krushnadevaraya" pitchFamily="2" charset="0"/>
            <a:cs typeface="Sree Krushnadevaraya" pitchFamily="2" charset="0"/>
          </a:endParaRPr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కరుణ గల హృదయం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దయ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వినయం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సౌమ్యత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సహనము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ఒకరిని ఒకరు సహించుట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ఒకరిని ఒకరు క్షమించుట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ఈ విధంగా ప్రవర్తించడం ద్వారా, మనం ఇతరులకు మరియు మనకు ఇద్దరికీ ఒక ఆశీర్వాదం.</a:t>
          </a:r>
          <a:endParaRPr lang="es-ES" sz="1800" kern="1200" dirty="0">
            <a:latin typeface="Sree Krushnadevaraya" pitchFamily="2" charset="0"/>
            <a:cs typeface="Sree Krushnadevaraya" pitchFamily="2" charset="0"/>
          </a:endParaRPr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ప్రయోజనం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మన ప్రవర్తన దేవుణ్ణి మహిమపరచుగాక, అది ఇతరులను యేసును విశ్వసించి అనుసరించేలా ప్రోత్సహించుగాక.</a:t>
          </a:r>
          <a:endParaRPr lang="es-ES" sz="1800" kern="1200" dirty="0">
            <a:latin typeface="Sree Krushnadevaraya" pitchFamily="2" charset="0"/>
            <a:cs typeface="Sree Krushnadevaraya" pitchFamily="2" charset="0"/>
          </a:endParaRPr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rPr>
            <a:t>బాధ్యత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ree Krushnadevaraya" pitchFamily="2" charset="0"/>
            <a:cs typeface="Sree Krushnadevaraya" pitchFamily="2" charset="0"/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దేవుని సమాధానం మనలో రాజ్యము చేయవలెను</a:t>
          </a:r>
          <a:endParaRPr lang="es-ES" sz="18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సంఘముగా ఐక్యముగా ఉండవలెను</a:t>
          </a:r>
          <a:endParaRPr lang="es-ES" sz="18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కృతజ్ఞత గలవారముగా ఉండవలెను</a:t>
          </a:r>
          <a:endParaRPr lang="es-ES" sz="18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దేవుని వాక్యమును అధ్యయనం చేయవలెను</a:t>
          </a:r>
          <a:endParaRPr lang="es-ES" sz="18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ఒకరికి ఒకరు బోధించవలెను</a:t>
          </a:r>
          <a:endParaRPr lang="es-ES" sz="18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కీర్తనలు పాడవలెను</a:t>
          </a:r>
          <a:endParaRPr lang="es-ES" sz="1800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e-IN" sz="1800" b="1" kern="1200" dirty="0">
              <a:latin typeface="Sree Krushnadevaraya" pitchFamily="2" charset="0"/>
              <a:cs typeface="Sree Krushnadevaraya" pitchFamily="2" charset="0"/>
            </a:rPr>
            <a:t>ప్రతి పనిని యేసు నామములో చేయవలెను</a:t>
          </a:r>
          <a:endParaRPr lang="es-ES" sz="1800" b="1" kern="1200" dirty="0">
            <a:latin typeface="Sree Krushnadevaraya" pitchFamily="2" charset="0"/>
            <a:cs typeface="Sree Krushnadevaraya" pitchFamily="2" charset="0"/>
          </a:endParaRPr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6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8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7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69025" y="0"/>
            <a:ext cx="6022975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anchor="b" anchorCtr="1"/>
          <a:lstStyle/>
          <a:p>
            <a:pPr algn="ctr">
              <a:tabLst>
                <a:tab pos="1082675" algn="l"/>
              </a:tabLst>
              <a:defRPr/>
            </a:pPr>
            <a:r>
              <a:rPr lang="te-IN" sz="2800" b="1" dirty="0">
                <a:solidFill>
                  <a:srgbClr val="48CEE0">
                    <a:lumMod val="40000"/>
                    <a:lumOff val="60000"/>
                  </a:srgbClr>
                </a:solidFill>
                <a:latin typeface="Sree Krushnadevaraya" pitchFamily="2" charset="0"/>
                <a:cs typeface="Sree Krushnadevaraya" pitchFamily="2" charset="0"/>
              </a:rPr>
              <a:t>పరలోకము మరియు భూమి ఐక్యపర్చబడెను </a:t>
            </a:r>
            <a:r>
              <a:rPr lang="te-IN" sz="2800" b="1" dirty="0">
                <a:solidFill>
                  <a:prstClr val="white"/>
                </a:solidFill>
                <a:latin typeface="Sree Krushnadevaraya" pitchFamily="2" charset="0"/>
                <a:cs typeface="Sree Krushnadevaraya" pitchFamily="2" charset="0"/>
              </a:rPr>
              <a:t>ఫిలిప్పీయులకు మరియు కొలొస్సయులకు వ్రాసిన పత్రికలలో యేసును గూర్చి నేర్చుకొనుడి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69025" y="3429000"/>
            <a:ext cx="6022975" cy="3429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04514" y="1714472"/>
            <a:ext cx="5076967" cy="244809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360000" bIns="10800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rgbClr val="E3B84B">
                        <a:tint val="70000"/>
                        <a:satMod val="245000"/>
                      </a:srgbClr>
                    </a:gs>
                    <a:gs pos="75000">
                      <a:srgbClr val="E3B84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3B84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11- 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CC9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CC9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క్రీస్తుతో జీవించడం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DCC9E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”</a:t>
            </a:r>
            <a:endParaRPr lang="en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DCC9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5173" y="4420195"/>
            <a:ext cx="5830442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e-IN" sz="4400" b="1" dirty="0">
                <a:ln w="12700">
                  <a:solidFill>
                    <a:srgbClr val="003399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పెద్దల సబ్బాతుబడి పాఠములు </a:t>
            </a:r>
            <a:endParaRPr lang="en-US" sz="4400" b="1" dirty="0">
              <a:ln w="12700">
                <a:solidFill>
                  <a:srgbClr val="003399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  <a:p>
            <a:pPr algn="ctr">
              <a:defRPr/>
            </a:pPr>
            <a:r>
              <a:rPr lang="te-IN" sz="5400" b="1" dirty="0">
                <a:ln w="12700">
                  <a:solidFill>
                    <a:srgbClr val="003399">
                      <a:satMod val="155000"/>
                    </a:srgbClr>
                  </a:solidFill>
                  <a:prstDash val="solid"/>
                </a:ln>
                <a:solidFill>
                  <a:srgbClr val="E7E6E6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మొదటి త్రిమాసం</a:t>
            </a:r>
            <a:endParaRPr lang="en-US" sz="4400" b="1" dirty="0">
              <a:ln w="12700">
                <a:solidFill>
                  <a:srgbClr val="003399">
                    <a:satMod val="155000"/>
                  </a:srgbClr>
                </a:solidFill>
                <a:prstDash val="solid"/>
              </a:ln>
              <a:solidFill>
                <a:srgbClr val="E7E6E6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441" y="5860662"/>
            <a:ext cx="57599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e-IN" sz="4000" b="1" spc="50" dirty="0">
                <a:ln w="11430"/>
                <a:gradFill>
                  <a:gsLst>
                    <a:gs pos="25000">
                      <a:srgbClr val="0099CC">
                        <a:satMod val="155000"/>
                      </a:srgbClr>
                    </a:gs>
                    <a:gs pos="100000">
                      <a:srgbClr val="0099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జనవరి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0099CC">
                        <a:satMod val="155000"/>
                      </a:srgbClr>
                    </a:gs>
                    <a:gs pos="100000">
                      <a:srgbClr val="0099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,</a:t>
            </a:r>
            <a:r>
              <a:rPr lang="te-IN" sz="4000" b="1" spc="50" dirty="0">
                <a:ln w="11430"/>
                <a:gradFill>
                  <a:gsLst>
                    <a:gs pos="25000">
                      <a:srgbClr val="0099CC">
                        <a:satMod val="155000"/>
                      </a:srgbClr>
                    </a:gs>
                    <a:gs pos="100000">
                      <a:srgbClr val="0099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 ఫిబ్రవరి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0099CC">
                        <a:satMod val="155000"/>
                      </a:srgbClr>
                    </a:gs>
                    <a:gs pos="100000">
                      <a:srgbClr val="0099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,</a:t>
            </a:r>
            <a:r>
              <a:rPr lang="te-IN" sz="4000" b="1" spc="50" dirty="0">
                <a:ln w="11430"/>
                <a:gradFill>
                  <a:gsLst>
                    <a:gs pos="25000">
                      <a:srgbClr val="0099CC">
                        <a:satMod val="155000"/>
                      </a:srgbClr>
                    </a:gs>
                    <a:gs pos="100000">
                      <a:srgbClr val="0099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 మార్చి</a:t>
            </a:r>
            <a:r>
              <a:rPr lang="en-US" sz="4000" b="1" spc="50" dirty="0">
                <a:ln w="11430"/>
                <a:gradFill>
                  <a:gsLst>
                    <a:gs pos="25000">
                      <a:srgbClr val="0099CC">
                        <a:satMod val="155000"/>
                      </a:srgbClr>
                    </a:gs>
                    <a:gs pos="100000">
                      <a:srgbClr val="0099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Sree Krushnadevaraya" pitchFamily="2" charset="0"/>
                <a:cs typeface="Sree Krushnadevaraya" pitchFamily="2" charset="0"/>
              </a:rPr>
              <a:t>- 2026</a:t>
            </a:r>
          </a:p>
        </p:txBody>
      </p:sp>
      <p:pic>
        <p:nvPicPr>
          <p:cNvPr id="2050" name="Picture 2" descr="Uniting Heaven and Earth: Christ in Philippians and Colossians (1st Quarter 202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69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9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54592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e-IN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Sree Krushnadevaraya" pitchFamily="2" charset="0"/>
                <a:cs typeface="Sree Krushnadevaraya" pitchFamily="2" charset="0"/>
              </a:rPr>
              <a:t>పరిపూర్ణత యొక్క బంధం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760036"/>
            <a:ext cx="10296527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solidFill>
                  <a:schemeClr val="accent3"/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400" b="1" dirty="0">
                <a:solidFill>
                  <a:schemeClr val="accent3"/>
                </a:solidFill>
                <a:latin typeface="Sree Krushnadevaraya" pitchFamily="2" charset="0"/>
                <a:cs typeface="Sree Krushnadevaraya" pitchFamily="2" charset="0"/>
              </a:rPr>
              <a:t>వీటన్నిటిపైన పరిపూర్ణతకు అనుబంధమైన ప్రేమను ధరించుకొనుడి.</a:t>
            </a:r>
            <a:r>
              <a:rPr lang="en" sz="2400" b="1" dirty="0">
                <a:solidFill>
                  <a:schemeClr val="accent3"/>
                </a:solidFill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sz="2400" b="1" dirty="0">
                <a:solidFill>
                  <a:schemeClr val="accent3"/>
                </a:solidFill>
                <a:latin typeface="Sree Krushnadevaraya" pitchFamily="2" charset="0"/>
                <a:cs typeface="Sree Krushnadevaraya" pitchFamily="2" charset="0"/>
              </a:rPr>
              <a:t>కొలొస్సయులకు</a:t>
            </a:r>
            <a:r>
              <a:rPr lang="en" sz="2400" b="1" dirty="0">
                <a:solidFill>
                  <a:schemeClr val="accent3"/>
                </a:solidFill>
                <a:latin typeface="Sree Krushnadevaraya" pitchFamily="2" charset="0"/>
                <a:cs typeface="Sree Krushnadevaraya" pitchFamily="2" charset="0"/>
              </a:rPr>
              <a:t>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240467"/>
            <a:ext cx="964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మనం “దేవుడు ఏర్పరచుకున్న ప్రజలు, పరిశుద్ధులు మరియు ప్రియులు” (కొలొ. 3:12</a:t>
            </a:r>
            <a:r>
              <a:rPr lang="en-IN" sz="2000" b="1" dirty="0">
                <a:latin typeface="Sree Krushnadevaraya" pitchFamily="2" charset="0"/>
                <a:cs typeface="Sree Krushnadevaraya" pitchFamily="2" charset="0"/>
              </a:rPr>
              <a:t>). 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ఇది మనకు గొప్ప ప్రయోజనాలను మరియు గొప్ప బాధ్యతను తెస్తుందని పేతురు మనకు చెబుతున్నాడు (1 పేతు. 2:9). కానీ దేవుడు ఏర్పరచుకున్న వారిలో ఒకరు ఎలా ప్రవర్తిస్తారు (కొలొ. 3:12-13)?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743953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మరియు ఇవన్నీ పరిపూర్ణత యొక్క బంధం యొక్క సందర్భంలో: ప్రేమ (కొలొ. 3:14). మరియు ఇవి మన ప్రయోజనాలు మరియు బాధ్యతలు: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199259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1800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te-IN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పరలోక ఆహారం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552962"/>
            <a:ext cx="12191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సంగీతములతోను కీర్తనలతోను ఆత్మసంబంధమైన పద్యములతోను ఒకనికి ఒకడు బోధించుచు, బుద్ధి చెప్పుచు కృపాసహితముగా మీ హృదయములలో దేవునిగూర్చి గానము చేయుచు, సమస్తవిధములైన జ్ఞానముతో క్రీస్తు వాక్యము మీలో సమృద్ధిగా నివసింపనియ్యుడి</a:t>
            </a:r>
            <a:r>
              <a:rPr lang="e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.” (</a:t>
            </a:r>
            <a:r>
              <a:rPr lang="te-I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కొలొస్సయులకు</a:t>
            </a:r>
            <a:r>
              <a:rPr lang="en" sz="20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68619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కొలొస్సయులు 3:15-17 మన పరలోక స్వభావాన్ని ఎలా పోషించాలో చూపిస్తుంది (మరియు మనం దానిని ఒంటరిగా పోషించలేము, కానీ దీని కోసం మనకు చర్చి యొక్క సహవాసం అవసరం):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438699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708473"/>
            <a:ext cx="4789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"పాట అనేది మనం ఎల్లప్పుడూ నిరుత్సాహానికి వ్యతిరేకంగా ఉపయోగించగల ఆయుధం. రక్షకుని సన్నిధి యొక్క సూర్యకాంతికి మన హృదయాన్ని తెరిచినప్పుడు, మనకు ఆరోగ్యం మరియు ఆయన ఆశీర్వాదం ఉంటుంది" (ఎల్లెన్ జి. వైట్, "ది మినిస్ట్రీ ఆఫ్ హీలింగ్," పేజీ 254).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600" b="1" dirty="0">
                <a:latin typeface="Sree Krushnadevaraya" pitchFamily="2" charset="0"/>
                <a:cs typeface="Sree Krushnadevaraya" pitchFamily="2" charset="0"/>
              </a:rPr>
              <a:t>“దయగల, మృదువైన, సానుభూతిగల హృదయాన్ని పెంపొందించుకోండి మరియు ఈ లక్షణాలను ఎప్పుడూ బలహీనత అని పిలవకండి, ఎందుకంటే అవి క్రీస్తు లక్షణాలు. మీ ప్రభావం పట్ల జాగ్రత్తగా ఉండండి. అది చాలా స్వచ్ఛమైన మరియు సువాసనగల స్వభావాన్ని కలిగి ఉండనివ్వండి, అది ఇతరులలో పునరుత్పత్తి చేయబడటానికి మీరు ఎప్పటికీ సిగ్గుపడరు. </a:t>
            </a:r>
          </a:p>
          <a:p>
            <a:pPr>
              <a:spcBef>
                <a:spcPts val="600"/>
              </a:spcBef>
            </a:pPr>
            <a:endParaRPr lang="te-IN" sz="1100" b="1" dirty="0">
              <a:latin typeface="Sree Krushnadevaraya" pitchFamily="2" charset="0"/>
              <a:cs typeface="Sree Krushnadevaraya" pitchFamily="2" charset="0"/>
            </a:endParaRPr>
          </a:p>
          <a:p>
            <a:pPr>
              <a:spcBef>
                <a:spcPts val="600"/>
              </a:spcBef>
            </a:pPr>
            <a:r>
              <a:rPr lang="te-IN" sz="2600" b="1" dirty="0">
                <a:latin typeface="Sree Krushnadevaraya" pitchFamily="2" charset="0"/>
                <a:cs typeface="Sree Krushnadevaraya" pitchFamily="2" charset="0"/>
              </a:rPr>
              <a:t>నీటి బిందువులు నదిని తయారు చేసినట్లుగా, చిన్న చిన్న విషయాలు జీవితాన్ని తయారు చేస్తాయి. జీవితం ఒక నది, ప్రశాంతమైనది, ప్రశాంతమైనది మరియు ఆనందదాయకం, లేదా అది ఒక కలతపెట్టే నది, ఎల్లప్పుడూ బురద మరియు ధూళిని కురిపిస్తుంది. ఈ జీవితంలో మీరు మిమ్మల్ని మీరు పరిశుద్ధాత్మ క్రమశిక్షణలో ఉంచుకోవచ్చు. ఆత్మ యొక్క పవిత్రీకరణ ద్వారా మీరు క్రీస్తులాగా మరింత ఎక్కువగా పెరుగుతారు.</a:t>
            </a:r>
            <a:endParaRPr lang="en" sz="26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5829650" y="5775796"/>
            <a:ext cx="5171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ఎలెన్ జి. వైట్</a:t>
            </a:r>
            <a:r>
              <a:rPr lang="en" sz="2000" b="1" dirty="0">
                <a:latin typeface="Sree Krushnadevaraya" pitchFamily="2" charset="0"/>
                <a:cs typeface="Sree Krushnadevaraya" pitchFamily="2" charset="0"/>
              </a:rPr>
              <a:t> (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నేను ఆయనను తెలుసుకోవాలని, జూలై 22</a:t>
            </a:r>
            <a:r>
              <a:rPr lang="en" sz="2000" b="1" dirty="0">
                <a:latin typeface="Sree Krushnadevaraya" pitchFamily="2" charset="0"/>
                <a:cs typeface="Sree Krushnadevaraya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1" y="4069936"/>
            <a:ext cx="344207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e-IN" sz="66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క్రీస్తుతో జీవించడం</a:t>
            </a:r>
            <a:endParaRPr lang="en" sz="66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7413796" y="6442360"/>
            <a:ext cx="4408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e-IN" sz="28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2026 మార్చి 14వ తేదీ 11వ పాఠం</a:t>
            </a:r>
            <a:endParaRPr lang="en" sz="2800" b="1" dirty="0">
              <a:solidFill>
                <a:srgbClr val="D6DD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645710" y="253106"/>
            <a:ext cx="6315075" cy="50167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kumimoji="0" lang="es-E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60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Sree Krushnadevaraya" pitchFamily="2" charset="0"/>
                <a:cs typeface="Sree Krushnadevaraya" pitchFamily="2" charset="0"/>
              </a:rPr>
              <a:t>వీటన్నిటిపైన పరిపూర్ణతకు అనుబంధమైన ప్రేమను ధరించుకొనుడి.</a:t>
            </a:r>
            <a:r>
              <a:rPr kumimoji="0" lang="es-E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ree Krushnadevaraya" pitchFamily="2" charset="0"/>
                <a:cs typeface="Sree Krushnadevaraya" pitchFamily="2" charset="0"/>
              </a:rPr>
              <a:t>”</a:t>
            </a:r>
          </a:p>
          <a:p>
            <a:pPr lvl="0" algn="ctr">
              <a:spcBef>
                <a:spcPts val="2400"/>
              </a:spcBef>
              <a:defRPr/>
            </a:pPr>
            <a:r>
              <a:rPr lang="te-IN" sz="6000" b="1" dirty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Sree Krushnadevaraya" pitchFamily="2" charset="0"/>
                <a:cs typeface="Sree Krushnadevaraya" pitchFamily="2" charset="0"/>
              </a:rPr>
              <a:t>కొలొస్సయులకు</a:t>
            </a:r>
            <a:r>
              <a:rPr kumimoji="0" lang="es-E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Sree Krushnadevaraya" pitchFamily="2" charset="0"/>
                <a:cs typeface="Sree Krushnadevaraya" pitchFamily="2" charset="0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te-IN" sz="2400" b="1" dirty="0">
                <a:solidFill>
                  <a:srgbClr val="006DAC"/>
                </a:solidFill>
                <a:latin typeface="Sree Krushnadevaraya" pitchFamily="2" charset="0"/>
                <a:cs typeface="Sree Krushnadevaraya" pitchFamily="2" charset="0"/>
              </a:rPr>
              <a:t>భౌతిక మనస్సు లేదా పరలోక మనస్సు</a:t>
            </a:r>
            <a:r>
              <a:rPr lang="en" sz="2400" b="1" dirty="0">
                <a:solidFill>
                  <a:srgbClr val="006DAC"/>
                </a:solidFill>
                <a:latin typeface="Sree Krushnadevaraya" pitchFamily="2" charset="0"/>
                <a:cs typeface="Sree Krushnadevaraya" pitchFamily="2" charset="0"/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మన దృష్టి (కొలస్సయులకు 3:1-4)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  <a:p>
            <a:pPr lvl="1"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భౌతిక విషయములకు చనిపోవుట (కొలస్సయులకు 3:5-6)</a:t>
            </a:r>
            <a:endParaRPr lang="en-US" sz="2000" b="1" dirty="0">
              <a:latin typeface="Sree Krushnadevaraya" pitchFamily="2" charset="0"/>
              <a:cs typeface="Sree Krushnadevaraya" pitchFamily="2" charset="0"/>
            </a:endParaRPr>
          </a:p>
          <a:p>
            <a:pPr lvl="1"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క్రొత్త మనిషిని ధరించుట (కొలస్సయులకు 3:7-11)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  <a:p>
            <a:pPr>
              <a:spcBef>
                <a:spcPts val="1800"/>
              </a:spcBef>
            </a:pPr>
            <a:r>
              <a:rPr lang="te-IN" sz="2000" b="1" dirty="0">
                <a:solidFill>
                  <a:srgbClr val="A90095"/>
                </a:solidFill>
                <a:latin typeface="Sree Krushnadevaraya" pitchFamily="2" charset="0"/>
                <a:cs typeface="Sree Krushnadevaraya" pitchFamily="2" charset="0"/>
              </a:rPr>
              <a:t>క్రీస్తులో క్రొత్త జీవితం యొక్క లక్షణములు</a:t>
            </a:r>
            <a:r>
              <a:rPr lang="en" sz="2000" b="1" dirty="0">
                <a:solidFill>
                  <a:srgbClr val="A90095"/>
                </a:solidFill>
                <a:latin typeface="Sree Krushnadevaraya" pitchFamily="2" charset="0"/>
                <a:cs typeface="Sree Krushnadevaraya" pitchFamily="2" charset="0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సంపూర్ణతకు బంధము (కొలస్సయులకు 3:12-14)</a:t>
            </a:r>
            <a:endParaRPr lang="es-ES" sz="2000" b="1" dirty="0">
              <a:latin typeface="Sree Krushnadevaraya" pitchFamily="2" charset="0"/>
              <a:cs typeface="Sree Krushnadevaraya" pitchFamily="2" charset="0"/>
            </a:endParaRPr>
          </a:p>
          <a:p>
            <a:pPr lvl="1"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పరలోక ఆహారం (కొలస్సయులకు 3:15-17)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మనము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బాప్తిస్మ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నీటిలోముంచబడినప్పుడు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మన పాత పాపపు జీవితానికి మరణిస్తాము. నీళ్లలోంచి బయటకు రాగానే కొత్త జీవులుగా పైకి లేస్తాం.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atin typeface="Sree Krushnadevaraya" pitchFamily="2" charset="0"/>
                <a:cs typeface="Sree Krushnadevaraya" pitchFamily="2" charset="0"/>
              </a:endParaRPr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442007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ఏదో కారణం చేత, మన పాత పద్ధతులు మళ్ళీ తలెత్తడానికి ప్రయత్నిస్తూనే ఉంటాయి. అందుకే అపొస్తలుడైన పౌలు మన దృష్టిని పరలోకంపై ఉంచి, భూసంబంధమైన విషయాలను విడిచిపెట్టమని మనల్ని ప్రోత్సహిస్తున్నాడు.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021022"/>
            <a:ext cx="73561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మేము మా పాత జీవన విధానాన్ని మరియు ఆలోచనా విధానాన్ని విడిచిపెట్టాము. అప్పటి నుండి, మేము భిన్నంగా జీవించాము మరియు భిన్నంగా ఆలోచించాము. మేము భూసంబంధమైన మనస్తత్వాన్ని కలిగి ఉండటం మానేసి, స్వర్గపు మనస్తత్వాన్ని పొందాము.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1083513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ree Krushnadevaraya" pitchFamily="2" charset="0"/>
                <a:cs typeface="Sree Krushnadevaraya" pitchFamily="2" charset="0"/>
              </a:rPr>
              <a:t>భౌతిక మనస్సు లేదా పరలోక మనస్సు?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545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te-I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మన దృష్టి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255594" y="740200"/>
            <a:ext cx="10181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400" b="1" dirty="0">
                <a:solidFill>
                  <a:schemeClr val="accent5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పైనున్న వాటిమీదనేగాని, భూసంబంధమైనవాటిమీద మనస్సు పెట్టుకొనకుడి;</a:t>
            </a:r>
            <a:r>
              <a:rPr lang="en" sz="2400" b="1" dirty="0">
                <a:solidFill>
                  <a:schemeClr val="accent5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.”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(</a:t>
            </a:r>
            <a:r>
              <a:rPr lang="te-IN" b="1" dirty="0">
                <a:solidFill>
                  <a:schemeClr val="accent5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కొలొస్సయులకు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84596"/>
            <a:ext cx="8991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మనము బాప్తిస్మములో క్రీస్తుతో కలిసి లేచినవారమని పౌలు చెప్పుచున్నాడు (కొలస్సయులకు 2:12). క్రీస్తు తన పునరుత్థానము తరువాత దేవుని సింహాసనమునకు వెళ్లినట్లు మనము కూడా ఆయనను అనుసరించవలెను (కొలస్సయులకు 3:1).</a:t>
            </a:r>
            <a:endParaRPr lang="en" sz="24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483550"/>
            <a:ext cx="4400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మనము “చనిపోయినవారము,” మరియు మన జీవితం “దేవునిలో క్రీస్తుతో దాగియున్నది” (కొలస్సయులకు 3:3).</a:t>
            </a:r>
            <a:endParaRPr lang="en" sz="24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598003"/>
            <a:ext cx="8991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క్రీస్తు రెండవ రాకడలో మనము ఆయనతో పరలోకమునకు వెళ్తాము (కొలస్సయులకు 3:4). అప్పటి వరకు మన లక్ష్యము పరలోక విషయముల మీద ఉండవలెను.</a:t>
            </a:r>
            <a:endParaRPr lang="en" sz="24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672436"/>
            <a:ext cx="44008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400" b="1" dirty="0">
                <a:latin typeface="Sree Krushnadevaraya" pitchFamily="2" charset="0"/>
                <a:cs typeface="Sree Krushnadevaraya" pitchFamily="2" charset="0"/>
              </a:rPr>
              <a:t>ఈ క్రొత్త జీవితం నిలిచి ఉండుటకు ప్రతి దినము పోషణ కావలెను (2 కొరింథీయులకు 4:16). అందుచేత ప్రతిరోజు పరలోక విషయములను వెదకుచు యేసును చూచుచుండవలెను (హెబ్రీయులకు 12:2).</a:t>
            </a:r>
            <a:endParaRPr lang="en" sz="2400" b="1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6446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e-IN" sz="4400" b="1" spc="300" dirty="0">
                <a:ln/>
                <a:solidFill>
                  <a:schemeClr val="accent3"/>
                </a:solidFill>
                <a:latin typeface="Sree Krushnadevaraya" pitchFamily="2" charset="0"/>
                <a:cs typeface="Sree Krushnadevaraya" pitchFamily="2" charset="0"/>
              </a:rPr>
              <a:t>భౌతిక విషయములకు చనిపోవుట</a:t>
            </a:r>
            <a:endParaRPr lang="en" sz="4400" b="1" spc="300" dirty="0">
              <a:ln/>
              <a:solidFill>
                <a:schemeClr val="accent3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82692"/>
            <a:ext cx="117759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కావున భూమిమీదనున్న మీ అవయవములను, అనగా జారత్వమును, అపవిత్రతను, కామాతురతను, దురాశను, విగ్రహారాధనయైన ధనాపేక్షను చంపివేయుడి.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.” (</a:t>
            </a:r>
            <a:r>
              <a:rPr lang="te-I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కొలొస్సయులకు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Sree Krushnadevaraya" pitchFamily="2" charset="0"/>
                <a:cs typeface="Sree Krushnadevaraya" pitchFamily="2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376415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మనం క్రీస్తుతో పాటు లేచి పరలోక సంబంధమైన వాటి గురించి ఆలోచిస్తూ జీవిస్తున్నాము కాబట్టి, మన లక్ష్యాన్ని నెరవేర్చకుండా నిరోధించే వాటిని మనం చంపాలి: భూసంబంధమైన వాటిని.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3132118"/>
            <a:ext cx="5107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పౌలు కాలం నుండి మానవ స్వభావం పెద్దగా మారలేదు, ఎందుకంటే పది ఆజ్ఞల అక్షరాన్ని మరియు స్ఫూర్తిని ఉల్లంఘించే అదే అభిరుచులు మన చుట్టూ ఇప్పటికీ ఉన్నాయి.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2066258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ఎవరూ తప్పుగా భావించకుండా ఉండటానికి, పౌలు భూసంబంధమైన ఆలోచన యొక్క ప్రాథమిక స్తంభాలను ఎత్తి చూపాడు (దీనిని అతను తరువాత మరింత నిర్దిష్టమైన అంశాలలో అభివృద్ధి చేస్తాడు): "లైంగిక అనైతికత, అపవిత్రత, కామం, దురాశ మరియు దురాశ, ఇది విగ్రహారాధన" (కొలొ. 3:5</a:t>
            </a:r>
            <a:r>
              <a:rPr lang="en-IN" sz="2000" b="1" dirty="0">
                <a:latin typeface="Sree Krushnadevaraya" pitchFamily="2" charset="0"/>
                <a:cs typeface="Sree Krushnadevaraya" pitchFamily="2" charset="0"/>
              </a:rPr>
              <a:t>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మరియు మనం ఈ విషయాలను మన ఆలోచనలు మరియు చర్యల నుండి ఎందుకు "చంపాలి" - వదిలివేయాలి, తొలగించాలి? ఎందుకంటే అవి "దేవుని కోపాన్ని" తెస్తాయి మరియు అందువల్ల మన పరలోక స్వభావానికి విరుద్ధంగా ఉంటాయి (కొలొస్సయులు 3:6). భూసంబంధమైనది మిమ్మల్ని చంపే ముందు భూసంబంధమైనది చంపండి!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54592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te-IN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పరలోకంతో దుస్తులు ధరించడం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“</a:t>
            </a:r>
            <a:r>
              <a:rPr lang="te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మీరు పరిత్యజించి, జ్ఞానము కలుగు నిమిత్తము దానిని సృష్టించినవాని పోలికచొప్పున నూతన పరచబడుచున్న నవీనస్వభావమును ధరించుకొని యున్నారు.</a:t>
            </a:r>
            <a:r>
              <a:rPr lang="e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” (</a:t>
            </a:r>
            <a:r>
              <a:rPr lang="te-I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కొలొస్సయులకు</a:t>
            </a:r>
            <a:r>
              <a:rPr lang="en" sz="2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ree Krushnadevaraya" pitchFamily="2" charset="0"/>
                <a:cs typeface="Sree Krushnadevaraya" pitchFamily="2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466409"/>
            <a:ext cx="8069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నిజమైన సామెత శైలిలో, పౌలు భూసంబంధమైన ఆలోచన యొక్క ఐదు స్తంభాలకు ఐదు భూసంబంధమైన చర్యలను జోడించాడు: “కోపం, ఆగ్రహము, దుష్టత్వము, అపవాదు మరియు మీ పెదవుల నుండి వచ్చే అసహ్యకరమైన మాటలు” (కొలొస్సయులు 3:8</a:t>
            </a:r>
            <a:r>
              <a:rPr lang="en-IN" sz="2000" b="1" dirty="0">
                <a:latin typeface="Sree Krushnadevaraya" pitchFamily="2" charset="0"/>
                <a:cs typeface="Sree Krushnadevaraya" pitchFamily="2" charset="0"/>
              </a:rPr>
              <a:t>), 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మరియు ఆరవ చర్యతో ముగుస్తుంది - అన్నింటికంటే చెత్తగా - “ఒకరితో ఒకరు అబద్ధమాడకండి” (కొలొస్సయులు 3:9</a:t>
            </a:r>
            <a:r>
              <a:rPr lang="en-IN" sz="2000" b="1" dirty="0">
                <a:latin typeface="Sree Krushnadevaraya" pitchFamily="2" charset="0"/>
                <a:cs typeface="Sree Krushnadevaraya" pitchFamily="2" charset="0"/>
              </a:rPr>
              <a:t>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38713" y="4250204"/>
            <a:ext cx="58878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ఆ వస్త్రాలను తీసివేసి, మనం "మంచి వస్త్రాలను" ధరించాలి. ఈ కొత్త వస్త్రాలను ధరించి, మనం నిరంతరం నూతనపరచబడుతున్నాము, రోజురోజుకూ పవిత్రతలో పెరుగుతున్నాము (కొలొ. 3:10).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3184243"/>
            <a:ext cx="8069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"మీరు మీ పాత స్వభావాన్ని దాని అలవాట్లతో కూడా తీసివేసినప్పటి నుండి" (కొలొ. 3:9</a:t>
            </a:r>
            <a:r>
              <a:rPr lang="en-IN" sz="2000" b="1" dirty="0">
                <a:latin typeface="Sree Krushnadevaraya" pitchFamily="2" charset="0"/>
                <a:cs typeface="Sree Krushnadevaraya" pitchFamily="2" charset="0"/>
              </a:rPr>
              <a:t>) </a:t>
            </a: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ఇప్పటికే ఉన్నారని పౌలు ఊహిస్తున్నాడు. యేసు మన పాపాలను తీసివేయడానికి అనుమతించినప్పుడు మనం మన "మురికి వస్త్రాలను" తీసివేసాము (జెక. 3:4</a:t>
            </a:r>
            <a:r>
              <a:rPr lang="en-IN" sz="2000" b="1" dirty="0">
                <a:latin typeface="Sree Krushnadevaraya" pitchFamily="2" charset="0"/>
                <a:cs typeface="Sree Krushnadevaraya" pitchFamily="2" charset="0"/>
              </a:rPr>
              <a:t>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473479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te-IN" sz="2000" b="1" dirty="0">
                <a:latin typeface="Sree Krushnadevaraya" pitchFamily="2" charset="0"/>
                <a:cs typeface="Sree Krushnadevaraya" pitchFamily="2" charset="0"/>
              </a:rPr>
              <a:t>పరిశుద్ధాత్మ పని మరియు వాక్య అధ్యయనం ద్వారా మనం పునరుద్ధరించబడినప్పుడు, మనల్ని ఒకరి నుండి ఒకరు వేరు చేసే అడ్డంకులు అదృశ్యమవుతాయి (కొలొ. 3:11).</a:t>
            </a:r>
            <a:endParaRPr lang="en" sz="2000" b="1" dirty="0">
              <a:latin typeface="Sree Krushnadevaraya" pitchFamily="2" charset="0"/>
              <a:cs typeface="Sree Krushnadevaray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051808" y="1139380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e-IN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  <a:latin typeface="Sree Krushnadevaraya" pitchFamily="2" charset="0"/>
                <a:cs typeface="Sree Krushnadevaraya" pitchFamily="2" charset="0"/>
              </a:rPr>
              <a:t>క్రీస్తులో నూతన జీవితము యొక్క లక్షణాలు</a:t>
            </a:r>
            <a:endParaRPr lang="e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958</Words>
  <Application>Microsoft Office PowerPoint</Application>
  <PresentationFormat>Panorámica</PresentationFormat>
  <Paragraphs>76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Aptos</vt:lpstr>
      <vt:lpstr>Sree Krushnadevaraya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Samraj Kumar. K</dc:creator>
  <cp:lastModifiedBy>Sergio</cp:lastModifiedBy>
  <cp:revision>129</cp:revision>
  <dcterms:created xsi:type="dcterms:W3CDTF">2026-02-01T14:37:42Z</dcterms:created>
  <dcterms:modified xsi:type="dcterms:W3CDTF">2026-03-11T06:53:28Z</dcterms:modified>
</cp:coreProperties>
</file>