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78" r:id="rId2"/>
    <p:sldId id="268" r:id="rId3"/>
    <p:sldId id="273" r:id="rId4"/>
    <p:sldId id="258" r:id="rId5"/>
    <p:sldId id="259" r:id="rId6"/>
    <p:sldId id="260" r:id="rId7"/>
    <p:sldId id="276" r:id="rId8"/>
    <p:sldId id="262" r:id="rId9"/>
    <p:sldId id="277" r:id="rId10"/>
    <p:sldId id="274" r:id="rId11"/>
    <p:sldId id="265" r:id="rId12"/>
    <p:sldId id="266" r:id="rId13"/>
    <p:sldId id="269" r:id="rId14"/>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F00"/>
    <a:srgbClr val="30480A"/>
    <a:srgbClr val="BDA492"/>
    <a:srgbClr val="A5A7AC"/>
    <a:srgbClr val="A5A9E3"/>
    <a:srgbClr val="FFCB7F"/>
    <a:srgbClr val="008000"/>
    <a:srgbClr val="838DA0"/>
    <a:srgbClr val="547D11"/>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9" d="100"/>
          <a:sy n="89" d="100"/>
        </p:scale>
        <p:origin x="570" y="35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5.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6.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4.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4.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nchor="t"/>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శుద్ధి చేసిన బంగారం కొనండి</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tIns="144000"/>
        <a:lstStyle/>
        <a:p>
          <a:pPr>
            <a:lnSpc>
              <a:spcPct val="70000"/>
            </a:lnSpc>
          </a:pPr>
          <a:r>
            <a:rPr lang="te-IN" sz="1800" b="1" noProof="0" dirty="0">
              <a:effectLst/>
              <a:latin typeface="Sree Krushnadevaraya" pitchFamily="2" charset="0"/>
              <a:cs typeface="Sree Krushnadevaraya" pitchFamily="2" charset="0"/>
            </a:rPr>
            <a:t>మనం అర్ధ సత్యాలతో లేదా బైబిలును పైపైన అధ్యయనంతో సరిపెట్టుకోకూడదు. మనం మానవ సిద్ధాంతాలను (తలగడ) విడిచిపెట్టి, బైబిలును అర్థం చేసుకోవడంలో ఉన్న సమస్త అసంపూర్ణతలను (మలినాలను) తొలగించడానికి దాని అధ్యయనంలోకి మరింత లోతుగా వెళ్ళాలి.</a:t>
          </a:r>
          <a:endParaRPr lang="en" sz="1800" noProof="0" dirty="0">
            <a:effectLst/>
            <a:latin typeface="Sree Krushnadevaraya" pitchFamily="2" charset="0"/>
            <a:cs typeface="Sree Krushnadevaraya" pitchFamily="2" charset="0"/>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nchor="t"/>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తెల్లని వస్త్రాలు కొనండి</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tIns="144000"/>
        <a:lstStyle/>
        <a:p>
          <a:pPr>
            <a:lnSpc>
              <a:spcPct val="70000"/>
            </a:lnSpc>
          </a:pPr>
          <a:r>
            <a:rPr lang="te-IN" sz="1800" b="1" noProof="0" dirty="0">
              <a:effectLst/>
              <a:latin typeface="Sree Krushnadevaraya" pitchFamily="2" charset="0"/>
              <a:cs typeface="Sree Krushnadevaraya" pitchFamily="2" charset="0"/>
            </a:rPr>
            <a:t>రక్షణ పొందడానికి యేసు నీతి ఒక్కటే మార్గమని అంగీకరించడం. మన సొంత నీతి కార్యాలతో మనల్ని మనం దేవునికి సమర్పించుకోవాలని ప్రయత్నించడం అంటే, ఆయన ముందు మనల్ని మనం నగ్నంగా చూపించుకోవడమే.</a:t>
          </a:r>
          <a:endParaRPr lang="en" sz="1800" noProof="0" dirty="0">
            <a:effectLst/>
            <a:latin typeface="Sree Krushnadevaraya" pitchFamily="2" charset="0"/>
            <a:cs typeface="Sree Krushnadevaraya" pitchFamily="2" charset="0"/>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nchor="t"/>
        <a:lstStyle/>
        <a:p>
          <a:r>
            <a:rPr lang="te-IN" sz="2000" b="1" noProof="0" dirty="0">
              <a:effectLst>
                <a:outerShdw blurRad="38100" dist="38100" dir="2700000" algn="tl">
                  <a:srgbClr val="000000">
                    <a:alpha val="43137"/>
                  </a:srgbClr>
                </a:outerShdw>
              </a:effectLst>
              <a:latin typeface="Sree Krushnadevaraya" pitchFamily="2" charset="0"/>
              <a:cs typeface="Sree Krushnadevaraya" pitchFamily="2" charset="0"/>
            </a:rPr>
            <a:t>కంటి చుక్కలు కొనండి</a:t>
          </a:r>
          <a:endParaRPr lang="en" sz="20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tIns="180000" anchor="t"/>
        <a:lstStyle/>
        <a:p>
          <a:pPr>
            <a:lnSpc>
              <a:spcPct val="60000"/>
            </a:lnSpc>
          </a:pPr>
          <a:r>
            <a:rPr lang="te-IN" sz="1800" b="1" noProof="0" dirty="0">
              <a:effectLst/>
              <a:latin typeface="Sree Krushnadevaraya" pitchFamily="2" charset="0"/>
              <a:cs typeface="Sree Krushnadevaraya" pitchFamily="2" charset="0"/>
            </a:rPr>
            <a:t>పరిశుద్ధాత్మను స్వీకరించండి. ఆయన మాత్రమే మనకు ఆత్మీయ వివేచనను అనుగ్రహించి, మన నిజ స్వరూపాన్ని గూర్చి మనకు నమ్మకం కలిగించగలడు (యోహాను 16:8).</a:t>
          </a:r>
          <a:endParaRPr lang="en" sz="1800" noProof="0" dirty="0">
            <a:effectLst/>
            <a:latin typeface="Sree Krushnadevaraya" pitchFamily="2" charset="0"/>
            <a:cs typeface="Sree Krushnadevaraya" pitchFamily="2" charset="0"/>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nchor="b"/>
        <a:lstStyle/>
        <a:p>
          <a:pPr>
            <a:lnSpc>
              <a:spcPct val="50000"/>
            </a:lnSpc>
          </a:pPr>
          <a:r>
            <a:rPr lang="te-IN" sz="1500" b="1" noProof="0" dirty="0">
              <a:latin typeface="Sree Krushnadevaraya" pitchFamily="2" charset="0"/>
              <a:cs typeface="Sree Krushnadevaraya" pitchFamily="2" charset="0"/>
            </a:rPr>
            <a:t>ఆయన మనలను సృష్టించాలని నిర్ణయించుకున్నాడు</a:t>
          </a:r>
          <a:endParaRPr lang="en-IN" sz="1500" b="1" noProof="0" dirty="0">
            <a:latin typeface="Sree Krushnadevaraya" pitchFamily="2" charset="0"/>
            <a:cs typeface="Sree Krushnadevaraya" pitchFamily="2" charset="0"/>
          </a:endParaRPr>
        </a:p>
        <a:p>
          <a:pPr>
            <a:lnSpc>
              <a:spcPct val="50000"/>
            </a:lnSpc>
          </a:pPr>
          <a:r>
            <a:rPr lang="te-IN" sz="1500" b="1" noProof="0" dirty="0">
              <a:latin typeface="Sree Krushnadevaraya" pitchFamily="2" charset="0"/>
              <a:cs typeface="Sree Krushnadevaraya" pitchFamily="2" charset="0"/>
            </a:rPr>
            <a:t>(ఆదికాండము 2:7)</a:t>
          </a:r>
          <a:endParaRPr lang="en" sz="1500" noProof="0" dirty="0">
            <a:latin typeface="Sree Krushnadevaraya" pitchFamily="2" charset="0"/>
            <a:cs typeface="Sree Krushnadevaraya" pitchFamily="2" charset="0"/>
          </a:endParaRPr>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tIns="180000" anchor="t"/>
        <a:lstStyle/>
        <a:p>
          <a:pPr>
            <a:lnSpc>
              <a:spcPct val="50000"/>
            </a:lnSpc>
          </a:pPr>
          <a:r>
            <a:rPr lang="te-IN" sz="1800" b="1" noProof="0" dirty="0">
              <a:latin typeface="Sree Krushnadevaraya" pitchFamily="2" charset="0"/>
              <a:cs typeface="Sree Krushnadevaraya" pitchFamily="2" charset="0"/>
            </a:rPr>
            <a:t>మనం పాపం చేసినప్పుడు ఆయన మనల్ని వెతుకుతాడు (ఆదికాండము 3:8-9).</a:t>
          </a:r>
          <a:endParaRPr lang="en" sz="1800" noProof="0" dirty="0">
            <a:latin typeface="Sree Krushnadevaraya" pitchFamily="2" charset="0"/>
            <a:cs typeface="Sree Krushnadevaraya" pitchFamily="2" charset="0"/>
          </a:endParaRPr>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tIns="216000" anchor="t"/>
        <a:lstStyle/>
        <a:p>
          <a:pPr>
            <a:lnSpc>
              <a:spcPct val="50000"/>
            </a:lnSpc>
          </a:pPr>
          <a:r>
            <a:rPr lang="te-IN" sz="1600" b="1" noProof="0" dirty="0">
              <a:latin typeface="Sree Krushnadevaraya" pitchFamily="2" charset="0"/>
              <a:cs typeface="Sree Krushnadevaraya" pitchFamily="2" charset="0"/>
            </a:rPr>
            <a:t>ఆయన మనలను రక్షించుటకు తనను తాను అర్పించుకొనెను (యోహాను 3:16)</a:t>
          </a:r>
          <a:endParaRPr lang="en" sz="1600" noProof="0" dirty="0">
            <a:latin typeface="Sree Krushnadevaraya" pitchFamily="2" charset="0"/>
            <a:cs typeface="Sree Krushnadevaraya" pitchFamily="2" charset="0"/>
          </a:endParaRPr>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tIns="180000" anchor="t"/>
        <a:lstStyle/>
        <a:p>
          <a:pPr>
            <a:lnSpc>
              <a:spcPct val="50000"/>
            </a:lnSpc>
          </a:pPr>
          <a:r>
            <a:rPr lang="te-IN" sz="1600" b="1" noProof="0" dirty="0">
              <a:latin typeface="Sree Krushnadevaraya" pitchFamily="2" charset="0"/>
              <a:cs typeface="Sree Krushnadevaraya" pitchFamily="2" charset="0"/>
            </a:rPr>
            <a:t>ఆయన మనకు ఒక బహుమానాన్ని ఇవ్వాలనుకుంటున్నారు: ఆయనతో కూర్చొని, ఆయన సహవాసంలో నిత్యత్వాన్ని ఆనందించడం (ప్రకటన 3:21).</a:t>
          </a:r>
          <a:endParaRPr lang="en" sz="1600" noProof="0" dirty="0">
            <a:latin typeface="Sree Krushnadevaraya" pitchFamily="2" charset="0"/>
            <a:cs typeface="Sree Krushnadevaraya" pitchFamily="2" charset="0"/>
          </a:endParaRPr>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te-IN" sz="1800" b="1" noProof="0" dirty="0">
              <a:effectLst>
                <a:outerShdw blurRad="38100" dist="38100" dir="2700000" algn="tl">
                  <a:srgbClr val="000000">
                    <a:alpha val="43137"/>
                  </a:srgbClr>
                </a:outerShdw>
              </a:effectLst>
              <a:latin typeface="Sree Krushnadevaraya" pitchFamily="2" charset="0"/>
              <a:cs typeface="Sree Krushnadevaraya" pitchFamily="2" charset="0"/>
            </a:rPr>
            <a:t>ఆయనే మన ఆదరణకర్త (యోహాను 14:16-17)</a:t>
          </a:r>
          <a:endParaRPr lang="en" sz="18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nchor="t"/>
        <a:lstStyle/>
        <a:p>
          <a:pPr algn="l">
            <a:lnSpc>
              <a:spcPct val="50000"/>
            </a:lnSpc>
          </a:pPr>
          <a:r>
            <a:rPr lang="te-IN" sz="1800" b="1" noProof="0" dirty="0">
              <a:effectLst>
                <a:outerShdw blurRad="38100" dist="38100" dir="2700000" algn="tl">
                  <a:srgbClr val="000000">
                    <a:alpha val="43137"/>
                  </a:srgbClr>
                </a:outerShdw>
              </a:effectLst>
              <a:latin typeface="Sree Krushnadevaraya" pitchFamily="2" charset="0"/>
              <a:cs typeface="Sree Krushnadevaraya" pitchFamily="2" charset="0"/>
            </a:rPr>
            <a:t>ఆయన మనకు యేసును బయలుపరుస్తాడు (యోహాను 15:26)</a:t>
          </a:r>
          <a:endParaRPr lang="en" sz="18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nchor="t"/>
        <a:lstStyle/>
        <a:p>
          <a:pPr algn="l"/>
          <a:r>
            <a:rPr lang="te-IN" sz="1800" b="1" noProof="0" dirty="0">
              <a:effectLst>
                <a:outerShdw blurRad="38100" dist="38100" dir="2700000" algn="tl">
                  <a:srgbClr val="000000">
                    <a:alpha val="43137"/>
                  </a:srgbClr>
                </a:outerShdw>
              </a:effectLst>
              <a:latin typeface="Sree Krushnadevaraya" pitchFamily="2" charset="0"/>
              <a:cs typeface="Sree Krushnadevaraya" pitchFamily="2" charset="0"/>
            </a:rPr>
            <a:t>మనలను పాపమును గూర్చి ఒప్పిస్తుంది (యోహాను 16:8)</a:t>
          </a:r>
          <a:endParaRPr lang="en" sz="18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nchor="t"/>
        <a:lstStyle/>
        <a:p>
          <a:pPr algn="l">
            <a:lnSpc>
              <a:spcPct val="50000"/>
            </a:lnSpc>
          </a:pPr>
          <a:r>
            <a:rPr lang="te-IN" sz="1800" b="1" noProof="0" dirty="0">
              <a:effectLst>
                <a:outerShdw blurRad="38100" dist="38100" dir="2700000" algn="tl">
                  <a:srgbClr val="000000">
                    <a:alpha val="43137"/>
                  </a:srgbClr>
                </a:outerShdw>
              </a:effectLst>
              <a:latin typeface="Sree Krushnadevaraya" pitchFamily="2" charset="0"/>
              <a:cs typeface="Sree Krushnadevaraya" pitchFamily="2" charset="0"/>
            </a:rPr>
            <a:t>ఆయన మనలను సత్యమంతటిలోనికి నడిపిస్తాడు (యోహాను 16:13)</a:t>
          </a:r>
          <a:endParaRPr lang="en" sz="1800"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144000" rIns="45720" bIns="45720" numCol="1" spcCol="1270" anchor="t" anchorCtr="0">
          <a:noAutofit/>
        </a:bodyPr>
        <a:lstStyle/>
        <a:p>
          <a:pPr marL="0" lvl="0" indent="0" algn="ctr" defTabSz="800100">
            <a:lnSpc>
              <a:spcPct val="70000"/>
            </a:lnSpc>
            <a:spcBef>
              <a:spcPct val="0"/>
            </a:spcBef>
            <a:spcAft>
              <a:spcPct val="35000"/>
            </a:spcAft>
            <a:buNone/>
          </a:pPr>
          <a:r>
            <a:rPr lang="te-IN" sz="1800" b="1" kern="1200" noProof="0" dirty="0">
              <a:effectLst/>
              <a:latin typeface="Sree Krushnadevaraya" pitchFamily="2" charset="0"/>
              <a:cs typeface="Sree Krushnadevaraya" pitchFamily="2" charset="0"/>
            </a:rPr>
            <a:t>మనం అర్ధ సత్యాలతో లేదా బైబిలును పైపైన అధ్యయనంతో సరిపెట్టుకోకూడదు. మనం మానవ సిద్ధాంతాలను (తలగడ) విడిచిపెట్టి, బైబిలును అర్థం చేసుకోవడంలో ఉన్న సమస్త అసంపూర్ణతలను (మలినాలను) తొలగించడానికి దాని అధ్యయనంలోకి మరింత లోతుగా వెళ్ళాలి.</a:t>
          </a:r>
          <a:endParaRPr lang="en" sz="1800" kern="1200" noProof="0" dirty="0">
            <a:effectLst/>
            <a:latin typeface="Sree Krushnadevaraya" pitchFamily="2" charset="0"/>
            <a:cs typeface="Sree Krushnadevaraya" pitchFamily="2" charset="0"/>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శుద్ధి చేసిన బంగారం కొనండి</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144000" rIns="45720" bIns="45720" numCol="1" spcCol="1270" anchor="t" anchorCtr="0">
          <a:noAutofit/>
        </a:bodyPr>
        <a:lstStyle/>
        <a:p>
          <a:pPr marL="0" lvl="0" indent="0" algn="ctr" defTabSz="800100">
            <a:lnSpc>
              <a:spcPct val="70000"/>
            </a:lnSpc>
            <a:spcBef>
              <a:spcPct val="0"/>
            </a:spcBef>
            <a:spcAft>
              <a:spcPct val="35000"/>
            </a:spcAft>
            <a:buNone/>
          </a:pPr>
          <a:r>
            <a:rPr lang="te-IN" sz="1800" b="1" kern="1200" noProof="0" dirty="0">
              <a:effectLst/>
              <a:latin typeface="Sree Krushnadevaraya" pitchFamily="2" charset="0"/>
              <a:cs typeface="Sree Krushnadevaraya" pitchFamily="2" charset="0"/>
            </a:rPr>
            <a:t>రక్షణ పొందడానికి యేసు నీతి ఒక్కటే మార్గమని అంగీకరించడం. మన సొంత నీతి కార్యాలతో మనల్ని మనం దేవునికి సమర్పించుకోవాలని ప్రయత్నించడం అంటే, ఆయన ముందు మనల్ని మనం నగ్నంగా చూపించుకోవడమే.</a:t>
          </a:r>
          <a:endParaRPr lang="en" sz="1800" kern="1200" noProof="0" dirty="0">
            <a:effectLst/>
            <a:latin typeface="Sree Krushnadevaraya" pitchFamily="2" charset="0"/>
            <a:cs typeface="Sree Krushnadevaraya" pitchFamily="2" charset="0"/>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తెల్లని వస్త్రాలు కొనండి</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180000" rIns="45720" bIns="45720" numCol="1" spcCol="1270" anchor="t" anchorCtr="0">
          <a:noAutofit/>
        </a:bodyPr>
        <a:lstStyle/>
        <a:p>
          <a:pPr marL="0" lvl="0" indent="0" algn="ctr" defTabSz="800100">
            <a:lnSpc>
              <a:spcPct val="60000"/>
            </a:lnSpc>
            <a:spcBef>
              <a:spcPct val="0"/>
            </a:spcBef>
            <a:spcAft>
              <a:spcPct val="35000"/>
            </a:spcAft>
            <a:buNone/>
          </a:pPr>
          <a:r>
            <a:rPr lang="te-IN" sz="1800" b="1" kern="1200" noProof="0" dirty="0">
              <a:effectLst/>
              <a:latin typeface="Sree Krushnadevaraya" pitchFamily="2" charset="0"/>
              <a:cs typeface="Sree Krushnadevaraya" pitchFamily="2" charset="0"/>
            </a:rPr>
            <a:t>పరిశుద్ధాత్మను స్వీకరించండి. ఆయన మాత్రమే మనకు ఆత్మీయ వివేచనను అనుగ్రహించి, మన నిజ స్వరూపాన్ని గూర్చి మనకు నమ్మకం కలిగించగలడు (యోహాను 16:8).</a:t>
          </a:r>
          <a:endParaRPr lang="en" sz="1800" kern="1200" noProof="0" dirty="0">
            <a:effectLst/>
            <a:latin typeface="Sree Krushnadevaraya" pitchFamily="2" charset="0"/>
            <a:cs typeface="Sree Krushnadevaraya" pitchFamily="2" charset="0"/>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కంటి చుక్కలు కొనండి</a:t>
          </a:r>
          <a:endParaRPr lang="en" sz="20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b" anchorCtr="0">
          <a:noAutofit/>
        </a:bodyPr>
        <a:lstStyle/>
        <a:p>
          <a:pPr marL="0" lvl="0" indent="0" algn="ctr" defTabSz="666750">
            <a:lnSpc>
              <a:spcPct val="50000"/>
            </a:lnSpc>
            <a:spcBef>
              <a:spcPct val="0"/>
            </a:spcBef>
            <a:spcAft>
              <a:spcPct val="35000"/>
            </a:spcAft>
            <a:buNone/>
          </a:pPr>
          <a:r>
            <a:rPr lang="te-IN" sz="1500" b="1" kern="1200" noProof="0" dirty="0">
              <a:latin typeface="Sree Krushnadevaraya" pitchFamily="2" charset="0"/>
              <a:cs typeface="Sree Krushnadevaraya" pitchFamily="2" charset="0"/>
            </a:rPr>
            <a:t>ఆయన మనలను సృష్టించాలని నిర్ణయించుకున్నాడు</a:t>
          </a:r>
          <a:endParaRPr lang="en-IN" sz="1500" b="1" kern="1200" noProof="0" dirty="0">
            <a:latin typeface="Sree Krushnadevaraya" pitchFamily="2" charset="0"/>
            <a:cs typeface="Sree Krushnadevaraya" pitchFamily="2" charset="0"/>
          </a:endParaRPr>
        </a:p>
        <a:p>
          <a:pPr marL="0" lvl="0" indent="0" algn="ctr" defTabSz="666750">
            <a:lnSpc>
              <a:spcPct val="50000"/>
            </a:lnSpc>
            <a:spcBef>
              <a:spcPct val="0"/>
            </a:spcBef>
            <a:spcAft>
              <a:spcPct val="35000"/>
            </a:spcAft>
            <a:buNone/>
          </a:pPr>
          <a:r>
            <a:rPr lang="te-IN" sz="1500" b="1" kern="1200" noProof="0" dirty="0">
              <a:latin typeface="Sree Krushnadevaraya" pitchFamily="2" charset="0"/>
              <a:cs typeface="Sree Krushnadevaraya" pitchFamily="2" charset="0"/>
            </a:rPr>
            <a:t>(ఆదికాండము 2:7)</a:t>
          </a:r>
          <a:endParaRPr lang="en" sz="1500" kern="1200" noProof="0" dirty="0">
            <a:latin typeface="Sree Krushnadevaraya" pitchFamily="2" charset="0"/>
            <a:cs typeface="Sree Krushnadevaraya" pitchFamily="2" charset="0"/>
          </a:endParaRPr>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180000" rIns="68580" bIns="68580" numCol="1" spcCol="1270" anchor="t" anchorCtr="0">
          <a:noAutofit/>
        </a:bodyPr>
        <a:lstStyle/>
        <a:p>
          <a:pPr marL="0" lvl="0" indent="0" algn="ctr" defTabSz="800100">
            <a:lnSpc>
              <a:spcPct val="50000"/>
            </a:lnSpc>
            <a:spcBef>
              <a:spcPct val="0"/>
            </a:spcBef>
            <a:spcAft>
              <a:spcPct val="35000"/>
            </a:spcAft>
            <a:buNone/>
          </a:pPr>
          <a:r>
            <a:rPr lang="te-IN" sz="1800" b="1" kern="1200" noProof="0" dirty="0">
              <a:latin typeface="Sree Krushnadevaraya" pitchFamily="2" charset="0"/>
              <a:cs typeface="Sree Krushnadevaraya" pitchFamily="2" charset="0"/>
            </a:rPr>
            <a:t>మనం పాపం చేసినప్పుడు ఆయన మనల్ని వెతుకుతాడు (ఆదికాండము 3:8-9).</a:t>
          </a:r>
          <a:endParaRPr lang="en" sz="1800" kern="1200" noProof="0" dirty="0">
            <a:latin typeface="Sree Krushnadevaraya" pitchFamily="2" charset="0"/>
            <a:cs typeface="Sree Krushnadevaraya" pitchFamily="2" charset="0"/>
          </a:endParaRPr>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216000" rIns="60960" bIns="60960" numCol="1" spcCol="1270" anchor="t" anchorCtr="0">
          <a:noAutofit/>
        </a:bodyPr>
        <a:lstStyle/>
        <a:p>
          <a:pPr marL="0" lvl="0" indent="0" algn="ctr" defTabSz="711200">
            <a:lnSpc>
              <a:spcPct val="50000"/>
            </a:lnSpc>
            <a:spcBef>
              <a:spcPct val="0"/>
            </a:spcBef>
            <a:spcAft>
              <a:spcPct val="35000"/>
            </a:spcAft>
            <a:buNone/>
          </a:pPr>
          <a:r>
            <a:rPr lang="te-IN" sz="1600" b="1" kern="1200" noProof="0" dirty="0">
              <a:latin typeface="Sree Krushnadevaraya" pitchFamily="2" charset="0"/>
              <a:cs typeface="Sree Krushnadevaraya" pitchFamily="2" charset="0"/>
            </a:rPr>
            <a:t>ఆయన మనలను రక్షించుటకు తనను తాను అర్పించుకొనెను (యోహాను 3:16)</a:t>
          </a:r>
          <a:endParaRPr lang="en" sz="1600" kern="1200" noProof="0" dirty="0">
            <a:latin typeface="Sree Krushnadevaraya" pitchFamily="2" charset="0"/>
            <a:cs typeface="Sree Krushnadevaraya" pitchFamily="2" charset="0"/>
          </a:endParaRPr>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180000" rIns="60960" bIns="60960" numCol="1" spcCol="1270" anchor="t" anchorCtr="0">
          <a:noAutofit/>
        </a:bodyPr>
        <a:lstStyle/>
        <a:p>
          <a:pPr marL="0" lvl="0" indent="0" algn="ctr" defTabSz="711200">
            <a:lnSpc>
              <a:spcPct val="50000"/>
            </a:lnSpc>
            <a:spcBef>
              <a:spcPct val="0"/>
            </a:spcBef>
            <a:spcAft>
              <a:spcPct val="35000"/>
            </a:spcAft>
            <a:buNone/>
          </a:pPr>
          <a:r>
            <a:rPr lang="te-IN" sz="1600" b="1" kern="1200" noProof="0" dirty="0">
              <a:latin typeface="Sree Krushnadevaraya" pitchFamily="2" charset="0"/>
              <a:cs typeface="Sree Krushnadevaraya" pitchFamily="2" charset="0"/>
            </a:rPr>
            <a:t>ఆయన మనకు ఒక బహుమానాన్ని ఇవ్వాలనుకుంటున్నారు: ఆయనతో కూర్చొని, ఆయన సహవాసంలో నిత్యత్వాన్ని ఆనందించడం (ప్రకటన 3:21).</a:t>
          </a:r>
          <a:endParaRPr lang="en" sz="1600" kern="1200" noProof="0" dirty="0">
            <a:latin typeface="Sree Krushnadevaraya" pitchFamily="2" charset="0"/>
            <a:cs typeface="Sree Krushnadevaraya" pitchFamily="2" charset="0"/>
          </a:endParaRPr>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ctr" anchorCtr="0">
          <a:noAutofit/>
        </a:bodyPr>
        <a:lstStyle/>
        <a:p>
          <a:pPr marL="0" lvl="0" indent="0" algn="l" defTabSz="800100">
            <a:lnSpc>
              <a:spcPct val="90000"/>
            </a:lnSpc>
            <a:spcBef>
              <a:spcPct val="0"/>
            </a:spcBef>
            <a:spcAft>
              <a:spcPct val="35000"/>
            </a:spcAft>
            <a:buNone/>
          </a:pPr>
          <a:r>
            <a:rPr lang="te-IN" sz="18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ఆయనే మన ఆదరణకర్త (యోహాను 14:16-17)</a:t>
          </a:r>
          <a:endParaRPr lang="en" sz="18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t" anchorCtr="0">
          <a:noAutofit/>
        </a:bodyPr>
        <a:lstStyle/>
        <a:p>
          <a:pPr marL="0" lvl="0" indent="0" algn="l" defTabSz="800100">
            <a:lnSpc>
              <a:spcPct val="50000"/>
            </a:lnSpc>
            <a:spcBef>
              <a:spcPct val="0"/>
            </a:spcBef>
            <a:spcAft>
              <a:spcPct val="35000"/>
            </a:spcAft>
            <a:buNone/>
          </a:pPr>
          <a:r>
            <a:rPr lang="te-IN" sz="18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ఆయన మనకు యేసును బయలుపరుస్తాడు (యోహాను 15:26)</a:t>
          </a:r>
          <a:endParaRPr lang="en" sz="18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t" anchorCtr="0">
          <a:noAutofit/>
        </a:bodyPr>
        <a:lstStyle/>
        <a:p>
          <a:pPr marL="0" lvl="0" indent="0" algn="l" defTabSz="800100">
            <a:lnSpc>
              <a:spcPct val="90000"/>
            </a:lnSpc>
            <a:spcBef>
              <a:spcPct val="0"/>
            </a:spcBef>
            <a:spcAft>
              <a:spcPct val="35000"/>
            </a:spcAft>
            <a:buNone/>
          </a:pPr>
          <a:r>
            <a:rPr lang="te-IN" sz="18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మనలను పాపమును గూర్చి ఒప్పిస్తుంది (యోహాను 16:8)</a:t>
          </a:r>
          <a:endParaRPr lang="en" sz="18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8580" rIns="128016" bIns="68580" numCol="1" spcCol="1270" anchor="t" anchorCtr="0">
          <a:noAutofit/>
        </a:bodyPr>
        <a:lstStyle/>
        <a:p>
          <a:pPr marL="0" lvl="0" indent="0" algn="l" defTabSz="800100">
            <a:lnSpc>
              <a:spcPct val="50000"/>
            </a:lnSpc>
            <a:spcBef>
              <a:spcPct val="0"/>
            </a:spcBef>
            <a:spcAft>
              <a:spcPct val="35000"/>
            </a:spcAft>
            <a:buNone/>
          </a:pPr>
          <a:r>
            <a:rPr lang="te-IN" sz="18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ఆయన మనలను సత్యమంతటిలోనికి నడిపిస్తాడు (యోహాను 16:13)</a:t>
          </a:r>
          <a:endParaRPr lang="en" sz="1800"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30/03/2026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12</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diagramLayout" Target="../diagrams/layout5.xml"/><Relationship Id="rId12"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3.jpeg"/><Relationship Id="rId5" Type="http://schemas.openxmlformats.org/officeDocument/2006/relationships/image" Target="../media/image42.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4.png"/><Relationship Id="rId2" Type="http://schemas.openxmlformats.org/officeDocument/2006/relationships/image" Target="../media/image5.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1.png"/><Relationship Id="rId5" Type="http://schemas.microsoft.com/office/2007/relationships/hdphoto" Target="../media/hdphoto2.wdp"/><Relationship Id="rId15" Type="http://schemas.openxmlformats.org/officeDocument/2006/relationships/image" Target="../media/image13.png"/><Relationship Id="rId10" Type="http://schemas.microsoft.com/office/2007/relationships/hdphoto" Target="../media/hdphoto3.wdp"/><Relationship Id="rId19"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0.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2.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0.png"/><Relationship Id="rId7" Type="http://schemas.openxmlformats.org/officeDocument/2006/relationships/diagramQuickStyle" Target="../diagrams/quickStyle4.xml"/><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5.jpeg"/><Relationship Id="rId4" Type="http://schemas.microsoft.com/office/2007/relationships/hdphoto" Target="../media/hdphoto12.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Gidugu" pitchFamily="2" charset="0"/>
                <a:cs typeface="Gidugu" pitchFamily="2" charset="0"/>
              </a:rPr>
              <a:t>1</a:t>
            </a:r>
          </a:p>
          <a:p>
            <a:pPr algn="ctr"/>
            <a:r>
              <a:rPr lang="en-US" sz="8000" dirty="0">
                <a:latin typeface="Gidugu" pitchFamily="2" charset="0"/>
                <a:cs typeface="Gidugu" pitchFamily="2" charset="0"/>
              </a:rPr>
              <a:t>“</a:t>
            </a:r>
            <a:r>
              <a:rPr lang="te-IN" sz="8000" dirty="0">
                <a:latin typeface="Gidugu" pitchFamily="2" charset="0"/>
                <a:cs typeface="Gidugu" pitchFamily="2" charset="0"/>
              </a:rPr>
              <a:t>వాస్తవికత పరిశీలన</a:t>
            </a:r>
            <a:r>
              <a:rPr lang="en-US" sz="8000" dirty="0">
                <a:latin typeface="Gidugu" pitchFamily="2" charset="0"/>
                <a:cs typeface="Gidugu" pitchFamily="2" charset="0"/>
              </a:rPr>
              <a:t>”</a:t>
            </a:r>
            <a:r>
              <a:rPr lang="te-IN" sz="8000" dirty="0">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5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939540"/>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te-IN" sz="11500" spc="600" dirty="0">
                <a:ln w="0"/>
                <a:solidFill>
                  <a:srgbClr val="0C8A4D"/>
                </a:solidFill>
                <a:effectLst>
                  <a:outerShdw blurRad="38100" dist="25400" dir="5400000" algn="ctr" rotWithShape="0">
                    <a:srgbClr val="6E747A">
                      <a:alpha val="43000"/>
                    </a:srgbClr>
                  </a:outerShdw>
                </a:effectLst>
                <a:latin typeface="Sree Krushnadevaraya" pitchFamily="2" charset="0"/>
                <a:cs typeface="Sree Krushnadevaraya" pitchFamily="2" charset="0"/>
              </a:rPr>
              <a:t>వాస్తవికత పరిశీలన </a:t>
            </a:r>
            <a:endParaRPr lang="en" sz="11500" spc="600" noProof="0" dirty="0">
              <a:ln w="0"/>
              <a:solidFill>
                <a:srgbClr val="0C8A4D"/>
              </a:solidFill>
              <a:effectLst>
                <a:outerShdw blurRad="38100" dist="25400" dir="5400000" algn="ctr" rotWithShape="0">
                  <a:srgbClr val="6E747A">
                    <a:alpha val="43000"/>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923330"/>
          </a:xfrm>
          <a:prstGeom prst="rect">
            <a:avLst/>
          </a:prstGeom>
          <a:noFill/>
        </p:spPr>
        <p:txBody>
          <a:bodyPr wrap="square">
            <a:spAutoFit/>
          </a:bodyPr>
          <a:lstStyle/>
          <a:p>
            <a:pPr algn="ctr"/>
            <a:r>
              <a:rPr lang="te-IN" sz="5400" dirty="0">
                <a:ln w="0"/>
                <a:solidFill>
                  <a:srgbClr val="6759E0"/>
                </a:solidFill>
                <a:effectLst>
                  <a:outerShdw blurRad="38100" dist="25400" dir="5400000" algn="ctr" rotWithShape="0">
                    <a:srgbClr val="6E747A">
                      <a:alpha val="43000"/>
                    </a:srgbClr>
                  </a:outerShdw>
                </a:effectLst>
                <a:latin typeface="Sree Krushnadevaraya" pitchFamily="2" charset="0"/>
                <a:cs typeface="Sree Krushnadevaraya" pitchFamily="2" charset="0"/>
              </a:rPr>
              <a:t>(యోహాను 15:1-11)</a:t>
            </a:r>
            <a:endParaRPr lang="en" sz="5400" noProof="0" dirty="0">
              <a:ln w="0"/>
              <a:solidFill>
                <a:srgbClr val="6759E0"/>
              </a:solidFill>
              <a:effectLst>
                <a:outerShdw blurRad="38100" dist="25400" dir="5400000" algn="ctr" rotWithShape="0">
                  <a:srgbClr val="6E747A">
                    <a:alpha val="43000"/>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6457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4400" b="1" dirty="0">
                <a:ln/>
                <a:solidFill>
                  <a:schemeClr val="accent4"/>
                </a:solidFill>
                <a:latin typeface="Sree Krushnadevaraya" pitchFamily="2" charset="0"/>
                <a:cs typeface="Sree Krushnadevaraya" pitchFamily="2" charset="0"/>
              </a:rPr>
              <a:t>కొమ్మలు మరియు ద్రాక్షావల్లి</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680508"/>
            <a:ext cx="10963276" cy="707886"/>
          </a:xfrm>
          <a:prstGeom prst="rect">
            <a:avLst/>
          </a:prstGeom>
          <a:noFill/>
        </p:spPr>
        <p:txBody>
          <a:bodyPr wrap="square">
            <a:spAutoFit/>
          </a:bodyPr>
          <a:lstStyle/>
          <a:p>
            <a:pPr algn="ctr"/>
            <a:r>
              <a:rPr lang="en" sz="2000" b="1" noProof="0" dirty="0">
                <a:solidFill>
                  <a:srgbClr val="FFCB7F"/>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rgbClr val="FFCB7F"/>
                </a:solidFill>
                <a:effectLst>
                  <a:outerShdw blurRad="38100" dist="38100" dir="2700000" algn="tl">
                    <a:srgbClr val="000000">
                      <a:alpha val="43137"/>
                    </a:srgbClr>
                  </a:outerShdw>
                </a:effectLst>
                <a:latin typeface="Sree Krushnadevaraya" pitchFamily="2" charset="0"/>
                <a:cs typeface="Sree Krushnadevaraya" pitchFamily="2" charset="0"/>
              </a:rPr>
              <a:t>ద్రాక్షావల్లిని నేను, తీగెలు మీరు. ఎవడు నాయందు నిలిచియుండునో నేను ఎవనియందు నిలిచియుందునో వాడు బహుగా ఫలించును; నాకు వేరుగా ఉండి మీరేమియు చేయలేరు.</a:t>
            </a:r>
            <a:r>
              <a:rPr lang="en" sz="2000" b="1" noProof="0" dirty="0">
                <a:solidFill>
                  <a:srgbClr val="FFCB7F"/>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rgbClr val="FFCB7F"/>
                </a:solidFill>
                <a:effectLst>
                  <a:outerShdw blurRad="38100" dist="38100" dir="2700000" algn="tl">
                    <a:srgbClr val="000000">
                      <a:alpha val="43137"/>
                    </a:srgbClr>
                  </a:outerShdw>
                </a:effectLst>
                <a:latin typeface="Sree Krushnadevaraya" pitchFamily="2" charset="0"/>
                <a:cs typeface="Sree Krushnadevaraya" pitchFamily="2" charset="0"/>
              </a:rPr>
              <a:t>యోహాను</a:t>
            </a:r>
            <a:r>
              <a:rPr lang="en-US" sz="2000" b="1" dirty="0">
                <a:solidFill>
                  <a:srgbClr val="FFCB7F"/>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000" b="1" noProof="0" dirty="0">
                <a:solidFill>
                  <a:srgbClr val="FFCB7F"/>
                </a:solidFill>
                <a:effectLst>
                  <a:outerShdw blurRad="38100" dist="38100" dir="2700000" algn="tl">
                    <a:srgbClr val="000000">
                      <a:alpha val="43137"/>
                    </a:srgbClr>
                  </a:outerShdw>
                </a:effectLst>
                <a:latin typeface="Sree Krushnadevaraya" pitchFamily="2" charset="0"/>
                <a:cs typeface="Sree Krushnadevaraya" pitchFamily="2" charset="0"/>
              </a:rPr>
              <a:t>15:5)</a:t>
            </a: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తన మరణానికి కొద్దికాలం ముందు, యేసు తాను “ద్రాక్షతీగ” అని, తన శిష్యులు “కొమ్మలు” అని ప్రకటించాడు. దీని ద్వారా ఆయన ఏమి చెప్పదలచుకున్నాడు?</a:t>
            </a:r>
            <a:endParaRPr lang="en" sz="2000" b="1" noProof="0" dirty="0">
              <a:latin typeface="Sree Krushnadevaraya" pitchFamily="2" charset="0"/>
              <a:cs typeface="Sree Krushnadevaraya" pitchFamily="2" charset="0"/>
            </a:endParaRP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54237" y="4444181"/>
            <a:ext cx="6696240"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యేసునందు నిలిచియుండుట లవోదికేయ వారి ఉదాసీనతకు విరుగుడు. అంతేకాక, అది ఆనందమునకు మూలము (యోహాను 5:11). అయితే మనము యేసునందు ఎలా నిలిచియుండగలం?</a:t>
            </a:r>
            <a:endParaRPr lang="en" sz="2000" b="1" noProof="0"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696240"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ఆయనకు ప్రీతికరమైనవి చేయడం ద్వారా, అనగా ఆయన ఆజ్ఞలను పాటించడం ద్వారా (యోహాను 15:10). ఇది దేవుడు మన పట్ల చూపిన ప్రేమకు ప్రేమపూర్వకమైన ప్రతిస్పందన (1 యోహాను 4:19).</a:t>
            </a:r>
            <a:endParaRPr lang="en" sz="2000" b="1" noProof="0" dirty="0">
              <a:latin typeface="Sree Krushnadevaraya" pitchFamily="2" charset="0"/>
              <a:cs typeface="Sree Krushnadevaraya" pitchFamily="2" charset="0"/>
            </a:endParaRP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0" y="2269328"/>
            <a:ext cx="7254089" cy="1938992"/>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తీగకు అంటుకోకుండా కొమ్మ కొంతకాలం జీవించగలదు, కానీ చివరికి అది వాడిపోతుంది. మనం నిత్యజీవాన్ని కోల్పోకుండా ఉండేందుకు, యేసు మనకు ఇలా విన్నవించుచున్నాడు: “నాయందు నిలిచియుండుడి” (యోహాను 15:4). యేసు ఈ తీగ మరియు కొమ్మల ఉపమానాన్ని చెప్పిన 11 వచనాలలో, ఆయన “నిలిచియుండుడి” అనే క్రియను 10 సార్లు ఉపయోగించాడు. అది నిజంగా చాలా ముఖ్యమైన విషయమై ఉండాలి.</a:t>
            </a:r>
            <a:endParaRPr lang="en"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15264"/>
            <a:ext cx="12192000" cy="923330"/>
          </a:xfrm>
          <a:prstGeom prst="rect">
            <a:avLst/>
          </a:prstGeom>
          <a:noFill/>
        </p:spPr>
        <p:txBody>
          <a:bodyPr wrap="square">
            <a:spAutoFit/>
          </a:bodyPr>
          <a:lstStyle/>
          <a:p>
            <a:pPr algn="ctr"/>
            <a:r>
              <a:rPr lang="te-IN" sz="5400" b="1" spc="1000" dirty="0">
                <a:ln w="0"/>
                <a:solidFill>
                  <a:schemeClr val="bg1"/>
                </a:solidFill>
                <a:effectLst>
                  <a:innerShdw blurRad="63500" dist="50800" dir="13500000">
                    <a:srgbClr val="000000">
                      <a:alpha val="50000"/>
                    </a:srgbClr>
                  </a:innerShdw>
                </a:effectLst>
                <a:latin typeface="Sree Krushnadevaraya" pitchFamily="2" charset="0"/>
                <a:cs typeface="Sree Krushnadevaraya" pitchFamily="2" charset="0"/>
              </a:rPr>
              <a:t>సారం</a:t>
            </a:r>
            <a:endParaRPr lang="en" sz="5400" b="1" spc="1000" noProof="0" dirty="0">
              <a:ln w="0"/>
              <a:solidFill>
                <a:schemeClr val="bg1"/>
              </a:solidFill>
              <a:effectLst>
                <a:innerShdw blurRad="63500" dist="50800" dir="13500000">
                  <a:srgbClr val="000000">
                    <a:alpha val="50000"/>
                  </a:srgbClr>
                </a:inn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707886"/>
          </a:xfrm>
          <a:prstGeom prst="rect">
            <a:avLst/>
          </a:prstGeom>
          <a:noFill/>
        </p:spPr>
        <p:txBody>
          <a:bodyPr wrap="square">
            <a:spAutoFit/>
          </a:bodyPr>
          <a:lstStyle/>
          <a:p>
            <a:pPr algn="ctr"/>
            <a:r>
              <a:rPr lang="en" sz="2000" b="1" noProof="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నాయందు నిలిచియుండుడి, మీయందు నేనును నిలిచియుందును. తీగె ద్రాక్షావల్లిలో నిలిచియుంటేనే గాని తనంతట తానే యేలాగు ఫలింపదో, ఆలాగే నాయందు నిలిచియుంటేనే కాని మీరును ఫలింపరు.</a:t>
            </a:r>
            <a:r>
              <a:rPr lang="en" sz="2000" b="1" noProof="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యోహాను</a:t>
            </a:r>
            <a:r>
              <a:rPr lang="en-US" sz="20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000" b="1" noProof="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శీతాకాలంలో, కొమ్మలు ద్రాక్షతోటతో జతచేయబడతాయి, కానీ అవి ఫలాలను ఇవ్వవు. ఎందుకు? ఎందుకంటే అవి సారం ను అందుకోవు.</a:t>
            </a:r>
            <a:endParaRPr lang="en" sz="2000" b="1" noProof="0" dirty="0">
              <a:latin typeface="Sree Krushnadevaraya" pitchFamily="2" charset="0"/>
              <a:cs typeface="Sree Krushnadevaraya" pitchFamily="2" charset="0"/>
            </a:endParaRP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704861271"/>
              </p:ext>
            </p:extLst>
          </p:nvPr>
        </p:nvGraphicFramePr>
        <p:xfrm>
          <a:off x="135267" y="469639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68293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08224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4005877"/>
            <a:ext cx="8929227"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అదే ప్రసంగంలో (యోహాను 14-17), యేసు మనకు ఈ వివరణ ఇస్తాడు: మనం కోరుకుంటే, మనలో జీవాన్ని ఇవ్వడానికి పనిచేసేది పరిశుద్ధాత్ముడే.</a:t>
            </a:r>
            <a:endParaRPr lang="en" sz="2000" b="1" noProof="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236410"/>
            <a:ext cx="8929227"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లేత చిగుళ్ళమైనా, విరిగిన కొమ్మలమైనా, ఒక విషయం స్పష్టం: మనకు తీగ రసం అవసరం. ఈ రసాన్ని మనం దేనితో పోల్చవచ్చు?</a:t>
            </a:r>
            <a:endParaRPr lang="en" sz="2000" b="1" noProof="0"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77279"/>
            <a:ext cx="8929227"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వసంతకాలం వచ్చినప్పుడు మాత్రమే ఇవి తీగ నుండి రసాన్ని స్వీకరిస్తాయి, ఆపై రెమ్మలు (స్నాయువులు) ఉద్భవిస్తాయి. యోహాను ఉపయోగించిన గ్రీకు పదం విరిగిన మరియు తిరిగి తీగపై అంటు వేసిన కొమ్మలను కూడా సూచిస్తుంది.</a:t>
            </a:r>
            <a:endParaRPr lang="en"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696389"/>
            <a:ext cx="10165173" cy="5078313"/>
          </a:xfrm>
          <a:prstGeom prst="rect">
            <a:avLst/>
          </a:prstGeom>
          <a:noFill/>
        </p:spPr>
        <p:txBody>
          <a:bodyPr wrap="square">
            <a:spAutoFit/>
          </a:bodyPr>
          <a:lstStyle/>
          <a:p>
            <a:pPr>
              <a:spcBef>
                <a:spcPts val="600"/>
              </a:spcBef>
            </a:pPr>
            <a:r>
              <a:rPr lang="en-US" sz="2700" dirty="0">
                <a:latin typeface="Sree Krushnadevaraya" pitchFamily="2" charset="0"/>
                <a:cs typeface="Sree Krushnadevaraya" pitchFamily="2" charset="0"/>
              </a:rPr>
              <a:t>“</a:t>
            </a:r>
            <a:r>
              <a:rPr lang="te-IN" sz="2700" dirty="0">
                <a:latin typeface="Sree Krushnadevaraya" pitchFamily="2" charset="0"/>
                <a:cs typeface="Sree Krushnadevaraya" pitchFamily="2" charset="0"/>
              </a:rPr>
              <a:t>ఇక్కడ అగ్నిలో పరీక్షించిన బంగారం విశ్వాసం మరియు ప్రేమ. ఇది హృదయాన్ని సంపన్నం చేస్తుంది; ఎందుకంటే ఇది స్వచ్ఛమైనంత వరకు శుద్ధి చేయబడింది, మరియు మరింత పరీక్షించబడినది, మరింత ప్రకాశవంతంగా ఉంటుంది. తెల్లని వస్త్రం స్వచ్ఛమైన స్వభావం, పాపికి ఇవ్వబడిన క్రీస్తు నీతి. • దేవుని వాక్యానికి విధేయత చూపడం ద్వారా మనం ఏమి సాధించగలం? కంటికి మందు అంటే మంచి చెడుల మధ్య తేడాను గుర్తించడానికి, ఏ ముసుగులోనైనా పాపం గుర్తించడానికి మనల్ని శక్తివంతం చేసే జ్ఞానం మరియు దయ. దేవుడు తన సంఘానికి కళ్ళు ఇచ్చాడు, వారు స్పష్టంగా చూడగలిగేలా జ్ఞానంతో అభిషేకం చేయమని ఆయన కోరారు. కానీ చాలామంది వారు చేయగలిగితే చర్చి యొక్క కళ్ళను తుడిచివేస్తారు; ఎందుకంటే వారు తమ పనులు వెలుగులోకి రాకూడదని వారు కోరుకుంటారు, తద్వారా వారు మందలించబడతారు. దైవిక కంటిసంరక్షణా ఔషధం అవగాహనకు స్పష్టతనిస్తుంది. క్రీస్తు అన్ని కృపల యొక్క డిపాజిటరీ. ఆయన ఇలా చెప్తున్నాడు: </a:t>
            </a:r>
            <a:r>
              <a:rPr lang="en-US" sz="2700" dirty="0">
                <a:latin typeface="Sree Krushnadevaraya" pitchFamily="2" charset="0"/>
                <a:cs typeface="Sree Krushnadevaraya" pitchFamily="2" charset="0"/>
              </a:rPr>
              <a:t>‘</a:t>
            </a:r>
            <a:r>
              <a:rPr lang="te-IN" sz="2700" dirty="0">
                <a:latin typeface="Sree Krushnadevaraya" pitchFamily="2" charset="0"/>
                <a:cs typeface="Sree Krushnadevaraya" pitchFamily="2" charset="0"/>
              </a:rPr>
              <a:t>నా యొద్దనుండి కొనుము</a:t>
            </a:r>
            <a:r>
              <a:rPr lang="en-US" sz="2700" dirty="0">
                <a:latin typeface="Sree Krushnadevaraya" pitchFamily="2" charset="0"/>
                <a:cs typeface="Sree Krushnadevaraya" pitchFamily="2" charset="0"/>
              </a:rPr>
              <a:t>’</a:t>
            </a:r>
            <a:r>
              <a:rPr lang="te-IN" sz="2700" dirty="0">
                <a:latin typeface="Sree Krushnadevaraya" pitchFamily="2" charset="0"/>
                <a:cs typeface="Sree Krushnadevaraya" pitchFamily="2" charset="0"/>
              </a:rPr>
              <a:t> (ప్రకటన 3:18)</a:t>
            </a:r>
            <a:r>
              <a:rPr lang="en-US" sz="2700" dirty="0">
                <a:latin typeface="Sree Krushnadevaraya" pitchFamily="2" charset="0"/>
                <a:cs typeface="Sree Krushnadevaraya" pitchFamily="2" charset="0"/>
              </a:rPr>
              <a:t>”</a:t>
            </a:r>
            <a:r>
              <a:rPr lang="te-IN" sz="2700" dirty="0">
                <a:latin typeface="Sree Krushnadevaraya" pitchFamily="2" charset="0"/>
                <a:cs typeface="Sree Krushnadevaraya" pitchFamily="2" charset="0"/>
              </a:rPr>
              <a:t>.</a:t>
            </a:r>
            <a:endParaRPr lang="en" sz="2700"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5115859" y="5930778"/>
            <a:ext cx="5965095"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 (టెస్టిమోనిస్ ఫర్ ది చర్చి, వోల్. 4, ప్. 88)</a:t>
            </a:r>
            <a:endParaRPr lang="en" sz="24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2947917" y="867145"/>
            <a:ext cx="9694460" cy="156966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te-IN"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వాస్తవికత పరిశీలన </a:t>
            </a:r>
            <a:endParaRPr lang="en" sz="9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4514" y="6220636"/>
            <a:ext cx="4288487" cy="523220"/>
          </a:xfrm>
          <a:prstGeom prst="rect">
            <a:avLst/>
          </a:prstGeom>
          <a:noFill/>
        </p:spPr>
        <p:txBody>
          <a:bodyPr wrap="square" rtlCol="0">
            <a:spAutoFit/>
          </a:bodyPr>
          <a:lstStyle/>
          <a:p>
            <a:r>
              <a:rPr lang="te-IN" sz="2800" b="1" dirty="0">
                <a:solidFill>
                  <a:srgbClr val="D7AA80"/>
                </a:solidFill>
                <a:latin typeface="Sree Krushnadevaraya" pitchFamily="2" charset="0"/>
                <a:cs typeface="Sree Krushnadevaraya" pitchFamily="2" charset="0"/>
              </a:rPr>
              <a:t>2026 ఏప్రిల్ 4వ తేదీ 1వ </a:t>
            </a:r>
            <a:r>
              <a:rPr lang="en-US" sz="2800" b="1" dirty="0">
                <a:solidFill>
                  <a:srgbClr val="D7AA80"/>
                </a:solidFill>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పాఠం</a:t>
            </a:r>
            <a:endParaRPr lang="en" sz="28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6063198"/>
          </a:xfrm>
          <a:prstGeom prst="rect">
            <a:avLst/>
          </a:prstGeom>
          <a:noFill/>
        </p:spPr>
        <p:txBody>
          <a:bodyPr wrap="square">
            <a:spAutoFit/>
          </a:bodyPr>
          <a:lstStyle/>
          <a:p>
            <a:pPr algn="ctr"/>
            <a:r>
              <a:rPr lang="en" sz="42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42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తండ్రి నన్ను ఏలాగు ప్రేమించెనో నేనును మిమ్మును ఆలాగు ప్రేమించితిని, నా ప్రేమయందు నిలిచి యుండుడి</a:t>
            </a:r>
            <a:r>
              <a:rPr lang="en" sz="42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a:t>
            </a:r>
          </a:p>
          <a:p>
            <a:pPr algn="ctr">
              <a:spcBef>
                <a:spcPts val="1200"/>
              </a:spcBef>
            </a:pPr>
            <a:r>
              <a:rPr lang="en" sz="42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42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యోహాను</a:t>
            </a:r>
            <a:r>
              <a:rPr lang="en" sz="42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15:9)</a:t>
            </a: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rgbClr val="6C176A"/>
                </a:solidFill>
                <a:latin typeface="Sree Krushnadevaraya" pitchFamily="2" charset="0"/>
                <a:cs typeface="Sree Krushnadevaraya" pitchFamily="2" charset="0"/>
              </a:rPr>
              <a:t> </a:t>
            </a:r>
            <a:r>
              <a:rPr lang="te-IN" sz="2000" b="1" dirty="0">
                <a:solidFill>
                  <a:srgbClr val="6C176A"/>
                </a:solidFill>
                <a:latin typeface="Sree Krushnadevaraya" pitchFamily="2" charset="0"/>
                <a:cs typeface="Sree Krushnadevaraya" pitchFamily="2" charset="0"/>
              </a:rPr>
              <a:t>దేవుని సందేశం</a:t>
            </a:r>
            <a:r>
              <a:rPr lang="en-US" sz="2000" b="1" dirty="0">
                <a:solidFill>
                  <a:srgbClr val="6C176A"/>
                </a:solidFill>
                <a:latin typeface="Sree Krushnadevaraya" pitchFamily="2" charset="0"/>
                <a:cs typeface="Sree Krushnadevaraya" pitchFamily="2" charset="0"/>
              </a:rPr>
              <a:t> </a:t>
            </a:r>
            <a:r>
              <a:rPr lang="te-IN" sz="2000" b="1" dirty="0">
                <a:solidFill>
                  <a:srgbClr val="6C176A"/>
                </a:solidFill>
                <a:latin typeface="Sree Krushnadevaraya" pitchFamily="2" charset="0"/>
                <a:cs typeface="Sree Krushnadevaraya" pitchFamily="2" charset="0"/>
              </a:rPr>
              <a:t>ప్రకటన 3: 14-22</a:t>
            </a:r>
            <a:r>
              <a:rPr lang="en-US" sz="2000" b="1" dirty="0">
                <a:solidFill>
                  <a:srgbClr val="6C176A"/>
                </a:solidFill>
                <a:latin typeface="Sree Krushnadevaraya" pitchFamily="2" charset="0"/>
                <a:cs typeface="Sree Krushnadevaraya" pitchFamily="2" charset="0"/>
              </a:rPr>
              <a:t>:</a:t>
            </a:r>
            <a:endParaRPr lang="en" sz="2000" b="1" noProof="0" dirty="0">
              <a:solidFill>
                <a:srgbClr val="6C176A"/>
              </a:solidFill>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మూల్యాంకనం (వ. 14-17)</a:t>
            </a:r>
            <a:endParaRPr lang="en-US" sz="2000" b="1" dirty="0">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పరిష్కారం (</a:t>
            </a:r>
            <a:r>
              <a:rPr lang="en-IN" sz="2000" b="1" dirty="0">
                <a:latin typeface="Sree Krushnadevaraya" pitchFamily="2" charset="0"/>
                <a:cs typeface="Sree Krushnadevaraya" pitchFamily="2" charset="0"/>
              </a:rPr>
              <a:t>v. 18)</a:t>
            </a:r>
          </a:p>
          <a:p>
            <a:pPr lvl="1">
              <a:spcBef>
                <a:spcPts val="600"/>
              </a:spcBef>
            </a:pPr>
            <a:r>
              <a:rPr lang="te-IN" sz="2000" b="1" dirty="0">
                <a:latin typeface="Sree Krushnadevaraya" pitchFamily="2" charset="0"/>
                <a:cs typeface="Sree Krushnadevaraya" pitchFamily="2" charset="0"/>
              </a:rPr>
              <a:t>ఫలితం (</a:t>
            </a:r>
            <a:r>
              <a:rPr lang="en-IN" sz="2000" b="1" dirty="0">
                <a:latin typeface="Sree Krushnadevaraya" pitchFamily="2" charset="0"/>
                <a:cs typeface="Sree Krushnadevaraya" pitchFamily="2" charset="0"/>
              </a:rPr>
              <a:t>vv. 19-20)</a:t>
            </a:r>
            <a:endParaRPr lang="en" sz="2000" b="1" noProof="0" dirty="0">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సంతృప్తి (వ. 21-22)</a:t>
            </a:r>
            <a:endParaRPr lang="en" sz="2000" b="1" noProof="0" dirty="0">
              <a:latin typeface="Sree Krushnadevaraya" pitchFamily="2" charset="0"/>
              <a:cs typeface="Sree Krushnadevaraya" pitchFamily="2" charset="0"/>
            </a:endParaRPr>
          </a:p>
          <a:p>
            <a:pPr>
              <a:spcBef>
                <a:spcPts val="1800"/>
              </a:spcBef>
            </a:pPr>
            <a:r>
              <a:rPr lang="te-IN" sz="2000" b="1" dirty="0">
                <a:solidFill>
                  <a:srgbClr val="801C21"/>
                </a:solidFill>
                <a:latin typeface="Sree Krushnadevaraya" pitchFamily="2" charset="0"/>
                <a:cs typeface="Sree Krushnadevaraya" pitchFamily="2" charset="0"/>
              </a:rPr>
              <a:t>వాస్తవికత పరిశీలన (యోహాను 15:1-11):</a:t>
            </a:r>
            <a:endParaRPr lang="en" sz="2000" b="1" noProof="0" dirty="0">
              <a:solidFill>
                <a:srgbClr val="801C21"/>
              </a:solidFill>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కొమ్మలు</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మరియు</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ద్రాక్షావల్లి</a:t>
            </a:r>
            <a:endParaRPr lang="es-ES" sz="2000" b="1" dirty="0">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సారం</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707886"/>
          </a:xfrm>
          <a:prstGeom prst="rect">
            <a:avLst/>
          </a:prstGeom>
          <a:noFill/>
        </p:spPr>
        <p:txBody>
          <a:bodyPr wrap="square" rtlCol="0">
            <a:spAutoFit/>
          </a:bodyPr>
          <a:lstStyle/>
          <a:p>
            <a:pPr>
              <a:spcBef>
                <a:spcPts val="600"/>
              </a:spcBef>
            </a:pPr>
            <a:r>
              <a:rPr lang="te-IN" sz="2000" b="1" dirty="0">
                <a:solidFill>
                  <a:schemeClr val="bg1"/>
                </a:solidFill>
                <a:effectLst>
                  <a:glow rad="88900">
                    <a:srgbClr val="2C3D66"/>
                  </a:glow>
                  <a:outerShdw blurRad="38100" dist="38100" dir="2700000" algn="tl">
                    <a:srgbClr val="000000">
                      <a:alpha val="43137"/>
                    </a:srgbClr>
                  </a:outerShdw>
                </a:effectLst>
                <a:latin typeface="Sree Krushnadevaraya" pitchFamily="2" charset="0"/>
                <a:cs typeface="Sree Krushnadevaraya" pitchFamily="2" charset="0"/>
              </a:rPr>
              <a:t>మనలో ప్రతి ఒక్కరం దేవునితో విభిన్నమైన సంబంధాన్ని ఏర్పరచుకున్నాము. కానీ మనమందరం ఒక విషయంలో ఏకీభవిస్తాము: ఈ సంబంధం వృద్ధి చెందగలదు (మరియు చెందాలి).</a:t>
            </a:r>
            <a:endParaRPr lang="en" sz="2000" b="1" noProof="0" dirty="0">
              <a:solidFill>
                <a:schemeClr val="bg1"/>
              </a:solidFill>
              <a:effectLst>
                <a:glow rad="88900">
                  <a:srgbClr val="2C3D66"/>
                </a:glow>
                <a:outerShdw blurRad="38100" dist="38100" dir="2700000" algn="tl">
                  <a:srgbClr val="000000">
                    <a:alpha val="43137"/>
                  </a:srgbClr>
                </a:outerShdw>
              </a:effectLst>
              <a:latin typeface="Sree Krushnadevaraya" pitchFamily="2" charset="0"/>
              <a:cs typeface="Sree Krushnadevaraya" pitchFamily="2" charset="0"/>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17748"/>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47597"/>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742833"/>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367154"/>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3973189"/>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037579"/>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spcBef>
                <a:spcPts val="600"/>
              </a:spcBef>
            </a:pPr>
            <a:r>
              <a:rPr lang="te-IN" sz="2000" b="1" dirty="0">
                <a:solidFill>
                  <a:schemeClr val="bg1"/>
                </a:solidFill>
                <a:effectLst>
                  <a:glow rad="88900">
                    <a:srgbClr val="2C3D66"/>
                  </a:glow>
                  <a:outerShdw blurRad="38100" dist="38100" dir="2700000" algn="tl">
                    <a:srgbClr val="000000">
                      <a:alpha val="43137"/>
                    </a:srgbClr>
                  </a:outerShdw>
                </a:effectLst>
                <a:latin typeface="Sree Krushnadevaraya" pitchFamily="2" charset="0"/>
                <a:cs typeface="Sree Krushnadevaraya" pitchFamily="2" charset="0"/>
              </a:rPr>
              <a:t>జీవితపు ఈ చివరి దశలో సంఘం యొక్క ఆధ్యాత్మిక స్థితి గురించి దేవుడు మనకు ఒక సాధారణ సందేశాన్ని ఇచ్చాడు. ఇప్పుడు ఆ సందేశంలోని ఏ భాగం మనకు వర్తిస్తుందో, మరియు దేవునితో మన సంబంధాన్ని ఎలా బలపరుచుకుని, గాఢతరం చేసుకోవాలో తెలుసుకోవడానికి మనల్ని మనం పరిశీలించుకోవలసిన బాధ్యత మనపై ఉంది.</a:t>
            </a:r>
            <a:endParaRPr lang="en" sz="2000" b="1" noProof="0" dirty="0">
              <a:solidFill>
                <a:schemeClr val="bg1"/>
              </a:solidFill>
              <a:effectLst>
                <a:glow rad="88900">
                  <a:srgbClr val="2C3D66"/>
                </a:glow>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707886"/>
          </a:xfrm>
          <a:prstGeom prst="rect">
            <a:avLst/>
          </a:prstGeom>
          <a:noFill/>
        </p:spPr>
        <p:txBody>
          <a:bodyPr wrap="square">
            <a:spAutoFit/>
          </a:bodyPr>
          <a:lstStyle/>
          <a:p>
            <a:pPr>
              <a:spcBef>
                <a:spcPts val="600"/>
              </a:spcBef>
            </a:pPr>
            <a:r>
              <a:rPr lang="te-IN" sz="2000" b="1" dirty="0">
                <a:solidFill>
                  <a:schemeClr val="bg1"/>
                </a:solidFill>
                <a:effectLst>
                  <a:glow rad="88900">
                    <a:srgbClr val="2C3D66"/>
                  </a:glow>
                  <a:outerShdw blurRad="38100" dist="38100" dir="2700000" algn="tl">
                    <a:srgbClr val="000000">
                      <a:alpha val="43137"/>
                    </a:srgbClr>
                  </a:outerShdw>
                </a:effectLst>
                <a:latin typeface="Sree Krushnadevaraya" pitchFamily="2" charset="0"/>
                <a:cs typeface="Sree Krushnadevaraya" pitchFamily="2" charset="0"/>
              </a:rPr>
              <a:t>మనం అభివృద్ధి చెందాలంటే వేయవలసిన మొదటి అడుగు, మన ప్రస్తుత పరిస్థితి గురించి అవగాహన కలిగి ఉండటమే.</a:t>
            </a:r>
            <a:endParaRPr lang="en" sz="2000" b="1" noProof="0" dirty="0">
              <a:solidFill>
                <a:schemeClr val="bg1"/>
              </a:solidFill>
              <a:effectLst>
                <a:glow rad="88900">
                  <a:srgbClr val="2C3D66"/>
                </a:glow>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101600" y="536064"/>
            <a:ext cx="9567512" cy="5201424"/>
          </a:xfrm>
          <a:prstGeom prst="rect">
            <a:avLst/>
          </a:prstGeom>
          <a:noFill/>
        </p:spPr>
        <p:txBody>
          <a:bodyPr wrap="square">
            <a:spAutoFit/>
            <a:scene3d>
              <a:camera prst="orthographicFront"/>
              <a:lightRig rig="threePt" dir="t"/>
            </a:scene3d>
            <a:sp3d extrusionH="57150">
              <a:bevelT h="25400" prst="softRound"/>
            </a:sp3d>
          </a:bodyPr>
          <a:lstStyle/>
          <a:p>
            <a:pPr algn="ctr"/>
            <a:r>
              <a:rPr lang="te-IN" sz="16600" dirty="0">
                <a:ln w="0"/>
                <a:solidFill>
                  <a:srgbClr val="B0175F"/>
                </a:solidFill>
                <a:effectLst>
                  <a:outerShdw blurRad="38100" dist="25400" dir="5400000" algn="ctr" rotWithShape="0">
                    <a:srgbClr val="6E747A">
                      <a:alpha val="43000"/>
                    </a:srgbClr>
                  </a:outerShdw>
                </a:effectLst>
                <a:latin typeface="Sree Krushnadevaraya" pitchFamily="2" charset="0"/>
                <a:cs typeface="Sree Krushnadevaraya" pitchFamily="2" charset="0"/>
              </a:rPr>
              <a:t>దేవుని సందేశం</a:t>
            </a:r>
            <a:endParaRPr lang="en" sz="16600" noProof="0" dirty="0">
              <a:ln w="0"/>
              <a:solidFill>
                <a:srgbClr val="B0175F"/>
              </a:solidFill>
              <a:effectLst>
                <a:outerShdw blurRad="38100" dist="25400" dir="5400000" algn="ctr" rotWithShape="0">
                  <a:srgbClr val="6E747A">
                    <a:alpha val="43000"/>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127000" y="5839797"/>
            <a:ext cx="8219974" cy="1015663"/>
          </a:xfrm>
          <a:prstGeom prst="rect">
            <a:avLst/>
          </a:prstGeom>
          <a:noFill/>
        </p:spPr>
        <p:txBody>
          <a:bodyPr wrap="square">
            <a:spAutoFit/>
          </a:bodyPr>
          <a:lstStyle/>
          <a:p>
            <a:pPr algn="ctr"/>
            <a:r>
              <a:rPr lang="te-IN" sz="6000" dirty="0">
                <a:ln w="0"/>
                <a:solidFill>
                  <a:srgbClr val="33792F"/>
                </a:solidFill>
                <a:effectLst>
                  <a:outerShdw blurRad="38100" dist="25400" dir="5400000" algn="ctr" rotWithShape="0">
                    <a:srgbClr val="6E747A">
                      <a:alpha val="43000"/>
                    </a:srgbClr>
                  </a:outerShdw>
                </a:effectLst>
                <a:latin typeface="Sree Krushnadevaraya" pitchFamily="2" charset="0"/>
                <a:cs typeface="Sree Krushnadevaraya" pitchFamily="2" charset="0"/>
              </a:rPr>
              <a:t>(ప్రకటన 3: 14-22)</a:t>
            </a:r>
            <a:endParaRPr lang="en" sz="6000" noProof="0" dirty="0">
              <a:ln w="0"/>
              <a:solidFill>
                <a:srgbClr val="33792F"/>
              </a:solidFill>
              <a:effectLst>
                <a:outerShdw blurRad="38100" dist="25400" dir="5400000" algn="ctr" rotWithShape="0">
                  <a:srgbClr val="6E747A">
                    <a:alpha val="43000"/>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38744"/>
            <a:ext cx="7365300" cy="769441"/>
          </a:xfrm>
          <a:prstGeom prst="rect">
            <a:avLst/>
          </a:prstGeom>
          <a:noFill/>
        </p:spPr>
        <p:txBody>
          <a:bodyPr wrap="square">
            <a:spAutoFit/>
          </a:bodyPr>
          <a:lstStyle/>
          <a:p>
            <a:pPr algn="ctr"/>
            <a:r>
              <a:rPr lang="te-IN"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మూల్యాంకనం </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73033"/>
            <a:ext cx="7365300" cy="1015663"/>
          </a:xfrm>
          <a:prstGeom prst="rect">
            <a:avLst/>
          </a:prstGeom>
          <a:noFill/>
        </p:spPr>
        <p:txBody>
          <a:bodyPr wrap="square">
            <a:spAutoFit/>
          </a:bodyPr>
          <a:lstStyle/>
          <a:p>
            <a:pPr algn="ctr"/>
            <a:r>
              <a:rPr lang="en" sz="2000" b="1" noProof="0"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నీవు దౌర్భాగ్యుడవును దిక్కుమాలిన వాడవును దరిద్రుడవును గ్రుడ్డివాడవును దిగంబరుడవునై యున్నావని యెరుగక నేను ధనవంతుడను, ధనవృద్ధి చేసియున్నాను, నాకేమియు కొదువలేదని చెప్పుకొనుచున్నావు</a:t>
            </a:r>
            <a:r>
              <a:rPr lang="en" sz="2000" b="1" noProof="0"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ప్రకటన గ్రంథం</a:t>
            </a:r>
            <a:r>
              <a:rPr lang="en" sz="2000" b="1" noProof="0" dirty="0">
                <a:solidFill>
                  <a:schemeClr val="accent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959097"/>
            <a:ext cx="7154143"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ఏడు సంఘాలకు పంపిన సందేశం, అపొస్తలుల కాలం నుండి నేటి వరకు ప్రపంచ సంఘం యొక్క స్థితిని తెలియజేస్తుంది (ప్రకటన 2-3). మన కాలానికి (లవోదికేయ) సందేశాన్ని అందిస్తూ, యేసు తనను తాను “ఆమేను [సత్యము], నమ్మకమైన మరియు సత్యమైన సాక్షి”గా పరిచయం చేసుకున్నాడు (ప్రకటన 3:14).</a:t>
            </a:r>
            <a:endParaRPr lang="en" sz="2000" b="1" noProof="0" dirty="0">
              <a:latin typeface="Sree Krushnadevaraya" pitchFamily="2" charset="0"/>
              <a:cs typeface="Sree Krushnadevaraya" pitchFamily="2" charset="0"/>
            </a:endParaRP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మనల్ని మనం చూసుకున్నప్పుడు మన సత్యం మనకు కనిపిస్తుంది: “నేను ధనవంతుడను, ఐశ్వర్యవంతుడను అయ్యాను, నాకు దేని లోటు లేదు” (ప్రకటన 3:17</a:t>
            </a:r>
            <a:r>
              <a:rPr lang="en-IN" sz="2000" b="1" dirty="0">
                <a:latin typeface="Sree Krushnadevaraya" pitchFamily="2" charset="0"/>
                <a:cs typeface="Sree Krushnadevaraya" pitchFamily="2" charset="0"/>
              </a:rPr>
              <a:t>).</a:t>
            </a:r>
            <a:endParaRPr lang="en" sz="2000" b="1" noProof="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239702"/>
            <a:ext cx="4900758"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ఇప్పుడు మనల్ని మనం మూల్యాంకనం చేసుకోవాల్సిన సమయం వచ్చింది. నా దగ్గర నిజంగా ఏముందో, నాకు ఇంకా ఏమి అవసరమో నాకు తెలుసా? యేసుతో నా సంబంధంలో నేను ఎంత ఎదిగాను? నేను మంచి కోసం మారుతున్నానా?</a:t>
            </a:r>
            <a:endParaRPr lang="en" sz="2000" b="1" noProof="0"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203265"/>
            <a:ext cx="4900758"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కానీ యేసు సత్యాన్ని, మన వాస్తవికతను చూస్తాడు: “నీవు దౌర్భాగ్యుడవు, దీనుడవు, దరిద్రుడవు, గ్రుడ్డివాడవు, దిగంబరుడవు” (ప్రకటన 3:17</a:t>
            </a:r>
            <a:r>
              <a:rPr lang="en-IN" sz="2000" b="1" dirty="0">
                <a:latin typeface="Sree Krushnadevaraya" pitchFamily="2" charset="0"/>
                <a:cs typeface="Sree Krushnadevaraya" pitchFamily="2" charset="0"/>
              </a:rPr>
              <a:t>).</a:t>
            </a:r>
            <a:endParaRPr lang="en" sz="2000" b="1" noProof="0" dirty="0">
              <a:latin typeface="Sree Krushnadevaraya" pitchFamily="2" charset="0"/>
              <a:cs typeface="Sree Krushnadevaraya" pitchFamily="2" charset="0"/>
            </a:endParaRP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te-IN" sz="4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పరిష్కారం </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1015663"/>
          </a:xfrm>
          <a:prstGeom prst="rect">
            <a:avLst/>
          </a:prstGeom>
          <a:noFill/>
        </p:spPr>
        <p:txBody>
          <a:bodyPr wrap="square" anchor="t">
            <a:spAutoFit/>
          </a:bodyPr>
          <a:lstStyle/>
          <a:p>
            <a:pPr algn="ctr"/>
            <a:r>
              <a:rPr lang="en" sz="2000" b="1" noProof="0" dirty="0">
                <a:solidFill>
                  <a:schemeClr val="accent5">
                    <a:lumMod val="50000"/>
                  </a:schemeClr>
                </a:solidFill>
                <a:latin typeface="Sree Krushnadevaraya" pitchFamily="2" charset="0"/>
                <a:cs typeface="Sree Krushnadevaraya" pitchFamily="2" charset="0"/>
              </a:rPr>
              <a:t>“</a:t>
            </a:r>
            <a:r>
              <a:rPr lang="te-IN" sz="2000" b="1" dirty="0">
                <a:solidFill>
                  <a:schemeClr val="accent5">
                    <a:lumMod val="50000"/>
                  </a:schemeClr>
                </a:solidFill>
                <a:latin typeface="Sree Krushnadevaraya" pitchFamily="2" charset="0"/>
                <a:cs typeface="Sree Krushnadevaraya" pitchFamily="2" charset="0"/>
              </a:rPr>
              <a:t>నీవు ధనవృద్ధి చేసికొనునట్లు అగ్నిలో పుటమువేయబడిన బంగారమును, నీ దిసమొల సిగ్గు కనబడకుండునట్లు ధరించుకొనుటకు తెల్లని వస్త్రములను, నీకు దృష్టికలుగునట్లు నీ కన్నులకు కాటుకను నాయొద్ద కొనుమని నీకు బుద్ధి చెప్పుచున్నాను</a:t>
            </a:r>
            <a:r>
              <a:rPr lang="en" sz="2000" b="1" noProof="0" dirty="0">
                <a:solidFill>
                  <a:schemeClr val="accent5">
                    <a:lumMod val="50000"/>
                  </a:schemeClr>
                </a:solidFill>
                <a:latin typeface="Sree Krushnadevaraya" pitchFamily="2" charset="0"/>
                <a:cs typeface="Sree Krushnadevaraya" pitchFamily="2" charset="0"/>
              </a:rPr>
              <a:t>.” (</a:t>
            </a:r>
            <a:r>
              <a:rPr lang="te-IN" sz="2000" b="1" dirty="0">
                <a:solidFill>
                  <a:schemeClr val="accent5">
                    <a:lumMod val="50000"/>
                  </a:schemeClr>
                </a:solidFill>
                <a:latin typeface="Sree Krushnadevaraya" pitchFamily="2" charset="0"/>
                <a:cs typeface="Sree Krushnadevaraya" pitchFamily="2" charset="0"/>
              </a:rPr>
              <a:t>ప్రకటన గ్రంథం</a:t>
            </a:r>
            <a:r>
              <a:rPr lang="en" sz="2000" b="1" noProof="0" dirty="0">
                <a:solidFill>
                  <a:schemeClr val="accent5">
                    <a:lumMod val="50000"/>
                  </a:schemeClr>
                </a:solidFill>
                <a:latin typeface="Sree Krushnadevaraya" pitchFamily="2" charset="0"/>
                <a:cs typeface="Sree Krushnadevaraya" pitchFamily="2" charset="0"/>
              </a:rPr>
              <a:t>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 పరిస్థితితో సౌకర్యంగా ఉండటం ఉదాసీనతను (ఉదాసీనతను) కలుగజేస్తుంది కాబట్టి, యేసు మనకు మూడు పనులు చేయమని సలహా ఇస్తున్నాడు:</a:t>
            </a:r>
            <a:endParaRPr lang="en" sz="2000" b="1" noProof="0" dirty="0">
              <a:latin typeface="Sree Krushnadevaraya" pitchFamily="2" charset="0"/>
              <a:cs typeface="Sree Krushnadevaraya" pitchFamily="2" charset="0"/>
            </a:endParaRP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472455475"/>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3039654525"/>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1903161391"/>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76316"/>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spc="1000" dirty="0">
                <a:ln/>
                <a:solidFill>
                  <a:srgbClr val="9A0000"/>
                </a:solidFill>
                <a:effectLst>
                  <a:outerShdw blurRad="38100" dist="38100" dir="2700000" algn="tl">
                    <a:srgbClr val="000000">
                      <a:alpha val="43137"/>
                    </a:srgbClr>
                  </a:outerShdw>
                </a:effectLst>
                <a:latin typeface="Sree Krushnadevaraya" pitchFamily="2" charset="0"/>
                <a:cs typeface="Sree Krushnadevaraya" pitchFamily="2" charset="0"/>
              </a:rPr>
              <a:t>ఫలితం</a:t>
            </a:r>
            <a:endParaRPr lang="en" sz="4400" b="1" spc="1000" noProof="0" dirty="0">
              <a:ln/>
              <a:solidFill>
                <a:srgbClr val="9A0000"/>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40154"/>
            <a:ext cx="10086975" cy="724608"/>
          </a:xfrm>
          <a:prstGeom prst="rect">
            <a:avLst/>
          </a:prstGeom>
          <a:noFill/>
        </p:spPr>
        <p:txBody>
          <a:bodyPr wrap="square" tIns="108000" bIns="0" anchor="b">
            <a:spAutoFit/>
          </a:bodyPr>
          <a:lstStyle/>
          <a:p>
            <a:pPr algn="ctr"/>
            <a:r>
              <a:rPr lang="en" sz="2000" b="1" noProof="0"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ఇదిగో నేను తలుపునొద్ద నిలుచుండి తట్టుచున్నాను. ఎవడైనను నా స్వరము విని తలుపుతీసిన యెడల, నేను అతనియొద్దకు వచ్చి అతనితో నేనును, నాతోకూడ అతడును భోజనము చేయుదుము.</a:t>
            </a:r>
            <a:r>
              <a:rPr lang="en" sz="2000" b="1" noProof="0"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ప్రకటన గ్రంథం</a:t>
            </a:r>
            <a:r>
              <a:rPr lang="en-US" sz="20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000" b="1" noProof="0"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1323439"/>
          </a:xfrm>
          <a:prstGeom prst="rect">
            <a:avLst/>
          </a:prstGeom>
          <a:noFill/>
        </p:spPr>
        <p:txBody>
          <a:bodyPr wrap="square" rtlCol="0">
            <a:spAutoFit/>
          </a:bodyPr>
          <a:lstStyle/>
          <a:p>
            <a:pPr>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ఒక సమస్య ఉంది. ఆధ్యాత్మికంగా నేను బాగానే ఉన్నానని భావిస్తున్నాను, కానీ నేను మరింత మెరుగుపడాలని యేసు కోరుకుంటున్నాడు. అయితే, నాలో మార్పు అవసరాన్ని నేను గ్రహించకపోతే, నేను ఎప్పటికీ మారలేను. నా దగ్గర ఇప్పటికే ఉందని నేను అనుకుంటున్న దాన్ని కొనాలని నేను ఎప్పటికీ కోరుకోను.</a:t>
            </a:r>
            <a:endParaRPr lang="e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716063"/>
            <a:ext cx="7477943" cy="1015663"/>
          </a:xfrm>
          <a:prstGeom prst="rect">
            <a:avLst/>
          </a:prstGeom>
          <a:noFill/>
        </p:spPr>
        <p:txBody>
          <a:bodyPr wrap="square">
            <a:spAutoFit/>
          </a:bodyPr>
          <a:lstStyle/>
          <a:p>
            <a:pPr>
              <a:spcBef>
                <a:spcPts val="600"/>
              </a:spcBef>
            </a:pPr>
            <a:r>
              <a:rPr lang="te-IN" sz="2000" b="1" dirty="0">
                <a:solidFill>
                  <a:schemeClr val="accent1">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యేసు నా హృదయ ద్వారం తట్టి ఓపికగా ఎదురుచూస్తాడు. ఆయనతో సంబంధం పెట్టుకోవాలని నన్ను బలవంతం చేయడానికి ఆయన నా జీవితానికి అంతరాయం కలిగించడు. దానిని తెరవాలనే నిర్ణయం నాదే.</a:t>
            </a:r>
            <a:endParaRPr lang="en" sz="2000" b="1" noProof="0" dirty="0">
              <a:solidFill>
                <a:schemeClr val="accent1">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4005238"/>
            <a:ext cx="7458277" cy="1631216"/>
          </a:xfrm>
          <a:prstGeom prst="rect">
            <a:avLst/>
          </a:prstGeom>
          <a:noFill/>
        </p:spPr>
        <p:txBody>
          <a:bodyPr wrap="square">
            <a:spAutoFit/>
          </a:bodyPr>
          <a:lstStyle/>
          <a:p>
            <a:pPr>
              <a:spcBef>
                <a:spcPts val="600"/>
              </a:spcBef>
            </a:pP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యేసు యొక్క గద్దింపు మరియు శిక్ష తప్పనిసరిగా ప్రతికూలమైనవి కావు. ఆయన సంభాషణ మార్గాన్ని ఇష్టపడతాడు. ఆయన మనతో నిశ్శబ్దంగా కూర్చుని మాట్లాడాలని కోరుకుంటాడు… “ఇదిగో, నేను ద్వారమునందు నిలుచుచున్నాను తడుచుచున్నాను. ఎవడైనను నా స్వరము విని ద్వారము తెరచెదను గాని, నేను వాని యొద్దకు వచ్చి వానితోను వాడును నాతోను భోజనము చేసెదను” (ప్రకటన 3:20).</a:t>
            </a:r>
            <a:endParaRPr lang="e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956492"/>
            <a:ext cx="7458273" cy="1015663"/>
          </a:xfrm>
          <a:prstGeom prst="rect">
            <a:avLst/>
          </a:prstGeom>
          <a:noFill/>
        </p:spPr>
        <p:txBody>
          <a:bodyPr wrap="square">
            <a:spAutoFit/>
          </a:bodyPr>
          <a:lstStyle/>
          <a:p>
            <a:pPr>
              <a:spcBef>
                <a:spcPts val="600"/>
              </a:spcBef>
            </a:pPr>
            <a:r>
              <a:rPr lang="te-IN" sz="20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దీన్ని పరిష్కరించడానికి, యేసుకు తనదైన పద్ధతులు ఉన్నాయి: “నేను ప్రేమించే వారందరినీ గద్దిస్తాను మరియు శిక్షిస్తాను”; మరియు ఆయన ఇలా జతచేస్తాడు: “పశ్చాత్తాపపడండి” (ప్రకటన 3:19).</a:t>
            </a:r>
            <a:endParaRPr lang="en" sz="2000" b="1" noProof="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6222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te-IN" sz="4400" b="1" spc="1000" dirty="0">
                <a:ln w="6600">
                  <a:solidFill>
                    <a:srgbClr val="547D11"/>
                  </a:solidFill>
                  <a:prstDash val="solid"/>
                </a:ln>
                <a:solidFill>
                  <a:srgbClr val="FFFFFF"/>
                </a:solidFill>
                <a:effectLst>
                  <a:outerShdw dist="38100" dir="2700000" algn="tl" rotWithShape="0">
                    <a:srgbClr val="547D11"/>
                  </a:outerShdw>
                </a:effectLst>
                <a:latin typeface="Sree Krushnadevaraya" pitchFamily="2" charset="0"/>
                <a:cs typeface="Sree Krushnadevaraya" pitchFamily="2" charset="0"/>
              </a:rPr>
              <a:t>సంతృప్తి</a:t>
            </a:r>
            <a:endParaRPr lang="en" sz="4400" b="1" spc="1000" noProof="0" dirty="0">
              <a:ln w="6600">
                <a:solidFill>
                  <a:srgbClr val="547D11"/>
                </a:solidFill>
                <a:prstDash val="solid"/>
              </a:ln>
              <a:solidFill>
                <a:srgbClr val="FFFFFF"/>
              </a:solidFill>
              <a:effectLst>
                <a:outerShdw dist="38100" dir="2700000" algn="tl" rotWithShape="0">
                  <a:srgbClr val="547D11"/>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706038"/>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Sree Krushnadevaraya" pitchFamily="2" charset="0"/>
                <a:cs typeface="Sree Krushnadevaraya" pitchFamily="2" charset="0"/>
              </a:rPr>
              <a:t>“</a:t>
            </a:r>
            <a:r>
              <a:rPr lang="te-IN" b="1" dirty="0">
                <a:solidFill>
                  <a:srgbClr val="652F00"/>
                </a:solidFill>
                <a:latin typeface="Sree Krushnadevaraya" pitchFamily="2" charset="0"/>
                <a:cs typeface="Sree Krushnadevaraya" pitchFamily="2" charset="0"/>
              </a:rPr>
              <a:t>నేను జయించి నా తండ్రితోకూడ ఆయన సింహాసనమునందు కూర్చుండియున్న ప్రకారము జయించువానిని నాతోకూడ నా సింహాసనమునందు కూర్చుండనిచ్చెదను.</a:t>
            </a:r>
            <a:r>
              <a:rPr lang="en" b="1" noProof="0" dirty="0">
                <a:solidFill>
                  <a:srgbClr val="652F00"/>
                </a:solidFill>
                <a:latin typeface="Sree Krushnadevaraya" pitchFamily="2" charset="0"/>
                <a:cs typeface="Sree Krushnadevaraya" pitchFamily="2" charset="0"/>
              </a:rPr>
              <a:t>.” (</a:t>
            </a:r>
            <a:r>
              <a:rPr lang="te-IN" b="1" dirty="0">
                <a:solidFill>
                  <a:srgbClr val="652F00"/>
                </a:solidFill>
                <a:latin typeface="Sree Krushnadevaraya" pitchFamily="2" charset="0"/>
                <a:cs typeface="Sree Krushnadevaraya" pitchFamily="2" charset="0"/>
              </a:rPr>
              <a:t>ప్రకటన గ్రంథం</a:t>
            </a:r>
            <a:r>
              <a:rPr lang="en" b="1" noProof="0" dirty="0">
                <a:solidFill>
                  <a:srgbClr val="652F00"/>
                </a:solidFill>
                <a:latin typeface="Sree Krushnadevaraya" pitchFamily="2" charset="0"/>
                <a:cs typeface="Sree Krushnadevaraya" pitchFamily="2" charset="0"/>
              </a:rPr>
              <a:t>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287030" y="1431372"/>
            <a:ext cx="8052925"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మార్గం సులభం కాదని యేసుకు తెలుసు. బంగారాన్ని, వస్త్రాన్ని, కళ్లద్దాలను కొనడానికి మనం చేసే ప్రయత్నాలు ఆయనకు తెలుసు. వెచ్చదనాన్ని అధిగమించడానికి, తలుపు తెరవడానికి మరియు అతనితో కనెక్ట్ అవ్వడానికి మన కష్టాలు ఆయనకు తెలుసు. అందుకే ఆయన మనకు చెబుతున్నాడు: నేను జయించినట్లే మీరు కూడా జయించగలరు (ప్రక. 3:21).</a:t>
            </a:r>
            <a:endParaRPr lang="en" sz="2000" b="1" noProof="0" dirty="0">
              <a:latin typeface="Sree Krushnadevaraya" pitchFamily="2" charset="0"/>
              <a:cs typeface="Sree Krushnadevaraya" pitchFamily="2" charset="0"/>
            </a:endParaRP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2442279199"/>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ఎప్పటికీ మొదటి అడుగు వేయబోమని కూడా ఆయనకు తెలుసు. దేవుడు ఎల్లప్పుడూ చొరవ తీసుకున్నాడు.</a:t>
            </a:r>
            <a:endParaRPr lang="en" sz="2000" b="1"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554545"/>
          </a:xfrm>
          <a:prstGeom prst="rect">
            <a:avLst/>
          </a:prstGeom>
          <a:noFill/>
        </p:spPr>
        <p:txBody>
          <a:bodyPr wrap="square">
            <a:spAutoFit/>
          </a:bodyPr>
          <a:lstStyle/>
          <a:p>
            <a:r>
              <a:rPr lang="te-IN" sz="2000" b="1" dirty="0">
                <a:latin typeface="Sree Krushnadevaraya" pitchFamily="2" charset="0"/>
                <a:cs typeface="Sree Krushnadevaraya" pitchFamily="2" charset="0"/>
              </a:rPr>
              <a:t>ఈ దైవిక ప్రవర్తనకు కీలకం (ఇది మనకు అర్హత లేదు) ప్రేమ: "నేను నిన్ను శాశ్వతమైన ప్రేమతో ప్రేమించాను" (యిర్మీయా 31:3). అతను మాతో సంబంధం కలిగి ఉండాలనుకుంటున్నాడు. నేను అతనితో సంబంధం కలిగి ఉండాలనుకుంటున్నానా? అతను నన్ను ప్రేమిస్తున్నట్లుగా నేను నా హృదయాన్ని ఆయనకు తెరిచి ప్రేమిస్తానా?</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668</TotalTime>
  <Words>1286</Words>
  <Application>Microsoft Office PowerPoint</Application>
  <PresentationFormat>Panorámica</PresentationFormat>
  <Paragraphs>73</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Sree Krushnadevaraya</vt:lpstr>
      <vt:lpstr>Arial</vt:lpstr>
      <vt:lpstr>Gidugu</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Samraj Kumar K</dc:creator>
  <cp:lastModifiedBy>Sergio</cp:lastModifiedBy>
  <cp:revision>121</cp:revision>
  <dcterms:created xsi:type="dcterms:W3CDTF">2026-02-21T18:00:10Z</dcterms:created>
  <dcterms:modified xsi:type="dcterms:W3CDTF">2026-03-30T06:22:17Z</dcterms:modified>
</cp:coreProperties>
</file>