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76" r:id="rId3"/>
    <p:sldId id="270" r:id="rId4"/>
    <p:sldId id="275" r:id="rId5"/>
    <p:sldId id="271" r:id="rId6"/>
    <p:sldId id="258" r:id="rId7"/>
    <p:sldId id="259" r:id="rId8"/>
    <p:sldId id="260" r:id="rId9"/>
    <p:sldId id="272" r:id="rId10"/>
    <p:sldId id="274" r:id="rId11"/>
    <p:sldId id="264" r:id="rId12"/>
  </p:sldIdLst>
  <p:sldSz cx="12192000" cy="6858000"/>
  <p:notesSz cx="6858000" cy="9144000"/>
  <p:embeddedFontLst>
    <p:embeddedFont>
      <p:font typeface="Gidugu" panose="020B0604020202020204" charset="0"/>
      <p:regular r:id="rId14"/>
    </p:embeddedFont>
    <p:embeddedFont>
      <p:font typeface="Sree Krushnadevaraya" panose="020B0604020202020204" charset="0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68"/>
    <a:srgbClr val="FF7C5D"/>
    <a:srgbClr val="888039"/>
    <a:srgbClr val="D5FFB9"/>
    <a:srgbClr val="C8FFA2"/>
    <a:srgbClr val="A7E68D"/>
    <a:srgbClr val="CD3B46"/>
    <a:srgbClr val="FF3399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 tIns="180000"/>
        <a:lstStyle/>
        <a:p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బైబిల్ శత్రువు</a:t>
          </a:r>
          <a:endParaRPr lang="es-ES" sz="20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 tIns="144000"/>
        <a:lstStyle/>
        <a:p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బైబిల్‌ను చదవడానికి సరైన మరియు తప్పు మార్గాలు</a:t>
          </a:r>
          <a:endParaRPr lang="es-ES" sz="20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 tIns="144000"/>
        <a:lstStyle/>
        <a:p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బైబిల్ అంటే ఏమిటి?</a:t>
          </a:r>
          <a:endParaRPr lang="es-ES" sz="20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 tIns="144000"/>
        <a:lstStyle/>
        <a:p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బైబిల్ చదవడం వల్ల కలిగే సానుకూల ప్రభావాలు</a:t>
          </a:r>
          <a:endParaRPr lang="es-ES" sz="20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 tIns="180000"/>
        <a:lstStyle/>
        <a:p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బైబిల్ స్నేహితులు</a:t>
          </a:r>
          <a:endParaRPr lang="es-ES" sz="20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 anchor="b"/>
        <a:lstStyle/>
        <a:p>
          <a:r>
            <a:rPr lang="te-IN" sz="24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సరికాని రూపాలు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 anchor="b"/>
        <a:lstStyle/>
        <a:p>
          <a:pPr>
            <a:lnSpc>
              <a:spcPct val="50000"/>
            </a:lnSpc>
          </a:pPr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మన దృక్కోణానికి అనుగుణంగా ఉండేదాన్ని కనుగొనండి</a:t>
          </a:r>
          <a:endParaRPr lang="en" sz="1800" b="1" dirty="0">
            <a:latin typeface="Sree Krushnadevaraya" pitchFamily="2" charset="0"/>
            <a:cs typeface="Sree Krushnadevaraya" pitchFamily="2" charset="0"/>
          </a:endParaRPr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 anchor="b"/>
        <a:lstStyle/>
        <a:p>
          <a:pPr>
            <a:lnSpc>
              <a:spcPct val="50000"/>
            </a:lnSpc>
          </a:pPr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ఉద్దేశం లేకుండా, యాదృచ్ఛికంగా పాఠాలను ఎంచుకోవడం</a:t>
          </a:r>
          <a:endParaRPr lang="en" sz="1800" b="1" dirty="0">
            <a:latin typeface="Sree Krushnadevaraya" pitchFamily="2" charset="0"/>
            <a:cs typeface="Sree Krushnadevaraya" pitchFamily="2" charset="0"/>
          </a:endParaRPr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 anchor="b"/>
        <a:lstStyle/>
        <a:p>
          <a:r>
            <a:rPr lang="te-IN" sz="24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సరైన రూపాలు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 anchor="b"/>
        <a:lstStyle/>
        <a:p>
          <a:pPr>
            <a:lnSpc>
              <a:spcPct val="50000"/>
            </a:lnSpc>
          </a:pPr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దేవుని చిత్తాన్ని తెలుసుకోవడానికి ప్రయత్నించండి</a:t>
          </a:r>
          <a:endParaRPr lang="en" sz="1800" b="1" dirty="0">
            <a:latin typeface="Sree Krushnadevaraya" pitchFamily="2" charset="0"/>
            <a:cs typeface="Sree Krushnadevaraya" pitchFamily="2" charset="0"/>
          </a:endParaRPr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 anchor="b"/>
        <a:lstStyle/>
        <a:p>
          <a:pPr>
            <a:lnSpc>
              <a:spcPct val="50000"/>
            </a:lnSpc>
          </a:pPr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క్రమబద్ధమైన అధ్యయనాన్ని నిర్వహించండి</a:t>
          </a:r>
          <a:endParaRPr lang="en" sz="1800" b="1" dirty="0">
            <a:latin typeface="Sree Krushnadevaraya" pitchFamily="2" charset="0"/>
            <a:cs typeface="Sree Krushnadevaraya" pitchFamily="2" charset="0"/>
          </a:endParaRPr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 anchor="b"/>
        <a:lstStyle/>
        <a:p>
          <a:pPr>
            <a:lnSpc>
              <a:spcPct val="50000"/>
            </a:lnSpc>
          </a:pPr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మనకు నచ్చిన భాగాలను ఎంచుకుందాం, నచ్చని భాగాలను తిరస్కరిస్తాం.</a:t>
          </a:r>
          <a:endParaRPr lang="en" sz="1800" b="1" dirty="0">
            <a:latin typeface="Sree Krushnadevaraya" pitchFamily="2" charset="0"/>
            <a:cs typeface="Sree Krushnadevaraya" pitchFamily="2" charset="0"/>
          </a:endParaRPr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 anchor="b"/>
        <a:lstStyle/>
        <a:p>
          <a:pPr>
            <a:lnSpc>
              <a:spcPct val="50000"/>
            </a:lnSpc>
          </a:pPr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ఏ ఒక్క పాఠాన్ని తిరస్కరించవద్దు, కానీ వాటన్నింటినీ విశ్లేషించండి.</a:t>
          </a:r>
          <a:endParaRPr lang="en" sz="1800" b="1" dirty="0">
            <a:latin typeface="Sree Krushnadevaraya" pitchFamily="2" charset="0"/>
            <a:cs typeface="Sree Krushnadevaraya" pitchFamily="2" charset="0"/>
          </a:endParaRPr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pPr>
            <a:lnSpc>
              <a:spcPct val="50000"/>
            </a:lnSpc>
          </a:pPr>
          <a:r>
            <a:rPr lang="te-IN" sz="18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అది మనం నిజ స్వరూపంలో ఉన్నామని మనల్ని మనం చూసుకునేలా చేస్తుంది. (హెబ్రీయులకు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pPr>
            <a:lnSpc>
              <a:spcPct val="50000"/>
            </a:lnSpc>
          </a:pPr>
          <a:r>
            <a:rPr lang="te-IN" sz="18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అది మనలను పాపం నుండి కాపాడుతుంది</a:t>
          </a:r>
          <a:endParaRPr lang="en-IN" sz="1800" b="1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  <a:p>
          <a:pPr>
            <a:lnSpc>
              <a:spcPct val="50000"/>
            </a:lnSpc>
          </a:pPr>
          <a:r>
            <a:rPr lang="te-IN" sz="18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(కీర్తనలు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 anchor="b">
          <a:sp3d>
            <a:contourClr>
              <a:schemeClr val="tx1"/>
            </a:contourClr>
          </a:sp3d>
        </a:bodyPr>
        <a:lstStyle/>
        <a:p>
          <a:r>
            <a:rPr lang="te-IN" sz="18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అది మన ఆత్మకు ఆహారం (యిర్మీయా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 anchor="b">
          <a:sp3d>
            <a:contourClr>
              <a:schemeClr val="tx1"/>
            </a:contourClr>
          </a:sp3d>
        </a:bodyPr>
        <a:lstStyle/>
        <a:p>
          <a:pPr>
            <a:lnSpc>
              <a:spcPct val="50000"/>
            </a:lnSpc>
          </a:pPr>
          <a:r>
            <a:rPr lang="te-IN" sz="18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అది మనల్ని ఆధ్యాత్మికంగా ఎదిగేలా చేస్తుంది (1 పేతురు 2:2).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pPr>
            <a:lnSpc>
              <a:spcPct val="50000"/>
            </a:lnSpc>
          </a:pPr>
          <a:r>
            <a:rPr lang="te-IN" sz="18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ఆయన మనకు జీవాన్ని ఇస్తాడు</a:t>
          </a:r>
          <a:endParaRPr lang="en-IN" sz="1800" b="1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  <a:p>
          <a:pPr>
            <a:lnSpc>
              <a:spcPct val="50000"/>
            </a:lnSpc>
          </a:pPr>
          <a:r>
            <a:rPr lang="te-IN" sz="18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(యోహాను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 anchor="t"/>
        <a:lstStyle/>
        <a:p>
          <a:r>
            <a:rPr lang="te-IN" sz="2000" b="1" dirty="0">
              <a:latin typeface="Sree Krushnadevaraya" pitchFamily="2" charset="0"/>
              <a:cs typeface="Sree Krushnadevaraya" pitchFamily="2" charset="0"/>
            </a:rPr>
            <a:t>మనం బైబిలును ఈ విధంగా స్వీకరించినప్పుడు…</a:t>
          </a:r>
          <a:endParaRPr lang="en" sz="2000" b="1" dirty="0">
            <a:latin typeface="Sree Krushnadevaraya" pitchFamily="2" charset="0"/>
            <a:cs typeface="Sree Krushnadevaraya" pitchFamily="2" charset="0"/>
          </a:endParaRP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108000" rIns="38100" bIns="25400" numCol="1" spcCol="1270" anchor="t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ఇది దేవునితో మనకున్న సంబంధం యొక్క స్థితిని మనకు తెలియజేస్తుంది.</a:t>
          </a:r>
          <a:endParaRPr lang="en" sz="2000" b="1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32400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e-IN" sz="2000" b="1" kern="1200" dirty="0">
              <a:solidFill>
                <a:prstClr val="black"/>
              </a:solidFill>
              <a:latin typeface="Sree Krushnadevaraya" pitchFamily="2" charset="0"/>
              <a:ea typeface="+mn-ea"/>
              <a:cs typeface="Sree Krushnadevaraya" pitchFamily="2" charset="0"/>
            </a:rPr>
            <a:t>ఆ సంబంధాన్ని ఎలా బలపరుచుకోవాలో ఇది మనకు చెబుతుంది</a:t>
          </a:r>
          <a:endParaRPr lang="en" sz="2000" b="1" kern="1200" dirty="0">
            <a:solidFill>
              <a:prstClr val="black"/>
            </a:solidFill>
            <a:latin typeface="Sree Krushnadevaraya" pitchFamily="2" charset="0"/>
            <a:ea typeface="+mn-ea"/>
            <a:cs typeface="Sree Krushnadevaraya" pitchFamily="2" charset="0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32400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మనం క్రమమైన పరివర్తనను అనుభవిస్తున్నాము</a:t>
          </a:r>
          <a:endParaRPr lang="en" sz="2000" b="1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36000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e-IN" sz="2000" b="1" kern="1200" dirty="0">
              <a:solidFill>
                <a:prstClr val="black"/>
              </a:solidFill>
              <a:latin typeface="Sree Krushnadevaraya" pitchFamily="2" charset="0"/>
              <a:ea typeface="+mn-ea"/>
              <a:cs typeface="Sree Krushnadevaraya" pitchFamily="2" charset="0"/>
            </a:rPr>
            <a:t>మనం యేసును సమీపిస్తాము</a:t>
          </a:r>
          <a:endParaRPr lang="en" sz="2000" b="1" kern="1200" dirty="0">
            <a:solidFill>
              <a:prstClr val="black"/>
            </a:solidFill>
            <a:latin typeface="Sree Krushnadevaraya" pitchFamily="2" charset="0"/>
            <a:ea typeface="+mn-ea"/>
            <a:cs typeface="Sree Krushnadevaraya" pitchFamily="2" charset="0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28800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e-IN" sz="2000" b="1" kern="1200" dirty="0">
              <a:solidFill>
                <a:prstClr val="black"/>
              </a:solidFill>
              <a:latin typeface="Sree Krushnadevaraya" pitchFamily="2" charset="0"/>
              <a:ea typeface="+mn-ea"/>
              <a:cs typeface="Sree Krushnadevaraya" pitchFamily="2" charset="0"/>
            </a:rPr>
            <a:t>అది మనలను రక్షణ కొరకు జ్ఞానులుగా చేస్తుంది</a:t>
          </a:r>
          <a:endParaRPr lang="en" sz="2000" b="1" kern="1200" dirty="0">
            <a:solidFill>
              <a:prstClr val="black"/>
            </a:solidFill>
            <a:latin typeface="Sree Krushnadevaraya" pitchFamily="2" charset="0"/>
            <a:ea typeface="+mn-ea"/>
            <a:cs typeface="Sree Krushnadevaraya" pitchFamily="2" charset="0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7DC214A9-46A7-4D8D-AD41-47A6C949EB85}">
      <dgm:prSet custT="1"/>
      <dgm:spPr/>
      <dgm:t>
        <a:bodyPr tIns="28800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మనం సత్య జ్ఞానంలో అభివృద్ధి చెందుతున్నాము.</a:t>
          </a:r>
          <a:endParaRPr lang="en" sz="2000" b="1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B4A954DD-3BCF-4ED3-AD88-01D05555513B}">
      <dgm:prSet custT="1"/>
      <dgm:spPr/>
      <dgm:t>
        <a:bodyPr tIns="216000" anchor="t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te-IN" sz="2000" b="1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మన విశ్వాసం వృద్ధి చెంది బలపడుతుంది</a:t>
          </a:r>
          <a:endParaRPr lang="en" sz="2000" b="1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5EADA036-8C9A-42AE-8E1B-C200854DE60E}">
      <dgm:prSet custT="1"/>
      <dgm:spPr/>
      <dgm:t>
        <a:bodyPr tIns="252000" anchor="t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te-IN" sz="20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మనకు నిరీక్షణ ఉన్నది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58ABEAFA-CCB0-47BE-82C5-02D538E89773}">
      <dgm:prSet custT="1"/>
      <dgm:spPr/>
      <dgm:t>
        <a:bodyPr tIns="36000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te-IN" sz="2000" b="1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శ్రేష్ఠమైన, శాశ్వతమైన, అద్భుతమైన జీవితం మన కోసం ఎదురుచూస్తోందని మాకు తెలుసు.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>
            <a:latin typeface="Sree Krushnadevaraya" pitchFamily="2" charset="0"/>
            <a:cs typeface="Sree Krushnadevaraya" pitchFamily="2" charset="0"/>
          </a:endParaRPr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800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బైబిల్ శత్రువు</a:t>
          </a:r>
          <a:endParaRPr lang="es-ES" sz="2000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40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బైబిల్‌ను చదవడానికి సరైన మరియు తప్పు మార్గాలు</a:t>
          </a:r>
          <a:endParaRPr lang="es-ES" sz="2000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40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బైబిల్ అంటే ఏమిటి?</a:t>
          </a:r>
          <a:endParaRPr lang="es-ES" sz="2000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40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బైబిల్ చదవడం వల్ల కలిగే సానుకూల ప్రభావాలు</a:t>
          </a:r>
          <a:endParaRPr lang="es-ES" sz="2000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800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బైబిల్ స్నేహితులు</a:t>
          </a:r>
          <a:endParaRPr lang="es-ES" sz="2000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సరికాని రూపాలు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b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మన దృక్కోణానికి అనుగుణంగా ఉండేదాన్ని కనుగొనండి</a:t>
          </a:r>
          <a:endParaRPr lang="en" sz="1800" b="1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b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ఉద్దేశం లేకుండా, యాదృచ్ఛికంగా పాఠాలను ఎంచుకోవడం</a:t>
          </a:r>
          <a:endParaRPr lang="en" sz="1800" b="1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b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మనకు నచ్చిన భాగాలను ఎంచుకుందాం, నచ్చని భాగాలను తిరస్కరిస్తాం.</a:t>
          </a:r>
          <a:endParaRPr lang="en" sz="1800" b="1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సరైన రూపాలు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b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దేవుని చిత్తాన్ని తెలుసుకోవడానికి ప్రయత్నించండి</a:t>
          </a:r>
          <a:endParaRPr lang="en" sz="1800" b="1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b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క్రమబద్ధమైన అధ్యయనాన్ని నిర్వహించండి</a:t>
          </a:r>
          <a:endParaRPr lang="en" sz="1800" b="1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b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ఏ ఒక్క పాఠాన్ని తిరస్కరించవద్దు, కానీ వాటన్నింటినీ విశ్లేషించండి.</a:t>
          </a:r>
          <a:endParaRPr lang="en" sz="1800" b="1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అది మనం నిజ స్వరూపంలో ఉన్నామని మనల్ని మనం చూసుకునేలా చేస్తుంది. (హెబ్రీయులకు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అది మనలను పాపం నుండి కాపాడుతుంది</a:t>
          </a:r>
          <a:endParaRPr lang="en-IN" sz="1800" b="1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(కీర్తనలు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అది మన ఆత్మకు ఆహారం (యిర్మీయా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అది మనల్ని ఆధ్యాత్మికంగా ఎదిగేలా చేస్తుంది (1 పేతురు 2:2).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ఆయన మనకు జీవాన్ని ఇస్తాడు</a:t>
          </a:r>
          <a:endParaRPr lang="en-IN" sz="1800" b="1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(యోహాను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latin typeface="Sree Krushnadevaraya" pitchFamily="2" charset="0"/>
              <a:cs typeface="Sree Krushnadevaraya" pitchFamily="2" charset="0"/>
            </a:rPr>
            <a:t>మనం బైబిలును ఈ విధంగా స్వీకరించినప్పుడు…</a:t>
          </a:r>
          <a:endParaRPr lang="en" sz="2000" b="1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08000" rIns="38100" bIns="25400" numCol="1" spcCol="1270" anchor="t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ఇది దేవునితో మనకున్న సంబంధం యొక్క స్థితిని మనకు తెలియజేస్తుంది.</a:t>
          </a:r>
          <a:endParaRPr lang="en" sz="2000" b="1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2400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e-IN" sz="2000" b="1" kern="1200" dirty="0">
              <a:solidFill>
                <a:prstClr val="black"/>
              </a:solidFill>
              <a:latin typeface="Sree Krushnadevaraya" pitchFamily="2" charset="0"/>
              <a:ea typeface="+mn-ea"/>
              <a:cs typeface="Sree Krushnadevaraya" pitchFamily="2" charset="0"/>
            </a:rPr>
            <a:t>ఆ సంబంధాన్ని ఎలా బలపరుచుకోవాలో ఇది మనకు చెబుతుంది</a:t>
          </a:r>
          <a:endParaRPr lang="en" sz="2000" b="1" kern="1200" dirty="0">
            <a:solidFill>
              <a:prstClr val="black"/>
            </a:solidFill>
            <a:latin typeface="Sree Krushnadevaraya" pitchFamily="2" charset="0"/>
            <a:ea typeface="+mn-ea"/>
            <a:cs typeface="Sree Krushnadevaraya" pitchFamily="2" charset="0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2400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మనం క్రమమైన పరివర్తనను అనుభవిస్తున్నాము</a:t>
          </a:r>
          <a:endParaRPr lang="en" sz="2000" b="1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000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e-IN" sz="2000" b="1" kern="1200" dirty="0">
              <a:solidFill>
                <a:prstClr val="black"/>
              </a:solidFill>
              <a:latin typeface="Sree Krushnadevaraya" pitchFamily="2" charset="0"/>
              <a:ea typeface="+mn-ea"/>
              <a:cs typeface="Sree Krushnadevaraya" pitchFamily="2" charset="0"/>
            </a:rPr>
            <a:t>మనం యేసును సమీపిస్తాము</a:t>
          </a:r>
          <a:endParaRPr lang="en" sz="2000" b="1" kern="1200" dirty="0">
            <a:solidFill>
              <a:prstClr val="black"/>
            </a:solidFill>
            <a:latin typeface="Sree Krushnadevaraya" pitchFamily="2" charset="0"/>
            <a:ea typeface="+mn-ea"/>
            <a:cs typeface="Sree Krushnadevaraya" pitchFamily="2" charset="0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8800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e-IN" sz="2000" b="1" kern="1200" dirty="0">
              <a:solidFill>
                <a:prstClr val="black"/>
              </a:solidFill>
              <a:latin typeface="Sree Krushnadevaraya" pitchFamily="2" charset="0"/>
              <a:ea typeface="+mn-ea"/>
              <a:cs typeface="Sree Krushnadevaraya" pitchFamily="2" charset="0"/>
            </a:rPr>
            <a:t>అది మనలను రక్షణ కొరకు జ్ఞానులుగా చేస్తుంది</a:t>
          </a:r>
          <a:endParaRPr lang="en" sz="2000" b="1" kern="1200" dirty="0">
            <a:solidFill>
              <a:prstClr val="black"/>
            </a:solidFill>
            <a:latin typeface="Sree Krushnadevaraya" pitchFamily="2" charset="0"/>
            <a:ea typeface="+mn-ea"/>
            <a:cs typeface="Sree Krushnadevaraya" pitchFamily="2" charset="0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8800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మనం సత్య జ్ఞానంలో అభివృద్ధి చెందుతున్నాము.</a:t>
          </a:r>
          <a:endParaRPr lang="en" sz="2000" b="1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1600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e-IN" sz="2000" b="1" kern="1200" dirty="0">
              <a:solidFill>
                <a:schemeClr val="tx1"/>
              </a:solidFill>
              <a:latin typeface="Sree Krushnadevaraya" pitchFamily="2" charset="0"/>
              <a:cs typeface="Sree Krushnadevaraya" pitchFamily="2" charset="0"/>
            </a:rPr>
            <a:t>మన విశ్వాసం వృద్ధి చెంది బలపడుతుంది</a:t>
          </a:r>
          <a:endParaRPr lang="en" sz="2000" b="1" kern="1200" dirty="0">
            <a:solidFill>
              <a:schemeClr val="tx1"/>
            </a:solidFill>
            <a:latin typeface="Sree Krushnadevaraya" pitchFamily="2" charset="0"/>
            <a:cs typeface="Sree Krushnadevaraya" pitchFamily="2" charset="0"/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5200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మనకు నిరీక్షణ ఉన్నది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000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శ్రేష్ఠమైన, శాశ్వతమైన, అద్భుతమైన జీవితం మన కోసం ఎదురుచూస్తోందని మాకు తెలుసు.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7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6.png"/><Relationship Id="rId5" Type="http://schemas.openxmlformats.org/officeDocument/2006/relationships/diagramData" Target="../diagrams/data3.xml"/><Relationship Id="rId10" Type="http://schemas.openxmlformats.org/officeDocument/2006/relationships/image" Target="../media/image25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72075" y="0"/>
            <a:ext cx="7019925" cy="226422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92000" bIns="0" rtlCol="0" anchor="b"/>
          <a:lstStyle/>
          <a:p>
            <a:pPr algn="ctr"/>
            <a:r>
              <a:rPr lang="te-IN" sz="6000" b="1" dirty="0">
                <a:solidFill>
                  <a:srgbClr val="30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దేవునితో సంబంధంలో ఎదుగుదల</a:t>
            </a:r>
            <a:endParaRPr lang="en-IN" sz="6000" b="1" dirty="0">
              <a:solidFill>
                <a:srgbClr val="304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4630057" y="2358570"/>
            <a:ext cx="7561940" cy="3331029"/>
          </a:xfrm>
          <a:prstGeom prst="homePlate">
            <a:avLst>
              <a:gd name="adj" fmla="val 43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66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Gidugu" pitchFamily="2" charset="0"/>
                <a:cs typeface="Gidugu" pitchFamily="2" charset="0"/>
              </a:rPr>
              <a:t>4 “</a:t>
            </a:r>
            <a:r>
              <a:rPr lang="te-IN" sz="66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Gidugu" pitchFamily="2" charset="0"/>
                <a:cs typeface="Gidugu" pitchFamily="2" charset="0"/>
              </a:rPr>
              <a:t>బైబిలు అనబడే దేవుని వాక్యముతో సమయము గడుపుట</a:t>
            </a:r>
            <a:r>
              <a:rPr lang="en-US" sz="66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Gidugu" pitchFamily="2" charset="0"/>
                <a:cs typeface="Gidugu" pitchFamily="2" charset="0"/>
              </a:rPr>
              <a:t>”</a:t>
            </a:r>
            <a:r>
              <a:rPr lang="te-IN" sz="66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Gidugu" pitchFamily="2" charset="0"/>
                <a:cs typeface="Gidugu" pitchFamily="2" charset="0"/>
              </a:rPr>
              <a:t> 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5172074" y="5820229"/>
            <a:ext cx="7019925" cy="1037771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180000" rtlCol="0" anchor="b"/>
          <a:lstStyle/>
          <a:p>
            <a:pPr algn="ctr"/>
            <a:r>
              <a:rPr lang="te-IN" sz="4400" b="1" dirty="0">
                <a:ln w="12700">
                  <a:solidFill>
                    <a:srgbClr val="652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ఏప్రిల్ | మే | జూన్ 2026</a:t>
            </a:r>
            <a:endParaRPr lang="en-IN" sz="4400" b="1" dirty="0">
              <a:ln w="12700">
                <a:solidFill>
                  <a:srgbClr val="652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172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2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249841"/>
            <a:ext cx="1028213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dirty="0"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3200" dirty="0">
                <a:latin typeface="Sree Krushnadevaraya" pitchFamily="2" charset="0"/>
                <a:cs typeface="Sree Krushnadevaraya" pitchFamily="2" charset="0"/>
              </a:rPr>
              <a:t>బైబిలు సత్యాన్ని సులభంగా, మన హృదయ అవసరాలకు తగిన విధంగా వెల్లడిస్తుంది. ఇది గొప్ప జ్ఞానులు కూడా ఆశ్చర్యపోయేలా చేస్తుంది.సాధారణ మనుష్యులకు కూడా రక్షణ మార్గాన్ని చూపుతుంది.</a:t>
            </a:r>
            <a:r>
              <a:rPr lang="en-US" sz="32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3200" dirty="0">
                <a:latin typeface="Sree Krushnadevaraya" pitchFamily="2" charset="0"/>
                <a:cs typeface="Sree Krushnadevaraya" pitchFamily="2" charset="0"/>
              </a:rPr>
              <a:t>కానీ అదే సత్యాలు ఎంతో ఉన్నతమైనవి, మన అర్థానికి మించినవి. అందువల్ల దేవుడు చెప్పినందునే మనం వాటిని నమ్మగలం.</a:t>
            </a:r>
            <a:r>
              <a:rPr lang="en-US" sz="32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3200" dirty="0">
                <a:latin typeface="Sree Krushnadevaraya" pitchFamily="2" charset="0"/>
                <a:cs typeface="Sree Krushnadevaraya" pitchFamily="2" charset="0"/>
              </a:rPr>
              <a:t>ఎవరైతే బైబిలును ఎక్కువగా పరిశీలిస్తారో, వారు అది జీవముగల దేవుని వాక్యమని మరింత బలంగా నమ్ముతారు. మన బుద్ధి దేవుని ప్రకటన మహిమ ముందు తల వంచుతుంది.</a:t>
            </a:r>
            <a:r>
              <a:rPr lang="en" sz="3200" dirty="0">
                <a:latin typeface="Sree Krushnadevaraya" pitchFamily="2" charset="0"/>
                <a:cs typeface="Sree Krushnadevaraya" pitchFamily="2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6489660" y="5416792"/>
            <a:ext cx="4187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ఎలెన్ జి. వైట్ (క్రీస్తు యొద్దకు మెట్లు</a:t>
            </a:r>
            <a:r>
              <a:rPr lang="en-US" sz="2000" b="1" dirty="0">
                <a:latin typeface="Sree Krushnadevaraya" pitchFamily="2" charset="0"/>
                <a:cs typeface="Sree Krushnadevaraya" pitchFamily="2" charset="0"/>
              </a:rPr>
              <a:t>,  </a:t>
            </a: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పేజీ</a:t>
            </a:r>
            <a:r>
              <a:rPr lang="en-IN" sz="2000" b="1" dirty="0">
                <a:latin typeface="Sree Krushnadevaraya" pitchFamily="2" charset="0"/>
                <a:cs typeface="Sree Krushnadevaraya" pitchFamily="2" charset="0"/>
              </a:rPr>
              <a:t> 107)</a:t>
            </a:r>
            <a:endParaRPr lang="es-ES" sz="2000" b="1" dirty="0"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te-IN" sz="48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బైబిలు అనబడే దేవుని వాక్యముతో సమయము గడుపుట</a:t>
            </a:r>
            <a:endParaRPr lang="en" sz="48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e-IN" b="1" dirty="0">
                <a:solidFill>
                  <a:srgbClr val="7B2807"/>
                </a:solidFill>
                <a:latin typeface="Sree Krushnadevaraya" pitchFamily="2" charset="0"/>
                <a:cs typeface="Sree Krushnadevaraya" pitchFamily="2" charset="0"/>
              </a:rPr>
              <a:t>ఏప్రిల్ 25, 2026 నాటి 4వ పాఠం</a:t>
            </a:r>
            <a:endParaRPr lang="en" b="1" dirty="0">
              <a:solidFill>
                <a:srgbClr val="7B2807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486150" y="5342662"/>
            <a:ext cx="85915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400" b="1" dirty="0">
                <a:solidFill>
                  <a:srgbClr val="D3E2E9"/>
                </a:solidFill>
                <a:latin typeface="Sree Krushnadevaraya" pitchFamily="2" charset="0"/>
                <a:cs typeface="Sree Krushnadevaraya" pitchFamily="2" charset="0"/>
              </a:rPr>
              <a:t>ఎందుకనగా దేవుని వాక్యము సజీవమై బలముగలదై రెండంచులుగల యెటువంటి ఖడ్గముకంటెను వాడిగా ఉండి, ప్రాణాత్మలను కీళ్లను మూలుగను విభజించునంతమట్టుకు దూరుచు, హృదయముయొక్క తలంపులను ఆలోచనలను శోధించుచున్నది.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Sree Krushnadevaraya" pitchFamily="2" charset="0"/>
                <a:cs typeface="Sree Krushnadevaraya" pitchFamily="2" charset="0"/>
              </a:rPr>
              <a:t>” (</a:t>
            </a:r>
            <a:r>
              <a:rPr lang="te-IN" sz="2400" b="1" dirty="0">
                <a:solidFill>
                  <a:srgbClr val="D3E2E9"/>
                </a:solidFill>
                <a:latin typeface="Sree Krushnadevaraya" pitchFamily="2" charset="0"/>
                <a:cs typeface="Sree Krushnadevaraya" pitchFamily="2" charset="0"/>
              </a:rPr>
              <a:t>హెబ్రీయులకు 4:12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Sree Krushnadevaraya" pitchFamily="2" charset="0"/>
                <a:cs typeface="Sree Krushnadevaray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308813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745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బైబిల్ ప్రపంచంలో అత్యధికంగా అమ్ముడయ్యే పుస్తకం, ఇది రెండవ స్థానంలో ఉన్న పుస్తకాన్ని ఐదు రెట్లు అధిగమించింది. కానీ ఇది ఎల్లప్పుడూ ఇలా ఉండేది కాదు.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2180487"/>
            <a:ext cx="36222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దేవుని ప్రత్యేక రక్షణ లేకపోయి ఉంటే, బైబిల్ ఎప్పుడో కనుమరుగైపోయి ఉండేది. ఎందుకు? ఈ గ్రంథంలో అంత ప్రత్యేకత ఏముంది, అది ఒకేసారి అందరిచేత ప్రేమించబడటానికి, ద్వేషించబడటానికి కారణం ఏమిటి?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123801"/>
            <a:ext cx="674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ఒకప్పుడు బైబిల్‌ను కలిగి ఉండటం, దాన్ని చదవడం, లేదా దాని గురించి మాట్లాడటం కూడా జైలు శిక్షకు, హింసకు, చివరికి మరణానికి కూడా దారితీసేది.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2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బైబిల్ శత్రువు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000125" y="660975"/>
            <a:ext cx="1019175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మరియు రక్షణయను శిరస్త్రాణమును, దేవుని వాక్యమను ఆత్మఖడ్గమును ధరించుకొనుడి.</a:t>
            </a:r>
            <a:r>
              <a:rPr lang="en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” </a:t>
            </a:r>
            <a:r>
              <a:rPr lang="te-IN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ఎఫెసీయులకు 6:17</a:t>
            </a:r>
            <a:endParaRPr lang="en" sz="20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106579" y="1271126"/>
            <a:ext cx="68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దేవుని వాక్యము ఏమి చేయగలదో ఆలోచించండి: జీవాన్ని సృష్టించడం మరియు ఇవ్వడం (కీర్తన 33:6), లేదా మృతులను లేపడం (యోహాను 5:28-29).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542211" y="5961685"/>
            <a:ext cx="8610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dirty="0">
                <a:solidFill>
                  <a:srgbClr val="002060"/>
                </a:solidFill>
                <a:latin typeface="Sree Krushnadevaraya" pitchFamily="2" charset="0"/>
                <a:cs typeface="Sree Krushnadevaraya" pitchFamily="2" charset="0"/>
              </a:rPr>
              <a:t>నేను అతన్ని ఇలా తప్పించుకోవడానికి అనుమతించబోతున్నానా? బైబిలు చదవడానికి నా దినచర్యలో కొంత సమయం కేటాయించుకోలేనా? దాన్ని చదవడం మనల్ని మార్చి, మన అతిపెద్ద శత్రువైన అపవాదికి వ్యతిరేకంగా మనల్ని బలవంతులుగా చేస్తుంది.</a:t>
            </a:r>
            <a:endParaRPr lang="en" sz="2000" dirty="0">
              <a:solidFill>
                <a:srgbClr val="00206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542211" y="3183876"/>
            <a:ext cx="50253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బైబిలు శక్తి ముందు తాను నిస్సహాయుడని సైతానుకు తెలుసు. అందువల్ల, వాడు దానిని భౌతికంగా నాశనం చేయడానికి ప్రయత్నించాడు. కానీ విఫలమయ్యాడు, ఎందుకంటే బైబిలు సంఘాలు వేలాది ప్రతులను పంపిణీ చేయడం ప్రారంభించాయి. ఆ తర్వాత, తీవ్రమైన విమర్శలతో దాని ప్రతిష్టను దెబ్బతీయడానికి ప్రయత్నించాడు. ఇప్పుడు, మన సమయాన్ని ఇతర విషయాలతో ఆక్రమించడం ద్వారా మనం దానిని చదవకుండా నిరోధించడానికి ప్రయత్నిస్తున్నాడు.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41117" y="2046218"/>
            <a:ext cx="7031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దేవుని వ్రాతపూర్వక వాక్యమైన బైబిలు ఏమి చేయగలదు? మనలను కాపాడటానికి (ఎఫెసీ. 6:17</a:t>
            </a:r>
            <a:r>
              <a:rPr lang="en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b) </a:t>
            </a:r>
            <a:r>
              <a:rPr lang="te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మరియు మనలను మార్చడానికి (హెబ్రీ. 4:12) దానికి శక్తి ఉంది. యేసు శోధన నుండి తనను తాను కాపాడుకోవడానికి బైబిలును ఉపయోగించాడు (మత్త. 4:4, 7, 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1" y="308903"/>
            <a:ext cx="12191999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te-IN" sz="28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బైబిల్‌ను చదవడానికి </a:t>
            </a:r>
            <a:r>
              <a:rPr lang="te-I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  <a:latin typeface="Sree Krushnadevaraya" pitchFamily="2" charset="0"/>
                <a:cs typeface="Sree Krushnadevaraya" pitchFamily="2" charset="0"/>
              </a:rPr>
              <a:t>సరైన</a:t>
            </a:r>
            <a:r>
              <a:rPr lang="e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8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మరియు </a:t>
            </a:r>
            <a:r>
              <a:rPr lang="e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  <a:latin typeface="Sree Krushnadevaraya" pitchFamily="2" charset="0"/>
                <a:cs typeface="Sree Krushnadevaraya" pitchFamily="2" charset="0"/>
              </a:rPr>
              <a:t>తప్పు</a:t>
            </a:r>
            <a:r>
              <a:rPr lang="e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8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మార్గాలు</a:t>
            </a:r>
            <a:endParaRPr lang="en" sz="2800" b="1" dirty="0">
              <a:ln w="0"/>
              <a:effectLst>
                <a:outerShdw blurRad="38100" dist="19050" dir="2700000" algn="tl" rotWithShape="0">
                  <a:schemeClr val="accent6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760123"/>
            <a:ext cx="115347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7030A0"/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rgbClr val="7030A0"/>
                </a:solidFill>
                <a:latin typeface="Sree Krushnadevaraya" pitchFamily="2" charset="0"/>
                <a:cs typeface="Sree Krushnadevaraya" pitchFamily="2" charset="0"/>
              </a:rPr>
              <a:t>దేవుని యెదుట యోగ్యునిగాను, సిగ్గుపడ నక్కరలేని పనివానిగాను, సత్యవాక్యమును సరిగా ఉపదేశించువానిగాను నిన్ను నీవే దేవునికి కనుపరచు కొనుటకు జాగ్రత్తపడుము</a:t>
            </a:r>
            <a:r>
              <a:rPr lang="en" sz="2000" b="1" dirty="0">
                <a:solidFill>
                  <a:srgbClr val="7030A0"/>
                </a:solidFill>
                <a:latin typeface="Sree Krushnadevaraya" pitchFamily="2" charset="0"/>
                <a:cs typeface="Sree Krushnadevaraya" pitchFamily="2" charset="0"/>
              </a:rPr>
              <a:t>.” (</a:t>
            </a:r>
            <a:r>
              <a:rPr lang="te-IN" sz="2000" b="1" dirty="0">
                <a:solidFill>
                  <a:srgbClr val="7030A0"/>
                </a:solidFill>
                <a:latin typeface="Sree Krushnadevaraya" pitchFamily="2" charset="0"/>
                <a:cs typeface="Sree Krushnadevaraya" pitchFamily="2" charset="0"/>
              </a:rPr>
              <a:t>2 తిమోతికి 2:15</a:t>
            </a:r>
            <a:r>
              <a:rPr lang="en" sz="2000" b="1" dirty="0">
                <a:solidFill>
                  <a:srgbClr val="7030A0"/>
                </a:solidFill>
                <a:latin typeface="Sree Krushnadevaraya" pitchFamily="2" charset="0"/>
                <a:cs typeface="Sree Krushnadevaraya" pitchFamily="2" charset="0"/>
              </a:rPr>
              <a:t>)</a:t>
            </a:r>
            <a:endParaRPr lang="es-ES" sz="2000" b="1" dirty="0">
              <a:solidFill>
                <a:srgbClr val="7030A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489595"/>
              </p:ext>
            </p:extLst>
          </p:nvPr>
        </p:nvGraphicFramePr>
        <p:xfrm>
          <a:off x="2795588" y="1430257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5040089"/>
            <a:ext cx="6805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మన బైబిలు అధ్యయనం హేతుబద్ధంగా ఉండాలి, కానీ బైబిలు సందేశాన్ని సరిగ్గా గ్రహించడానికి మన తర్కం పరిశుద్ధాత్మ శక్తికి లోబడాలి.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3" y="5859434"/>
            <a:ext cx="6703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ఎందుకు? ఎందుకంటే మన తర్కం పరిమితమైనది మరియు ఎల్లప్పుడూ నమ్మదగినది కాదు. అందుకే, బైబిలును అధ్యయనం చేసేటప్పుడు, మనం దాని రచయిత యొక్క జ్ఞానాన్ని వెతకాలి.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13792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13648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బైబిల్ అంటే ఏమిటి?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372707"/>
            <a:ext cx="30907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ree Krushnadevaraya" pitchFamily="2" charset="0"/>
                <a:cs typeface="Sree Krushnadevaraya" pitchFamily="2" charset="0"/>
              </a:rPr>
              <a:t>“నీ వాక్యమంతయు సత్యము,</a:t>
            </a:r>
          </a:p>
          <a:p>
            <a:pPr algn="ctr"/>
            <a:r>
              <a:rPr lang="te-IN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ree Krushnadevaraya" pitchFamily="2" charset="0"/>
                <a:cs typeface="Sree Krushnadevaraya" pitchFamily="2" charset="0"/>
              </a:rPr>
              <a:t>నీతిగల నీ తీర్పులన్నియు శాశ్వతముగా నిలుచును.” (కీర్తనలు 119:160)</a:t>
            </a:r>
            <a:endParaRPr lang="es-ES" sz="1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935608"/>
            <a:ext cx="4905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మన సమాజంలో, క్రైస్తవ వర్గాలలో కూడా, సత్యం సాపేక్షమైనదని, కాలంతో పాటు స్థిరంగా, మార్పులేని సత్యం ఏదీ ఉండదని ఒక నమ్మకం ఉంది.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76651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57575" y="5001126"/>
            <a:ext cx="50006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ఏ వాదన అయినా, ఏ సత్యం అయినా బైబిలు ద్వారా పరీక్షించబడాలి. మనం సత్యమని భావించేదానికి, బైబిలు చెప్పేదానికి మధ్య వైరుధ్యం ఉన్నప్పుడు, రెండు అవకాశాలు ఉన్నాయి: ఒకటి, మనం పొరబడుతున్నాము, లేదా మనం బైబిలును తప్పుగా వ్యాఖ్యానిస్తున్నాము.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500549"/>
            <a:ext cx="69437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dirty="0">
                <a:solidFill>
                  <a:schemeClr val="bg1"/>
                </a:solidFill>
                <a:effectLst>
                  <a:glow rad="127000">
                    <a:srgbClr val="501F1A"/>
                  </a:glow>
                </a:effectLst>
                <a:latin typeface="Sree Krushnadevaraya" pitchFamily="2" charset="0"/>
                <a:cs typeface="Sree Krushnadevaraya" pitchFamily="2" charset="0"/>
              </a:rPr>
              <a:t>అయితే, దేవుని వాక్యమైన బైబిలు </a:t>
            </a:r>
            <a:r>
              <a:rPr lang="te-IN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501F1A"/>
                  </a:glow>
                </a:effectLst>
                <a:latin typeface="Sree Krushnadevaraya" pitchFamily="2" charset="0"/>
                <a:cs typeface="Sree Krushnadevaraya" pitchFamily="2" charset="0"/>
              </a:rPr>
              <a:t>సంపూర్ణ సత్యాన్ని </a:t>
            </a:r>
            <a:r>
              <a:rPr lang="te-IN" sz="2200" dirty="0">
                <a:solidFill>
                  <a:schemeClr val="bg1"/>
                </a:solidFill>
                <a:effectLst>
                  <a:glow rad="127000">
                    <a:srgbClr val="501F1A"/>
                  </a:glow>
                </a:effectLst>
                <a:latin typeface="Sree Krushnadevaraya" pitchFamily="2" charset="0"/>
                <a:cs typeface="Sree Krushnadevaraya" pitchFamily="2" charset="0"/>
              </a:rPr>
              <a:t>కలిగి ఉందని చెప్పుకుంటుంది (కీర్తనలు 119:160; యోహాను 17:17; యాకోబు 1:18). అది </a:t>
            </a:r>
            <a:r>
              <a:rPr lang="te-IN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501F1A"/>
                  </a:glow>
                </a:effectLst>
                <a:latin typeface="Sree Krushnadevaraya" pitchFamily="2" charset="0"/>
                <a:cs typeface="Sree Krushnadevaraya" pitchFamily="2" charset="0"/>
              </a:rPr>
              <a:t>పవిత్రమైనదని</a:t>
            </a:r>
            <a:r>
              <a:rPr lang="te-IN" sz="2200" dirty="0">
                <a:solidFill>
                  <a:schemeClr val="bg1"/>
                </a:solidFill>
                <a:effectLst>
                  <a:glow rad="127000">
                    <a:srgbClr val="501F1A"/>
                  </a:glow>
                </a:effectLst>
                <a:latin typeface="Sree Krushnadevaraya" pitchFamily="2" charset="0"/>
                <a:cs typeface="Sree Krushnadevaraya" pitchFamily="2" charset="0"/>
              </a:rPr>
              <a:t> మరియు మానవ తర్కం నుండి </a:t>
            </a:r>
            <a:r>
              <a:rPr lang="te-IN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501F1A"/>
                  </a:glow>
                </a:effectLst>
                <a:latin typeface="Sree Krushnadevaraya" pitchFamily="2" charset="0"/>
                <a:cs typeface="Sree Krushnadevaraya" pitchFamily="2" charset="0"/>
              </a:rPr>
              <a:t>రక్షించే డాలు </a:t>
            </a:r>
            <a:r>
              <a:rPr lang="te-IN" sz="2200" dirty="0">
                <a:solidFill>
                  <a:schemeClr val="bg1"/>
                </a:solidFill>
                <a:effectLst>
                  <a:glow rad="127000">
                    <a:srgbClr val="501F1A"/>
                  </a:glow>
                </a:effectLst>
                <a:latin typeface="Sree Krushnadevaraya" pitchFamily="2" charset="0"/>
                <a:cs typeface="Sree Krushnadevaraya" pitchFamily="2" charset="0"/>
              </a:rPr>
              <a:t>అని చెప్పుకుంటుంది (సామెతలు 30:5). మనం దానికి మన స్వంత “సత్యాలను” ఏవైనా జోడిస్తే, మనం దేవుని ముందు అబద్ధీకులుగా పరిగణించబడవచ్చు (సామెతలు 30:6).</a:t>
            </a:r>
            <a:endParaRPr lang="en" sz="2200" dirty="0">
              <a:solidFill>
                <a:schemeClr val="bg1"/>
              </a:solidFill>
              <a:effectLst>
                <a:glow rad="127000">
                  <a:srgbClr val="501F1A"/>
                </a:glo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14559" y="62681"/>
            <a:ext cx="99637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44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బైబిల్ చదవడం వల్ల కలిగే సానుకూల ప్రభావాలు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473871" y="665195"/>
            <a:ext cx="8321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నీ యెదుట నేను పాపము చేయకుండునట్లు నా హృదయములో నీ వాక్యము ఉంచుకొని యున్నాను.</a:t>
            </a:r>
            <a:r>
              <a:rPr lang="en" sz="2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” (</a:t>
            </a:r>
            <a:r>
              <a:rPr lang="te-IN" sz="2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కీర్తనల గ్రంథము 119:11</a:t>
            </a:r>
            <a:r>
              <a:rPr lang="en" sz="2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482785"/>
            <a:ext cx="7807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dirty="0">
                <a:latin typeface="Sree Krushnadevaraya" pitchFamily="2" charset="0"/>
                <a:cs typeface="Sree Krushnadevaraya" pitchFamily="2" charset="0"/>
              </a:rPr>
              <a:t>బైబిల్‌కు తీవ్ర శత్రువులు సైతం కాదనలేని విషయం ఏమిటంటే, అది ప్రజలను మార్చగల శక్తిని కలిగి ఉండటం. పౌలు దానిని గొప్ప శక్తిగల కత్తితో పోల్చాడు.</a:t>
            </a:r>
            <a:endParaRPr lang="en" sz="2400" dirty="0">
              <a:latin typeface="Sree Krushnadevaraya" pitchFamily="2" charset="0"/>
              <a:cs typeface="Sree Krushnadevaraya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954101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dirty="0">
                <a:latin typeface="Sree Krushnadevaraya" pitchFamily="2" charset="0"/>
                <a:cs typeface="Sree Krushnadevaraya" pitchFamily="2" charset="0"/>
              </a:rPr>
              <a:t>బైబిల్ లాగా మనపై ప్రభావం చూపే పుస్తకం మరొకటి లేదు. దాని బోధనలను మన జీవితాల్లో అలవర్చుకోవడానికి మనం సిద్ధపడినప్పుడు, మనం మంచి మార్పును పొందుతాము.</a:t>
            </a:r>
            <a:endParaRPr lang="en" sz="220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4" y="5876575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మనం దానిని విశాల హృదయంతో చదివి, పరిశుద్ధాత్మ ప్రకాశం కోసం దేవుణ్ణి వేడుకున్నప్పుడు, మన జీవితం రూపాంతరం చెందుతుంది.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793070"/>
          </a:xfrm>
          <a:prstGeom prst="rect">
            <a:avLst/>
          </a:prstGeom>
          <a:noFill/>
        </p:spPr>
        <p:txBody>
          <a:bodyPr wrap="square" tIns="25200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e-IN" sz="32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బైబిలు స్నేహితులు</a:t>
            </a:r>
            <a:endParaRPr lang="en" sz="3200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schemeClr val="accent2">
                    <a:lumMod val="50000"/>
                  </a:scheme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ఆ హేతువుచేతను, మీరు దేవునిగూర్చిన వర్తమాన వాక్యము మావలన అంగీకరించినప్పుడు, మనుష్యుల వాక్యమని యెంచక అది నిజముగా ఉన్నట్టు దేవుని వాక్యమని దానిని అంగీకరించితిరి గనుక మేమును మానక దేవునికి కృతజ్ఞతాస్తుతులు చెల్లించుచున్నాము. ఆ వాక్యమే విశ్వాసులైన మీలో కార్యసిద్ధి కలుగజేయుచున్నది.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.” (</a:t>
            </a:r>
            <a:r>
              <a:rPr lang="te-I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1 థెస్సలొనీకయులకు 2:13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4271167"/>
            <a:ext cx="614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బైబిలును ప్రేమించేవారు, అది దేవుని జీవ వాక్యమనే (1 థెస్సలొనీకయులు 2:13) అవగాహనతో దానిని సమీపిస్తారు. అయితే నేను ఆ నమ్మకాన్ని ఎలా పొందగలను?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771229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544155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5338849"/>
            <a:ext cx="61401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దీనికోసం మనకు ఆత్మీయ వివేచన, అనగా ఆత్మీయ విషయాలను గ్రహించే సామర్థ్యం అవసరమని పౌలు మనకు చెబుతున్నాడు (1 కొరింథీయులు 2:14). కాబట్టి, బైబిలులోని దైవిక సందేశాన్ని గ్రహించడం అనేది మనలో పనిచేసే పరిశుద్ధాత్మ యొక్క కార్యం.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931</Words>
  <Application>Microsoft Office PowerPoint</Application>
  <PresentationFormat>Panorámica</PresentationFormat>
  <Paragraphs>68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Sree Krushnadevaraya</vt:lpstr>
      <vt:lpstr>Gidugu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Pr. K. Samraj Kumar</dc:creator>
  <cp:lastModifiedBy>Isabel Laveda</cp:lastModifiedBy>
  <cp:revision>93</cp:revision>
  <dcterms:created xsi:type="dcterms:W3CDTF">2026-03-14T15:12:41Z</dcterms:created>
  <dcterms:modified xsi:type="dcterms:W3CDTF">2026-04-19T19:08:32Z</dcterms:modified>
</cp:coreProperties>
</file>