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1214651" y="517689"/>
            <a:ext cx="9785445" cy="3631229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th-TH" sz="115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ส่องแสงในที่มืด</a:t>
            </a:r>
            <a:endParaRPr lang="en" sz="115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8424803" y="6447415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b="1" dirty="0">
                <a:solidFill>
                  <a:srgbClr val="D8DBC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3 สำหรับ วันที่ 20 เมษายน ค.ศ. 2024</a:t>
            </a:r>
            <a:endParaRPr lang="en" sz="2400" b="1" dirty="0">
              <a:solidFill>
                <a:srgbClr val="D8DBC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73316" y="1456521"/>
            <a:ext cx="10609444" cy="518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ts val="3900"/>
              </a:lnSpc>
              <a:spcBef>
                <a:spcPts val="600"/>
              </a:spcBef>
            </a:pPr>
            <a:r>
              <a:rPr lang="en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ความมืดมนทางจิตวิญญาณได้ครอบคลุมโลกและความมืดมิดอันเลวร้ายของมนุษย์ ความสงสัยและความไม่ซื่อสัตย์ในการตีความพระคัมภีร์ได้เกิดขึ้นในคริสตจักรหลายแห่ง มีผู้คนมากมายที่กำลังตั้งคำถามเกี่ยวกับความแท้จริงและความจริงของพระคัมภีร์ การใช้เหตุผลและจินตนาการจากจิตใจของมนุษย์กำลังบ่อนทำลายพระวจนะที่ได้รับการดลใจจากพระเจ้า […]</a:t>
            </a:r>
          </a:p>
          <a:p>
            <a:pPr algn="thaiDist">
              <a:lnSpc>
                <a:spcPts val="3900"/>
              </a:lnSpc>
              <a:spcBef>
                <a:spcPts val="600"/>
              </a:spcBef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หนังสือศักดิ์สิทธิ์เล่มนี้ได้ยืนหยัดต่อต้านการโจมตีของซาตาน ผู้ซึ่งร่วมมือกับเหล่าคนชั่ว เพื่อทำให้พระลักษณะของพระเจ้าเต็มไปด้วยความไม่ชัดเจนและมืดมน แต่พระเจ้าได้ทรงรักษาหนังสือศักดิ์สิทธิ์เล่มนี้ไว้ด้วยอำนาจอันอัศจรรย์ของพระองค์ให้เป็นรูปแบบดังปัจจุบัน คือเป็นแผนภูมิหรือหนังสือนำทางให้แก่ครอบครัวของมนุษย์ได้ค้นพบหนทางไปสู่สวรรค์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EGW (Selected Messages, volume 1, page 17)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(Non-official Translation)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การต่อสู้ทางด้านความคิด</a:t>
            </a:r>
            <a:endParaRPr lang="en" sz="72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830997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“คือในกรณีของพวกเขา พระของยุคนี้ได้ทำให้ความคิดของคนที่ไม่เชื่อมืดมนไป เพื่อไม่ให้เห็นความสว่างของข่าวประเสริฐ คือเรื่องพระสิริของพระคริสต์ผู้ทรงเป็นพระฉายาของพระเจ้า” (2 โคริน</a:t>
            </a:r>
            <a:r>
              <a:rPr lang="th-TH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4:4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3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มีคำพูดภาษาสเปนได้กล่าวไว้ว่า “ไม่มีคนตาบอดที่แย่เท่ากับคนที่ไม่ต้องการที่จะมองเห็น” ซึ่งหมายถึง 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เป็นการสูญเปล่าที่จะชักจูงคนที่ไม่ต้องการที่จะมองเห็น ให้มองเห็น ซึ่งก็คือคนที่ “เจ้าแห่งโลกนี้” ได้ทำให้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ตาบอด (2 โคริน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4:4)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" b="6773"/>
          <a:stretch/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916874"/>
            <a:ext cx="54195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แต่ไม่มีสักคนที่จำเป็นที่จะคงอยู่ในสภาพแบบนี้ เมื่อความคิดอยู่ในสภาพที่มืดบอดทางจิตวิญญาณ ยังมีแสงสว่างที่จะส่องเข้าไป นั่นคือ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แสงสว่าง [พระเยซู] ที่จะส่องไปยังความมืด และความมืดก็มิได้มีชัยเหนือแสงนั้น” (ยอห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1:5)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54497" y="2622297"/>
            <a:ext cx="894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บรรดาผู้หลงหายที่ขาดความรู้ ไม่ใช่ว่าพวกเขาไม่สามารถที่จะเข้าใจ แต่เพราะพวกเขา</a:t>
            </a:r>
            <a:r>
              <a:rPr lang="th-TH" sz="2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ไม่ต้องการ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ที่จะรู้ 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มารได้ครอบงำความคิดของพวกเขาด้วยสิ่งมากมายที่ปิดกั้นพวกเขาจากการคำนึงถึงความจริงที่สำคัญ นั่นคือ ในเรื่องความรอดของพวกเขา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652989"/>
            <a:ext cx="5328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ผู้ที่ยอมรับแสงสว่างนี้จะสามารถยกเลิกงานของศัตรูได้ และจะทำให้แสงของพระเยซูส่องออกไปในความมืด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218824" y="1211498"/>
            <a:ext cx="958825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en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ทุกคนที่กำลังเดินบนเส้นทางไปยังสวรรค์จำเป็นต้องมีผู้นำทางที่ไว้ใจได้ เราจะต้องไม่เดินด้วยสติปัญญาของมนุษย์ เป็นสิทธิพิเศษของเราที่จะฟังพระสุรเสียงของพระคริสต์ที่ตรัสกับเราในขณะที่เราเดินบนเส้นทางแห่งชีวิต และพระวจนะของพระเจ้าทรงเป็นพระดำรัสแห่งปัญญาเสมอ. ...</a:t>
            </a:r>
          </a:p>
          <a:p>
            <a:pPr algn="thaiDist">
              <a:spcBef>
                <a:spcPts val="600"/>
              </a:spcBef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ความปลอดภัยเดียวของเราอยู่ที่การติดตามพระคริสต์อย่างใกล้ชิด การเดินในทางแห่งพระปัญญาของพระเจ้า และฝึกปฏิบัติตามความจริงของพระองค์ เราไม่สามารถรู้การทำงานของซาตานได้ในทันที เราไม่รู้ว่ามารจะวางหลุมพรางไว้ที่ไหน แต่พระเยซูทรงเข้าใจแผนอันแยบยลของศัตรู และพระองค์ทรงสามารถรักษาเท้าของเราให้อยู่ในเส้นทางที่ปลอดภัยได้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6409648" y="6396335"/>
            <a:ext cx="578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en" sz="2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EGW (Our High Calling, January 10) </a:t>
            </a:r>
            <a:r>
              <a:rPr lang="en-US" sz="2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(Non-official translation)</a:t>
            </a:r>
            <a:endParaRPr lang="en" sz="2400" b="1" dirty="0">
              <a:solidFill>
                <a:srgbClr val="E6E7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659009"/>
            <a:ext cx="4471416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“พระเยซูตรัสกับพวกเขาว่า “ความสว่างจะอยู่ท่ามกลางพวกท่านอีกหน่อยหนึ่ง เมื่อยังมีความสว่างอยู่ก็จงเดินไปเถิด เพื่อที่ว่าความมืดจะได้ตามท่านไม่ทัน คนที่เดินอยู่ในความมืดย่อมไม่รู้ว่าตนไปทางไหน”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(ยอห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12:35,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34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56432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solidFill>
                  <a:srgbClr val="17665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การต่อสู้เพื่อความจริง</a:t>
            </a:r>
            <a:r>
              <a:rPr lang="en" sz="2400" b="1" dirty="0">
                <a:solidFill>
                  <a:srgbClr val="17665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ความจริงกับเรื่องมุสา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การประนีประนอมของคริสตจักร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79197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การต่อสู้เพื่อพระวจนะของพระเจ้า</a:t>
            </a:r>
            <a:r>
              <a:rPr lang="en" sz="2400" b="1" dirty="0">
                <a:solidFill>
                  <a:srgbClr val="79197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ความปลอดภัยในพระคัมภีร์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การใช้เหตุผลของมนุษย์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71351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การต่อสู้ทางด้านความคิด</a:t>
            </a:r>
            <a:endParaRPr lang="en" sz="2400" b="1" dirty="0">
              <a:solidFill>
                <a:srgbClr val="713518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58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สงครามจะชนะหรือแพ้ในการรบ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74545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290732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49402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44954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46230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เครื่องป้องกันเดียวของเราในสงครามนี้คือการติดสนิทอยู่กับพระเยซู </a:t>
            </a:r>
            <a:br>
              <a:rPr lang="en-US" sz="24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ผู้เป็นความจริงและชีวิต และพระดำรัสอันบริสุทธิ์ของพระองค์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682095"/>
            <a:ext cx="5898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เมื่อซาตานแพ้ต่อสงครามการกดขี่ข่มเหง มันก็คิดค้นแผนใหม่ขึ้นมา ซึ่งก็คือการ การประนีประนอม การผสมผสานระหว่างความจริงและเรื่องมุสาที่ดึงผู้คนนับล้านไปเกี่ยวข้องกับการปลอมปนและความจริงที่ไร้ซึ่งชีวิต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520571" y="2385140"/>
            <a:ext cx="9298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การต่อสู้เพื่อความจริง</a:t>
            </a:r>
            <a:endParaRPr lang="en" sz="96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ความจริงกับเรื่องมุสา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604403" y="591163"/>
            <a:ext cx="6764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“พระเยซูตรัสกับเขาว่า “เราเป็นทางนั้น เป็นความจริง และเป็นชีวิต ไม่มีใครมาถึง</a:t>
            </a:r>
            <a:b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พระบิดาได้นอกจากจะมาทางเรา” (ยอห</a:t>
            </a:r>
            <a:r>
              <a:rPr lang="th-TH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14:6,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s-ES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355069"/>
            <a:ext cx="559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พระเยซูทรงเป็นความจริงดังนั้นพระองค์จึงเป็นบิดาแห่งความจริง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ทั้งปวง (ยอห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14:6) ทุกสิ่งที่จริง ทุกสิ่งที่เชื่อถือได้ และทุกสิ่งที่เป็นความจริง ล้วนมาจากพระองค์ และความจริงของพระองค์ทำให้เรามีชีวิต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44623" y="5300036"/>
            <a:ext cx="5603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มารจึงทำงานเพื่อที่จะทำลายพระคัมภีร์ ไม่ว่าจะด้วยการซ่อนหรือการบิดเบือนพระคำ และมารก็ทำสำเร็จ ถึงแม้จะไม่สมบูรณ์ก็ตามผ่านทางคริสตจักรโรม ในช่วงยุคกลาง หรือเรียกว่า “ยุคมืด”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4136940"/>
            <a:ext cx="5599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ในการเผชิญหน้ากับศัตรู พระเยซูทรงใช้พระคัมภีร์เป็นแหล่งกำเนิดแห่งความจริงทั้งปวง ตรัสว่า “มีพระคัมภีร์เขียนไว้ว่า”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ทธิว 4:4; 21:13)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913498"/>
            <a:ext cx="5599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ในทางตรงการข้าม ซาตานเป็นพ่อแห่งการมุสา (ยอห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8:44) 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การหลอกลวงทั้งหมด ทุกสิ่งที่เป็นอันตราย ความจริงที่ปลอมปนทั้งหมดมาจากมาร และคำมุสาของมารมอบความตายให้แก่เรา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rgbClr val="A400A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การเปลี่ยนแปลงของคริสตจักร</a:t>
            </a:r>
            <a:endParaRPr lang="en" sz="4400" b="1" dirty="0">
              <a:ln/>
              <a:solidFill>
                <a:srgbClr val="A400A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722376" y="610524"/>
            <a:ext cx="1071676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“ข้าพเจ้าทราบอยู่แล้วว่า เมื่อข้าพเจ้าไปแล้วจะมีพวกสุนัขป่าที่ดุร้ายเข้ามาในหมู่พวกท่าน และจะไม่ละเว้นฝูงแกะไว้เลย และจะมีบางคนในหมู่พวกท่านออกมาบิดเบือนความจริง เพื่อชักชวนสาวกให้หลงตามพวกเขาไป” (กิจการ 20:29-30,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sz="2400" b="1" dirty="0">
              <a:solidFill>
                <a:schemeClr val="accent3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607006"/>
            <a:ext cx="754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ในขณะที่เปา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กล่าวอำลาผู้อาวุโสชาวเอ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ท่านได้แสดงความเป็นห่วงเกี่ยวกับเรื่องปัญหาภายในและภายนอกที่ทางคริสตจักรจะต้องเผชิญในอนาคต (กิจการ 20:29-30)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thaiDist">
              <a:buFont typeface="+mj-lt"/>
              <a:buAutoNum type="arabicPeriod"/>
            </a:pPr>
            <a:r>
              <a:rPr lang="th-TH" sz="22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สุนัขป่าที่ดุร้าย</a:t>
            </a:r>
            <a:r>
              <a:rPr lang="en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จากปี ค.ศ. 64 ถึงปี 311 (คำสั่งเซอร์ดิกาแห่งความอดทน) คริสตจักรทุกข์ทรมานจากการกดขี่ข่มเหงที่อำมหิตของอาณาจักรโรม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 algn="thaiDist">
              <a:buFont typeface="+mj-lt"/>
              <a:buAutoNum type="arabicPeriod"/>
            </a:pPr>
            <a:r>
              <a:rPr lang="th-TH" sz="22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ผู้ที่บิดเบือนความจริง</a:t>
            </a:r>
            <a:r>
              <a:rPr lang="en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เริ่มต้นในศตวรรษที่ 4 บรรดาผู้ที่ไม่กลับใจถูกนำเข้ามาในคริสตจักร และได้นำลัทธินอกรีตเข้ามารวมกับความจริง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06243"/>
            <a:ext cx="3523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ซาตานได้ใช้กลยุทธ์จาก “ภายใน” เพื่อล้มล้างความจริงและนำการบูชารูปเคารพและการถือวันอาทิตย์เข้ามาในคริสตจักร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4096997"/>
              <a:ext cx="1424573" cy="2157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รูปปั้นของพระ</a:t>
              </a:r>
              <a:b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จูปีเตอร์ซึ่งเป็นพระโรมันบนยอดเขาแค</a:t>
              </a:r>
              <a:r>
                <a:rPr lang="th-TH" sz="20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ปปิโ</a:t>
              </a: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ทล</a:t>
              </a:r>
              <a:r>
                <a:rPr lang="th-TH" sz="20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ิน</a:t>
              </a:r>
              <a:b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ในกรุงโรม </a:t>
              </a:r>
              <a:b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ถูกปฏิเสธและถูกเปลี่ยนเป็นรูปปั้นของ</a:t>
              </a:r>
              <a:r>
                <a:rPr lang="th-TH" sz="20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เซนต์</a:t>
              </a:r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ปีเตอร์</a:t>
              </a:r>
              <a:endParaRPr lang="en" sz="2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ตามที่เปา</a:t>
            </a:r>
            <a:r>
              <a:rPr lang="th-TH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ได้ทำนายไว้ สิ่งเทียมเท็จเหล่านี้ได้รับการยอมรับ และจะคงอยู่จนถึงวาระสุดท้ายในท่ามกลางบรรดาผู้ที่ไม่ต้องการรู้ความจริง (2 </a:t>
            </a:r>
            <a:r>
              <a:rPr lang="th-TH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เธ</a:t>
            </a:r>
            <a:r>
              <a:rPr lang="th-TH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สะโลนิกา 2:7-12) การต่อสู้ครั้งสุดท้ายจะเกี่ยวข้องกับการประนีประนอมในเรื่องวันสะบาโต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746375"/>
            <a:ext cx="92787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การต่อสู้เพื่อพระวจนะของพระเจ้า</a:t>
            </a:r>
            <a:endParaRPr lang="en" sz="66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หลักประกันในพระคัมภีร์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chemeClr val="accent5">
                    <a:lumMod val="75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1352598" y="638565"/>
            <a:ext cx="9006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“ขอทรงแยกพวกเขาให้บริสุทธิ์ด้วยความจริง พระวจนะของพระองค์เป็นความจริง” (ยอห</a:t>
            </a:r>
            <a:r>
              <a:rPr lang="th-TH" sz="2200" b="1" dirty="0" err="1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17:17, THSV11)</a:t>
            </a:r>
            <a:endParaRPr lang="en" sz="22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พระคัมภีร์เปิดเผยพระประสงค์ของพระเจ้าอย่างไม่ผิดเพี้ยน และแสดงให้เห็นแผนการแห่งสวรรค์เพื่อความรอดของมนุษยชาติ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ถ้าเราปฏิเสธพระคัมภีร์บางส่วน (ยกตัวอย่างเช่น เรื่องการทรงสร้างที่พบใน ปฐมกาลบทที่ 1 และ 2) เราก็อาจจะปฏิเสธ</a:t>
            </a:r>
            <a:b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หลักข้อเชื่ออื่น ๆ ที่พระคัมภีร์สอนถึงด้วยเช่นกัน แล้ว... เราจะมีหลักประกันอะไรในการวางใจส่วนที่เหลือของพระคัมภีร์? 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3719971"/>
            <a:ext cx="3518289" cy="1107996"/>
          </a:xfrm>
          <a:custGeom>
            <a:avLst/>
            <a:gdLst>
              <a:gd name="connsiteX0" fmla="*/ 0 w 3518289"/>
              <a:gd name="connsiteY0" fmla="*/ 0 h 1107996"/>
              <a:gd name="connsiteX1" fmla="*/ 586382 w 3518289"/>
              <a:gd name="connsiteY1" fmla="*/ 0 h 1107996"/>
              <a:gd name="connsiteX2" fmla="*/ 1102397 w 3518289"/>
              <a:gd name="connsiteY2" fmla="*/ 0 h 1107996"/>
              <a:gd name="connsiteX3" fmla="*/ 1618413 w 3518289"/>
              <a:gd name="connsiteY3" fmla="*/ 0 h 1107996"/>
              <a:gd name="connsiteX4" fmla="*/ 2204794 w 3518289"/>
              <a:gd name="connsiteY4" fmla="*/ 0 h 1107996"/>
              <a:gd name="connsiteX5" fmla="*/ 2755993 w 3518289"/>
              <a:gd name="connsiteY5" fmla="*/ 0 h 1107996"/>
              <a:gd name="connsiteX6" fmla="*/ 3518289 w 3518289"/>
              <a:gd name="connsiteY6" fmla="*/ 0 h 1107996"/>
              <a:gd name="connsiteX7" fmla="*/ 3518289 w 3518289"/>
              <a:gd name="connsiteY7" fmla="*/ 531838 h 1107996"/>
              <a:gd name="connsiteX8" fmla="*/ 3518289 w 3518289"/>
              <a:gd name="connsiteY8" fmla="*/ 1107996 h 1107996"/>
              <a:gd name="connsiteX9" fmla="*/ 2931908 w 3518289"/>
              <a:gd name="connsiteY9" fmla="*/ 1107996 h 1107996"/>
              <a:gd name="connsiteX10" fmla="*/ 2380709 w 3518289"/>
              <a:gd name="connsiteY10" fmla="*/ 1107996 h 1107996"/>
              <a:gd name="connsiteX11" fmla="*/ 1723962 w 3518289"/>
              <a:gd name="connsiteY11" fmla="*/ 1107996 h 1107996"/>
              <a:gd name="connsiteX12" fmla="*/ 1207946 w 3518289"/>
              <a:gd name="connsiteY12" fmla="*/ 1107996 h 1107996"/>
              <a:gd name="connsiteX13" fmla="*/ 691930 w 3518289"/>
              <a:gd name="connsiteY13" fmla="*/ 1107996 h 1107996"/>
              <a:gd name="connsiteX14" fmla="*/ 0 w 3518289"/>
              <a:gd name="connsiteY14" fmla="*/ 1107996 h 1107996"/>
              <a:gd name="connsiteX15" fmla="*/ 0 w 3518289"/>
              <a:gd name="connsiteY15" fmla="*/ 542918 h 1107996"/>
              <a:gd name="connsiteX16" fmla="*/ 0 w 3518289"/>
              <a:gd name="connsiteY16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1107996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43141" y="163908"/>
                  <a:pt x="3517835" y="383016"/>
                  <a:pt x="3518289" y="531838"/>
                </a:cubicBezTo>
                <a:cubicBezTo>
                  <a:pt x="3518743" y="680660"/>
                  <a:pt x="3468676" y="972395"/>
                  <a:pt x="3518289" y="1107996"/>
                </a:cubicBezTo>
                <a:cubicBezTo>
                  <a:pt x="3246028" y="1161015"/>
                  <a:pt x="3112951" y="1060858"/>
                  <a:pt x="2931908" y="1107996"/>
                </a:cubicBezTo>
                <a:cubicBezTo>
                  <a:pt x="2750865" y="1155134"/>
                  <a:pt x="2617154" y="1106886"/>
                  <a:pt x="2380709" y="1107996"/>
                </a:cubicBezTo>
                <a:cubicBezTo>
                  <a:pt x="2144264" y="1109106"/>
                  <a:pt x="1936205" y="1029523"/>
                  <a:pt x="1723962" y="1107996"/>
                </a:cubicBezTo>
                <a:cubicBezTo>
                  <a:pt x="1511719" y="1186469"/>
                  <a:pt x="1402813" y="1069574"/>
                  <a:pt x="1207946" y="1107996"/>
                </a:cubicBezTo>
                <a:cubicBezTo>
                  <a:pt x="1013079" y="1146418"/>
                  <a:pt x="853529" y="1066264"/>
                  <a:pt x="691930" y="1107996"/>
                </a:cubicBezTo>
                <a:cubicBezTo>
                  <a:pt x="530331" y="1149728"/>
                  <a:pt x="193860" y="1093296"/>
                  <a:pt x="0" y="1107996"/>
                </a:cubicBezTo>
                <a:cubicBezTo>
                  <a:pt x="-34293" y="936582"/>
                  <a:pt x="15960" y="754024"/>
                  <a:pt x="0" y="542918"/>
                </a:cubicBezTo>
                <a:cubicBezTo>
                  <a:pt x="-15960" y="331812"/>
                  <a:pt x="38050" y="133368"/>
                  <a:pt x="0" y="0"/>
                </a:cubicBezTo>
                <a:close/>
              </a:path>
              <a:path w="3518289" h="1107996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48299" y="194546"/>
                  <a:pt x="3489563" y="364625"/>
                  <a:pt x="3518289" y="531838"/>
                </a:cubicBezTo>
                <a:cubicBezTo>
                  <a:pt x="3547015" y="699051"/>
                  <a:pt x="3464626" y="874490"/>
                  <a:pt x="3518289" y="1107996"/>
                </a:cubicBezTo>
                <a:cubicBezTo>
                  <a:pt x="3269020" y="1151880"/>
                  <a:pt x="3177404" y="1095563"/>
                  <a:pt x="3002273" y="1107996"/>
                </a:cubicBezTo>
                <a:cubicBezTo>
                  <a:pt x="2827142" y="1120429"/>
                  <a:pt x="2635706" y="1106101"/>
                  <a:pt x="2345526" y="1107996"/>
                </a:cubicBezTo>
                <a:cubicBezTo>
                  <a:pt x="2055346" y="1109891"/>
                  <a:pt x="1907072" y="1074416"/>
                  <a:pt x="1688779" y="1107996"/>
                </a:cubicBezTo>
                <a:cubicBezTo>
                  <a:pt x="1470486" y="1141576"/>
                  <a:pt x="1299668" y="1046371"/>
                  <a:pt x="1067214" y="1107996"/>
                </a:cubicBezTo>
                <a:cubicBezTo>
                  <a:pt x="834760" y="1169621"/>
                  <a:pt x="803347" y="1085228"/>
                  <a:pt x="551199" y="1107996"/>
                </a:cubicBezTo>
                <a:cubicBezTo>
                  <a:pt x="299051" y="1130764"/>
                  <a:pt x="133357" y="1059699"/>
                  <a:pt x="0" y="1107996"/>
                </a:cubicBezTo>
                <a:cubicBezTo>
                  <a:pt x="-42764" y="998405"/>
                  <a:pt x="59065" y="691615"/>
                  <a:pt x="0" y="587238"/>
                </a:cubicBezTo>
                <a:cubicBezTo>
                  <a:pt x="-59065" y="482861"/>
                  <a:pt x="58456" y="25478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“พระวจนะของพระองค์เป็นตะเกียงแก่เท้าของข้าพระองค์และเป็นความสว่างแก่ทางของข้าพระองค์” (สดุดี 119:105)</a:t>
            </a:r>
            <a:endParaRPr lang="en" sz="2200" b="1" dirty="0">
              <a:solidFill>
                <a:schemeClr val="accent6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4932637"/>
            <a:ext cx="3518289" cy="1107996"/>
          </a:xfrm>
          <a:custGeom>
            <a:avLst/>
            <a:gdLst>
              <a:gd name="connsiteX0" fmla="*/ 0 w 3518289"/>
              <a:gd name="connsiteY0" fmla="*/ 0 h 1107996"/>
              <a:gd name="connsiteX1" fmla="*/ 586382 w 3518289"/>
              <a:gd name="connsiteY1" fmla="*/ 0 h 1107996"/>
              <a:gd name="connsiteX2" fmla="*/ 1102397 w 3518289"/>
              <a:gd name="connsiteY2" fmla="*/ 0 h 1107996"/>
              <a:gd name="connsiteX3" fmla="*/ 1618413 w 3518289"/>
              <a:gd name="connsiteY3" fmla="*/ 0 h 1107996"/>
              <a:gd name="connsiteX4" fmla="*/ 2204794 w 3518289"/>
              <a:gd name="connsiteY4" fmla="*/ 0 h 1107996"/>
              <a:gd name="connsiteX5" fmla="*/ 2755993 w 3518289"/>
              <a:gd name="connsiteY5" fmla="*/ 0 h 1107996"/>
              <a:gd name="connsiteX6" fmla="*/ 3518289 w 3518289"/>
              <a:gd name="connsiteY6" fmla="*/ 0 h 1107996"/>
              <a:gd name="connsiteX7" fmla="*/ 3518289 w 3518289"/>
              <a:gd name="connsiteY7" fmla="*/ 531838 h 1107996"/>
              <a:gd name="connsiteX8" fmla="*/ 3518289 w 3518289"/>
              <a:gd name="connsiteY8" fmla="*/ 1107996 h 1107996"/>
              <a:gd name="connsiteX9" fmla="*/ 2931908 w 3518289"/>
              <a:gd name="connsiteY9" fmla="*/ 1107996 h 1107996"/>
              <a:gd name="connsiteX10" fmla="*/ 2380709 w 3518289"/>
              <a:gd name="connsiteY10" fmla="*/ 1107996 h 1107996"/>
              <a:gd name="connsiteX11" fmla="*/ 1723962 w 3518289"/>
              <a:gd name="connsiteY11" fmla="*/ 1107996 h 1107996"/>
              <a:gd name="connsiteX12" fmla="*/ 1207946 w 3518289"/>
              <a:gd name="connsiteY12" fmla="*/ 1107996 h 1107996"/>
              <a:gd name="connsiteX13" fmla="*/ 691930 w 3518289"/>
              <a:gd name="connsiteY13" fmla="*/ 1107996 h 1107996"/>
              <a:gd name="connsiteX14" fmla="*/ 0 w 3518289"/>
              <a:gd name="connsiteY14" fmla="*/ 1107996 h 1107996"/>
              <a:gd name="connsiteX15" fmla="*/ 0 w 3518289"/>
              <a:gd name="connsiteY15" fmla="*/ 542918 h 1107996"/>
              <a:gd name="connsiteX16" fmla="*/ 0 w 3518289"/>
              <a:gd name="connsiteY16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1107996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43141" y="163908"/>
                  <a:pt x="3517835" y="383016"/>
                  <a:pt x="3518289" y="531838"/>
                </a:cubicBezTo>
                <a:cubicBezTo>
                  <a:pt x="3518743" y="680660"/>
                  <a:pt x="3468676" y="972395"/>
                  <a:pt x="3518289" y="1107996"/>
                </a:cubicBezTo>
                <a:cubicBezTo>
                  <a:pt x="3246028" y="1161015"/>
                  <a:pt x="3112951" y="1060858"/>
                  <a:pt x="2931908" y="1107996"/>
                </a:cubicBezTo>
                <a:cubicBezTo>
                  <a:pt x="2750865" y="1155134"/>
                  <a:pt x="2617154" y="1106886"/>
                  <a:pt x="2380709" y="1107996"/>
                </a:cubicBezTo>
                <a:cubicBezTo>
                  <a:pt x="2144264" y="1109106"/>
                  <a:pt x="1936205" y="1029523"/>
                  <a:pt x="1723962" y="1107996"/>
                </a:cubicBezTo>
                <a:cubicBezTo>
                  <a:pt x="1511719" y="1186469"/>
                  <a:pt x="1402813" y="1069574"/>
                  <a:pt x="1207946" y="1107996"/>
                </a:cubicBezTo>
                <a:cubicBezTo>
                  <a:pt x="1013079" y="1146418"/>
                  <a:pt x="853529" y="1066264"/>
                  <a:pt x="691930" y="1107996"/>
                </a:cubicBezTo>
                <a:cubicBezTo>
                  <a:pt x="530331" y="1149728"/>
                  <a:pt x="193860" y="1093296"/>
                  <a:pt x="0" y="1107996"/>
                </a:cubicBezTo>
                <a:cubicBezTo>
                  <a:pt x="-34293" y="936582"/>
                  <a:pt x="15960" y="754024"/>
                  <a:pt x="0" y="542918"/>
                </a:cubicBezTo>
                <a:cubicBezTo>
                  <a:pt x="-15960" y="331812"/>
                  <a:pt x="38050" y="133368"/>
                  <a:pt x="0" y="0"/>
                </a:cubicBezTo>
                <a:close/>
              </a:path>
              <a:path w="3518289" h="1107996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48299" y="194546"/>
                  <a:pt x="3489563" y="364625"/>
                  <a:pt x="3518289" y="531838"/>
                </a:cubicBezTo>
                <a:cubicBezTo>
                  <a:pt x="3547015" y="699051"/>
                  <a:pt x="3464626" y="874490"/>
                  <a:pt x="3518289" y="1107996"/>
                </a:cubicBezTo>
                <a:cubicBezTo>
                  <a:pt x="3269020" y="1151880"/>
                  <a:pt x="3177404" y="1095563"/>
                  <a:pt x="3002273" y="1107996"/>
                </a:cubicBezTo>
                <a:cubicBezTo>
                  <a:pt x="2827142" y="1120429"/>
                  <a:pt x="2635706" y="1106101"/>
                  <a:pt x="2345526" y="1107996"/>
                </a:cubicBezTo>
                <a:cubicBezTo>
                  <a:pt x="2055346" y="1109891"/>
                  <a:pt x="1907072" y="1074416"/>
                  <a:pt x="1688779" y="1107996"/>
                </a:cubicBezTo>
                <a:cubicBezTo>
                  <a:pt x="1470486" y="1141576"/>
                  <a:pt x="1299668" y="1046371"/>
                  <a:pt x="1067214" y="1107996"/>
                </a:cubicBezTo>
                <a:cubicBezTo>
                  <a:pt x="834760" y="1169621"/>
                  <a:pt x="803347" y="1085228"/>
                  <a:pt x="551199" y="1107996"/>
                </a:cubicBezTo>
                <a:cubicBezTo>
                  <a:pt x="299051" y="1130764"/>
                  <a:pt x="133357" y="1059699"/>
                  <a:pt x="0" y="1107996"/>
                </a:cubicBezTo>
                <a:cubicBezTo>
                  <a:pt x="-42764" y="998405"/>
                  <a:pt x="59065" y="691615"/>
                  <a:pt x="0" y="587238"/>
                </a:cubicBezTo>
                <a:cubicBezTo>
                  <a:pt x="-59065" y="482861"/>
                  <a:pt x="58456" y="25478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“การอธิบายพระวจนะของพระองค์ให้ความสว่างทั้งให้ความเข้าใจแก่คนรู้น้อย” </a:t>
            </a:r>
            <a:b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(สดุดี 119:130)</a:t>
            </a:r>
            <a:endParaRPr lang="en" sz="22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581779"/>
            <a:ext cx="71636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พระคัมภีร์ได้ทำให้เราค้นพบกลยุทธ์ของมาร เรื่องการทรงสร้าง การเกิด ชีวิต ความตาย </a:t>
            </a:r>
            <a:b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การฟื้นคืนพระชนม์และการเป็นคนกลางของพระเยซู การอภัยความบาป เรื่องการเสด็จกลับมา การมีชีวิตนิรันดร์ในโลกใหม่</a:t>
            </a:r>
            <a:r>
              <a:rPr lang="en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825490"/>
            <a:ext cx="7163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ความปลอดภัยเดียวของเรานั้นอยู่ในพระคัมภีร์ และพบได้ในพระคัมภีร์แต่ละเล่ม แต่ละบทและแต่ละข้อ (2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3:16)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การใช้เหตุผลของมนุษย์</a:t>
            </a:r>
            <a:endParaRPr lang="en" sz="4400" b="1" dirty="0">
              <a:ln/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42398"/>
            <a:ext cx="7026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“มีทางหนึ่งซึ่งคนเราคิดว่าถูกแต่ปลายทางคือความมรณา” (สุภาษิต 16:25, </a:t>
            </a:r>
            <a:r>
              <a:rPr lang="en-US" sz="2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sz="2400" b="1" dirty="0">
              <a:solidFill>
                <a:srgbClr val="A0DD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548564" y="1313648"/>
            <a:ext cx="5688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หากพระเจ้าเป็นผู้ที่ดลใจพระคัมภีร์ ใครจะตีความหมายพระคัมภีร์ได้ </a:t>
            </a:r>
            <a:b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(2 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โตร 1:20; ยอห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14:26)?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548566" y="3484773"/>
            <a:ext cx="7588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ตัวอย่างหนึ่งของการใช้เหตุผลของมนุษย์คือ การวิพากษ์วิจารณ์ในระดับที่สูงขึ้น นับตั้งแต่</a:t>
            </a:r>
            <a:b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ศตวรรษที่ 18 เป็นต้นมาได้มีการเสนอให้มีการตีความพระคัมภีร์แบบ 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เชิงวิชาการ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548565" y="2170944"/>
            <a:ext cx="75885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“แต่คนทั่วไปจะไม่รับสิ่งเหล่านี้ซึ่งเป็นของพระวิญญาณแห่งพระเจ้า เพราะว่าเขาเห็นว่าเป็นเรื่องโง่ และเขาไม่สามารถเข้าใจ เพราะจะเข้าใจสิ่งเหล่านี้ได้ก็ต้องวินิจ‌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ฉัย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โดยพึ่งพระวิญญาณ” </a:t>
            </a:r>
            <a:b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(1 โคริน</a:t>
            </a:r>
            <a:r>
              <a:rPr lang="th-TH" sz="22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2:14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548564" y="5799082"/>
            <a:ext cx="7588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ปราศจากความสงสัย เส้นทางที่ศัตรูแนะนำให้เราเหมือนจะเป็นทางที่ถูก แต่ปลายทางนั้นคือ</a:t>
            </a:r>
            <a:br>
              <a:rPr lang="en-US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ความตาย (สุภาษิต 16:25)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30" y="4460608"/>
            <a:ext cx="75885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หลักการหลักคือ การปฏิเสธในเรื่องการอัศจรรย์ต่างๆ และคำพยากรณ์ที่ไม่มีความเป็นไปได้ในอนาคต ภายใต้หลักการนี้ เราจะได้รับประโยชน์อะไรจากพระวจนะของพระเจ้า หากเราปฏิเสธฤทธิ์อำนาจและความสามารถในการรับรู้ถึงอนาคตที่รอเราอยู่?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1769</Words>
  <Application>Microsoft Office PowerPoint</Application>
  <PresentationFormat>Panorámica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Angsana New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139</cp:revision>
  <dcterms:created xsi:type="dcterms:W3CDTF">2024-03-31T16:03:06Z</dcterms:created>
  <dcterms:modified xsi:type="dcterms:W3CDTF">2024-04-18T16:01:05Z</dcterms:modified>
</cp:coreProperties>
</file>