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Angsana New" panose="02020603050405020304" pitchFamily="18" charset="-34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ช่วงเวลาแห่งการถูกกดขี่ข่มเหงถูกประกาศในวิธีที่แตกต่างกัน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n-US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“</a:t>
          </a:r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หนึ่งวาระ สองวาระ และครึ่งวาระ</a:t>
          </a:r>
          <a:r>
            <a:rPr lang="en-US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”         (</a:t>
          </a:r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ดา</a:t>
          </a:r>
          <a:r>
            <a:rPr lang="th-TH" sz="2200" b="1" dirty="0" err="1">
              <a:latin typeface="Angsana New" panose="02020603050405020304" pitchFamily="18" charset="-34"/>
              <a:cs typeface="Angsana New" panose="02020603050405020304" pitchFamily="18" charset="-34"/>
            </a:rPr>
            <a:t>เนี</a:t>
          </a:r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ยล</a:t>
          </a:r>
          <a:r>
            <a:rPr lang="en-US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 7:25; 12:7; </a:t>
          </a:r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วิวรณ์</a:t>
          </a:r>
          <a:r>
            <a:rPr lang="en-US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 12:14)</a:t>
          </a:r>
          <a:endParaRPr lang="es-ES" sz="22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1,260 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วัน</a:t>
          </a:r>
          <a:r>
            <a:rPr lang="en-U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 (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วิวรณ์</a:t>
          </a:r>
          <a:r>
            <a:rPr lang="en-U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 11:3; 12:6)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800" b="1" dirty="0">
              <a:latin typeface="Angsana New" panose="02020603050405020304" pitchFamily="18" charset="-34"/>
              <a:cs typeface="Angsana New" panose="02020603050405020304" pitchFamily="18" charset="-34"/>
            </a:rPr>
            <a:t>42 </a:t>
          </a:r>
          <a:r>
            <a:rPr lang="th-TH" sz="2800" b="1" dirty="0"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r>
            <a:rPr lang="en-US" sz="2800" b="1" dirty="0">
              <a:latin typeface="Angsana New" panose="02020603050405020304" pitchFamily="18" charset="-34"/>
              <a:cs typeface="Angsana New" panose="02020603050405020304" pitchFamily="18" charset="-34"/>
            </a:rPr>
            <a:t> (</a:t>
          </a:r>
          <a:r>
            <a:rPr lang="th-TH" sz="2800" b="1" dirty="0">
              <a:latin typeface="Angsana New" panose="02020603050405020304" pitchFamily="18" charset="-34"/>
              <a:cs typeface="Angsana New" panose="02020603050405020304" pitchFamily="18" charset="-34"/>
            </a:rPr>
            <a:t>วิวรณ์</a:t>
          </a:r>
          <a:r>
            <a:rPr lang="en-US" sz="2800" b="1" dirty="0">
              <a:latin typeface="Angsana New" panose="02020603050405020304" pitchFamily="18" charset="-34"/>
              <a:cs typeface="Angsana New" panose="02020603050405020304" pitchFamily="18" charset="-34"/>
            </a:rPr>
            <a:t> 11:2; 13:5)</a:t>
          </a:r>
          <a:endParaRPr lang="es-ES" sz="2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42 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30 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วัน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1.260 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วัน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1 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ปี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2 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ปี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½ 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ปี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3 ½ 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ปี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 custLinFactNeighborX="67851" custLinFactNeighborY="543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 tIns="182880"/>
        <a:lstStyle/>
        <a:p>
          <a:pPr>
            <a:lnSpc>
              <a:spcPts val="1900"/>
            </a:lnSpc>
          </a:pPr>
          <a:r>
            <a:rPr lang="es-E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12 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 tIns="182880"/>
        <a:lstStyle/>
        <a:p>
          <a:pPr>
            <a:lnSpc>
              <a:spcPts val="1900"/>
            </a:lnSpc>
          </a:pPr>
          <a:r>
            <a:rPr lang="es-E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24 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 tIns="182880"/>
        <a:lstStyle/>
        <a:p>
          <a:pPr>
            <a:lnSpc>
              <a:spcPts val="1900"/>
            </a:lnSpc>
          </a:pPr>
          <a:r>
            <a:rPr lang="es-E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6 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 tIns="182880"/>
        <a:lstStyle/>
        <a:p>
          <a:pPr>
            <a:lnSpc>
              <a:spcPts val="1900"/>
            </a:lnSpc>
          </a:pPr>
          <a:r>
            <a:rPr lang="es-E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42 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42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เดือน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30 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วัน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1.260 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วัน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 custT="1"/>
      <dgm:spPr/>
      <dgm:t>
        <a:bodyPr/>
        <a:lstStyle/>
        <a:p>
          <a:r>
            <a: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ปี </a:t>
          </a:r>
          <a:r>
            <a: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 custT="1"/>
      <dgm:spPr/>
      <dgm:t>
        <a:bodyPr/>
        <a:lstStyle/>
        <a:p>
          <a:r>
            <a: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ปี </a:t>
          </a:r>
          <a:r>
            <a: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 algn="thaiDist">
            <a:lnSpc>
              <a:spcPts val="2900"/>
            </a:lnSpc>
            <a:buNone/>
          </a:pP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คริสตจักรโรมันได้รับอำนาจทางการเมืองเมื่อชนเผ่าสามเผ่าที่นับถือลัทธิ</a:t>
          </a:r>
          <a:br>
            <a:rPr lang="en-US" sz="2400" b="1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เอเรียนพ่ายแพ้ ได้แก่ เฮรูลี แวน</a:t>
          </a:r>
          <a:r>
            <a:rPr lang="th-TH" sz="2400" b="1" dirty="0" err="1">
              <a:latin typeface="Angsana New" panose="02020603050405020304" pitchFamily="18" charset="-34"/>
              <a:cs typeface="Angsana New" panose="02020603050405020304" pitchFamily="18" charset="-34"/>
            </a:rPr>
            <a:t>ดัล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 และออสโตรกอธ</a:t>
          </a:r>
          <a:endParaRPr lang="es-ES" sz="20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 algn="thaiDist">
            <a:lnSpc>
              <a:spcPts val="2900"/>
            </a:lnSpc>
            <a:buNone/>
          </a:pP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นายพลเบอร์เทียร์ชาวฝรั่งเศส ภายใต้คำสั่งของ</a:t>
          </a:r>
          <a:br>
            <a:rPr lang="en-US" sz="2400" b="1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นโปเลียน ได้เข้ามาจับสันตะปาปา ซึ่งเป็นการยุติอำนาจสูงสุดของคริสตจักรโรมัน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พวกเขาเป็นกลุ่มแรกที่มีพระคัมภีร์เป็นภาษาของตนเอง </a:t>
          </a:r>
          <a:r>
            <a:rPr lang="en-U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(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ก่อนหน้านั้น พระคัมภีร์มีเฉพาะภาษาลาติน กรีก หรือ</a:t>
          </a:r>
          <a:r>
            <a:rPr lang="th-TH" sz="2400" b="1" dirty="0" err="1">
              <a:latin typeface="Angsana New" panose="02020603050405020304" pitchFamily="18" charset="-34"/>
              <a:cs typeface="Angsana New" panose="02020603050405020304" pitchFamily="18" charset="-34"/>
            </a:rPr>
            <a:t>ฮีบ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รูเท่านั้น</a:t>
          </a:r>
          <a:r>
            <a:rPr lang="en-U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)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pPr algn="l"/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เนื่องจากพระคัมภีร์เป็นหนังสือต้องห้าม พวกเขาจึงได้ทำการคัดลอกไว้ในถ้ำต่าง</a:t>
          </a:r>
          <a:r>
            <a:rPr lang="en-US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ๆ หลบซ่อนจากพวกปา</a:t>
          </a:r>
          <a:r>
            <a:rPr lang="th-TH" sz="2400" b="1" dirty="0" err="1">
              <a:latin typeface="Angsana New" panose="02020603050405020304" pitchFamily="18" charset="-34"/>
              <a:cs typeface="Angsana New" panose="02020603050405020304" pitchFamily="18" charset="-34"/>
            </a:rPr>
            <a:t>ปิ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สต์ผู้ที่ปิดกั้นพวกเขา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pPr>
            <a:lnSpc>
              <a:spcPts val="2600"/>
            </a:lnSpc>
          </a:pP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พวกเขามักจะพกพระคัมภีร์บางส่วนไว้ที่ตัวเขาเสมอ ณ ช่วงเวลาที่มีโอกาสพวกเขาจะแบ่งปันให้คนอื่นๆ เพื่อมอบความหวังและคำหนุนใจในพระเจ้าให้แก่พวกเขา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pPr algn="thaiDist">
            <a:lnSpc>
              <a:spcPts val="2600"/>
            </a:lnSpc>
          </a:pP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พวกเขาได้รักษาความจริงแห่งพระคัมภีร์ที่พวกเขารู้มาเป็นเวลาหลายศตวรรษ พวกเขาเป็นที่รู้จักเพราะความสัตย์ซื่อและความจงรักภักดีของพวกเขา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หมู่บ้านทั้งหมดทั้งในทางตอนใต้ของประเทศฝรั่งเศสและทางตอนเหนือของประเทศอิตาลี ที่เรียกกันว่า </a:t>
          </a:r>
          <a:r>
            <a:rPr lang="th-TH" sz="2400" b="1" dirty="0" err="1">
              <a:latin typeface="Angsana New" panose="02020603050405020304" pitchFamily="18" charset="-34"/>
              <a:cs typeface="Angsana New" panose="02020603050405020304" pitchFamily="18" charset="-34"/>
            </a:rPr>
            <a:t>พีด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มอน</a:t>
          </a:r>
          <a:r>
            <a:rPr lang="th-TH" sz="2400" b="1" dirty="0" err="1">
              <a:latin typeface="Angsana New" panose="02020603050405020304" pitchFamily="18" charset="-34"/>
              <a:cs typeface="Angsana New" panose="02020603050405020304" pitchFamily="18" charset="-34"/>
            </a:rPr>
            <a:t>ต์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  กลับใจ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pPr algn="thaiDist"/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หมู่บ้านส่วนใหญ่เหล่านี้ได้ถูกรื้อถอนด้วยอำนาจ</a:t>
          </a:r>
          <a:r>
            <a:rPr lang="th-TH" sz="2400" b="1" dirty="0" err="1">
              <a:latin typeface="Angsana New" panose="02020603050405020304" pitchFamily="18" charset="-34"/>
              <a:cs typeface="Angsana New" panose="02020603050405020304" pitchFamily="18" charset="-34"/>
            </a:rPr>
            <a:t>เป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ปา</a:t>
          </a:r>
          <a:r>
            <a:rPr lang="th-TH" sz="2400" b="1" dirty="0" err="1">
              <a:latin typeface="Angsana New" panose="02020603050405020304" pitchFamily="18" charset="-34"/>
              <a:cs typeface="Angsana New" panose="02020603050405020304" pitchFamily="18" charset="-34"/>
            </a:rPr>
            <a:t>ซีแ</a:t>
          </a:r>
          <a:r>
            <a:rPr lang="th-TH" sz="2400" b="1" dirty="0">
              <a:latin typeface="Angsana New" panose="02020603050405020304" pitchFamily="18" charset="-34"/>
              <a:cs typeface="Angsana New" panose="02020603050405020304" pitchFamily="18" charset="-34"/>
            </a:rPr>
            <a:t>ละผู้อยู่อาศัยของเขาถูกสังหารหมู่</a:t>
          </a:r>
          <a:endParaRPr lang="es-ES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th-TH" sz="23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พวกเขาเชื่อในพระสัญญาต่างๆ ของพระคริสต์</a:t>
          </a:r>
          <a:r>
            <a:rPr lang="es-E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th-TH" sz="2300" b="1" dirty="0">
              <a:latin typeface="Angsana New" panose="02020603050405020304" pitchFamily="18" charset="-34"/>
              <a:cs typeface="Angsana New" panose="02020603050405020304" pitchFamily="18" charset="-34"/>
            </a:rPr>
            <a:t>พระกำลังของพระคริสต์เพียงพอสำหรับพวกเขาที่จะเอาชนะการทดลองต่าง ๆ ได้</a:t>
          </a:r>
          <a:endParaRPr lang="es-E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th-TH" sz="23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พวกเขาพบความชื่นชมยินดีในการเข้าร่วมกับการทุกข์ทรมานของพระคริสต์</a:t>
          </a:r>
          <a:endParaRPr lang="es-E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th-TH" sz="2300" b="1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ความสัตย์ซื่อของพระเยซูเป็นคำพยานที่ทรงพลังให้แก่โลก</a:t>
          </a:r>
          <a:endParaRPr lang="es-E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th-TH" sz="23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พวกเขาได้มองข้ามปัจจุบันและมองไปยังอนาคตอันรุ่งโรจน์</a:t>
          </a:r>
          <a:endParaRPr lang="es-E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th-TH" sz="23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พวกเขาทราบดีว่าความตายคือศัตรูที่พ่ายแพ้</a:t>
          </a:r>
          <a:endParaRPr lang="es-E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th-TH" sz="23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พวกเขายึดมั่นในพระสัญญาแห่งพระคำของพระเจ้า</a:t>
          </a:r>
          <a:endParaRPr lang="es-E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pPr>
            <a:lnSpc>
              <a:spcPts val="2400"/>
            </a:lnSpc>
          </a:pPr>
          <a:r>
            <a:rPr lang="th-TH" sz="2200" dirty="0">
              <a:latin typeface="Angsana New" panose="02020603050405020304" pitchFamily="18" charset="-34"/>
              <a:cs typeface="Angsana New" panose="02020603050405020304" pitchFamily="18" charset="-34"/>
            </a:rPr>
            <a:t>จอห์น </a:t>
          </a:r>
          <a:r>
            <a:rPr lang="th-TH" sz="2200" dirty="0" err="1">
              <a:latin typeface="Angsana New" panose="02020603050405020304" pitchFamily="18" charset="-34"/>
              <a:cs typeface="Angsana New" panose="02020603050405020304" pitchFamily="18" charset="-34"/>
            </a:rPr>
            <a:t>ฮัส</a:t>
          </a:r>
          <a:r>
            <a:rPr lang="es-ES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      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pPr>
            <a:lnSpc>
              <a:spcPts val="2400"/>
            </a:lnSpc>
          </a:pPr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เจอโรม       </a:t>
          </a:r>
          <a:r>
            <a:rPr lang="en-US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  </a:t>
          </a:r>
          <a:r>
            <a:rPr lang="es-ES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pPr>
            <a:lnSpc>
              <a:spcPts val="2400"/>
            </a:lnSpc>
          </a:pPr>
          <a:r>
            <a:rPr lang="th-TH" sz="2200" b="1" dirty="0" err="1">
              <a:latin typeface="Angsana New" panose="02020603050405020304" pitchFamily="18" charset="-34"/>
              <a:cs typeface="Angsana New" panose="02020603050405020304" pitchFamily="18" charset="-34"/>
            </a:rPr>
            <a:t>ทิลเ</a:t>
          </a:r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ดล</a:t>
          </a:r>
          <a:br>
            <a:rPr lang="es-ES" sz="2200" b="1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es-ES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pPr>
            <a:lnSpc>
              <a:spcPts val="2400"/>
            </a:lnSpc>
          </a:pPr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ฮิวจ์ ลา</a:t>
          </a:r>
          <a:r>
            <a:rPr lang="th-TH" sz="2200" b="1" dirty="0" err="1">
              <a:latin typeface="Angsana New" panose="02020603050405020304" pitchFamily="18" charset="-34"/>
              <a:cs typeface="Angsana New" panose="02020603050405020304" pitchFamily="18" charset="-34"/>
            </a:rPr>
            <a:t>ทิ</a:t>
          </a:r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เมีย</a:t>
          </a:r>
          <a:r>
            <a:rPr lang="es-ES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  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ช่วงเวลาแห่งการถูกกดขี่ข่มเหงถูกประกาศในวิธีที่แตกต่างกัน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“</a:t>
          </a: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หนึ่งวาระ สองวาระ และครึ่งวาระ</a:t>
          </a:r>
          <a:r>
            <a:rPr lang="en-US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”         (</a:t>
          </a: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ดา</a:t>
          </a:r>
          <a:r>
            <a:rPr lang="th-TH" sz="2200" b="1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เนี</a:t>
          </a: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ยล</a:t>
          </a:r>
          <a:r>
            <a:rPr lang="en-US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7:25; 12:7; </a:t>
          </a: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วิวรณ์</a:t>
          </a:r>
          <a:r>
            <a:rPr lang="en-US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12:14)</a:t>
          </a:r>
          <a:endParaRPr lang="es-ES" sz="22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1,260 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วัน</a:t>
          </a:r>
          <a:r>
            <a:rPr lang="en-U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(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วิวรณ์</a:t>
          </a:r>
          <a:r>
            <a:rPr lang="en-U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11:3; 12:6)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42 </a:t>
          </a: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r>
            <a:rPr lang="en-US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(</a:t>
          </a: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วิวรณ์</a:t>
          </a:r>
          <a:r>
            <a:rPr lang="en-US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11:2; 13:5)</a:t>
          </a:r>
          <a:endParaRPr lang="es-ES" sz="28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42 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30 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วัน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1.260 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วัน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 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ปี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99756" y="112173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2 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ปี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199756" y="112173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½ 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ปี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3 ½ 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ปี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828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12 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828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24 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828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6 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828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42 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เดือน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42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เดือน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30 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วัน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1.260 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วัน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lvl="1" indent="0" algn="thaiDist" defTabSz="1066800">
            <a:lnSpc>
              <a:spcPts val="29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คริสตจักรโรมันได้รับอำนาจทางการเมืองเมื่อชนเผ่าสามเผ่าที่นับถือลัทธิ</a:t>
          </a:r>
          <a:br>
            <a:rPr lang="en-U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เอเรียนพ่ายแพ้ ได้แก่ เฮรูลี แวน</a:t>
          </a:r>
          <a:r>
            <a:rPr lang="th-TH" sz="2400" b="1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ดัล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และออสโตรกอธ</a:t>
          </a:r>
          <a:endParaRPr lang="es-ES" sz="20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ปี </a:t>
          </a:r>
          <a:r>
            <a:rPr lang="es-E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lvl="1" indent="0" algn="thaiDist" defTabSz="1066800">
            <a:lnSpc>
              <a:spcPts val="29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นายพลเบอร์เทียร์ชาวฝรั่งเศส ภายใต้คำสั่งของ</a:t>
          </a:r>
          <a:br>
            <a:rPr lang="en-U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นโปเลียน ได้เข้ามาจับสันตะปาปา ซึ่งเป็นการยุติอำนาจสูงสุดของคริสตจักรโรมัน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ปี </a:t>
          </a:r>
          <a:r>
            <a:rPr lang="es-E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พวกเขาเป็นกลุ่มแรกที่มีพระคัมภีร์เป็นภาษาของตนเอง </a:t>
          </a:r>
          <a:r>
            <a:rPr lang="en-U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(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ก่อนหน้านั้น พระคัมภีร์มีเฉพาะภาษาลาติน กรีก หรือ</a:t>
          </a:r>
          <a:r>
            <a:rPr lang="th-TH" sz="2400" b="1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ฮีบ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รูเท่านั้น</a:t>
          </a:r>
          <a:r>
            <a:rPr lang="en-U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)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เนื่องจากพระคัมภีร์เป็นหนังสือต้องห้าม พวกเขาจึงได้ทำการคัดลอกไว้ในถ้ำต่าง</a:t>
          </a:r>
          <a:r>
            <a:rPr lang="en-US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ๆ หลบซ่อนจากพวกปา</a:t>
          </a:r>
          <a:r>
            <a:rPr lang="th-TH" sz="2400" b="1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ปิ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สต์ผู้ที่ปิดกั้นพวกเขา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ts val="2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พวกเขามักจะพกพระคัมภีร์บางส่วนไว้ที่ตัวเขาเสมอ ณ ช่วงเวลาที่มีโอกาสพวกเขาจะแบ่งปันให้คนอื่นๆ เพื่อมอบความหวังและคำหนุนใจในพระเจ้าให้แก่พวกเขา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91440" rIns="91440" bIns="91440" numCol="1" spcCol="1270" anchor="ctr" anchorCtr="0">
          <a:noAutofit/>
        </a:bodyPr>
        <a:lstStyle/>
        <a:p>
          <a:pPr marL="0" lvl="0" indent="0" algn="thaiDist" defTabSz="1066800">
            <a:lnSpc>
              <a:spcPts val="2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พวกเขาได้รักษาความจริงแห่งพระคัมภีร์ที่พวกเขารู้มาเป็นเวลาหลายศตวรรษ พวกเขาเป็นที่รู้จักเพราะความสัตย์ซื่อและความจงรักภักดีของพวกเขา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หมู่บ้านทั้งหมดทั้งในทางตอนใต้ของประเทศฝรั่งเศสและทางตอนเหนือของประเทศอิตาลี ที่เรียกกันว่า </a:t>
          </a:r>
          <a:r>
            <a:rPr lang="th-TH" sz="2400" b="1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พีด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มอน</a:t>
          </a:r>
          <a:r>
            <a:rPr lang="th-TH" sz="2400" b="1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ต์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 กลับใจ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91440" rIns="91440" bIns="91440" numCol="1" spcCol="1270" anchor="ctr" anchorCtr="0">
          <a:noAutofit/>
        </a:bodyPr>
        <a:lstStyle/>
        <a:p>
          <a:pPr marL="0" lvl="0" indent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หมู่บ้านส่วนใหญ่เหล่านี้ได้ถูกรื้อถอนด้วยอำนาจ</a:t>
          </a:r>
          <a:r>
            <a:rPr lang="th-TH" sz="2400" b="1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เป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ปา</a:t>
          </a:r>
          <a:r>
            <a:rPr lang="th-TH" sz="2400" b="1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ซีแ</a:t>
          </a:r>
          <a:r>
            <a:rPr lang="th-TH" sz="24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ละผู้อยู่อาศัยของเขาถูกสังหารหมู่</a:t>
          </a:r>
          <a:endParaRPr lang="es-ES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พวกเขาเชื่อในพระสัญญาต่างๆ ของพระคริสต์</a:t>
          </a:r>
          <a:r>
            <a:rPr lang="es-E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พระกำลังของพระคริสต์เพียงพอสำหรับพวกเขาที่จะเอาชนะการทดลองต่าง ๆ ได้</a:t>
          </a:r>
          <a:endParaRPr lang="es-E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พวกเขาพบความชื่นชมยินดีในการเข้าร่วมกับการทุกข์ทรมานของพระคริสต์</a:t>
          </a:r>
          <a:endParaRPr lang="es-E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ความสัตย์ซื่อของพระเยซูเป็นคำพยานที่ทรงพลังให้แก่โลก</a:t>
          </a:r>
          <a:endParaRPr lang="es-E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พวกเขาได้มองข้ามปัจจุบันและมองไปยังอนาคตอันรุ่งโรจน์</a:t>
          </a:r>
          <a:endParaRPr lang="es-E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พวกเขาทราบดีว่าความตายคือศัตรูที่พ่ายแพ้</a:t>
          </a:r>
          <a:endParaRPr lang="es-E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พวกเขายึดมั่นในพระสัญญาแห่งพระคำของพระเจ้า</a:t>
          </a:r>
          <a:endParaRPr lang="es-E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จอห์น </a:t>
          </a:r>
          <a:r>
            <a:rPr lang="th-TH" sz="2200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ฮัส</a:t>
          </a:r>
          <a:r>
            <a:rPr lang="es-ES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     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เจอโรม       </a:t>
          </a:r>
          <a:r>
            <a:rPr lang="en-US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 </a:t>
          </a:r>
          <a:r>
            <a:rPr lang="es-ES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ทิลเ</a:t>
          </a: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ดล</a:t>
          </a:r>
          <a:br>
            <a:rPr lang="es-ES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es-ES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ฮิวจ์ ลา</a:t>
          </a:r>
          <a:r>
            <a:rPr lang="th-TH" sz="2200" b="1" kern="1200" dirty="0" err="1">
              <a:latin typeface="Angsana New" panose="02020603050405020304" pitchFamily="18" charset="-34"/>
              <a:cs typeface="Angsana New" panose="02020603050405020304" pitchFamily="18" charset="-34"/>
            </a:rPr>
            <a:t>ทิ</a:t>
          </a: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เมีย</a:t>
          </a:r>
          <a:r>
            <a:rPr lang="es-ES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 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45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642574"/>
            <a:ext cx="6229351" cy="2644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ts val="9400"/>
              </a:lnSpc>
            </a:pPr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ยืนหยัดเพื่อความจริง</a:t>
            </a:r>
            <a:endParaRPr lang="es-E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284440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บทที่ 4 สำหรับ วันที่ 27 เมษายน ค.ศ. 2024</a:t>
            </a:r>
            <a:endParaRPr lang="es-ES" sz="2400" b="1" dirty="0">
              <a:solidFill>
                <a:srgbClr val="D0EB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471629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ลักษณะเด่นของชาววอลเดนซิสคืออะไร?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Angsana New" panose="02020603050405020304" pitchFamily="18" charset="-34"/>
                <a:cs typeface="Angsana New" panose="02020603050405020304" pitchFamily="18" charset="-34"/>
              </a:rPr>
              <a:t>การแบ่งปันพระคัมภีร์: ชาววอลเดนซิส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แสงแห่งการปฏิรูป: จอห์น ไวคลิฟ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2" y="619422"/>
            <a:ext cx="11649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“แต่วิถีของคนชอบธรรมเหมือนแสงอรุณซึ่งฉายสุกใสยิ่ง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ๆ ขึ้นจนสว่างเต็มที่” (สุภาษิต 4:18,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2" y="1217662"/>
            <a:ext cx="7859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จอห์น ไวคลิฟ (1324-1384) ได้อุทิศชีวิตของเขากับการแปลพระคัมภีร์เป็นภาษาอังกฤษ อะไรคือแรงบันดาลใจของเขา? มีอยู่สองเหตุผล นั่นคือ พระคริสต์ได้เปลี่ยนแปลงเขาผ่านทางพระวจนะคำ และเขาต้องการที่จะแบ่งปันความรักของพระคริสต์ให้กับผู้อื่น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2" y="5037621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7" y="1332517"/>
            <a:ext cx="401220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5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8" y="4084708"/>
            <a:ext cx="7270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แน่นอน สิ่งนี้ทำให้เขามีความขัดแย้งต่อเจ้าหน้าที่ในคริสตจักร ด้วยการติดต่อของเขาไปยังเจ้าหน้าที่ระดับสูงในประเทศอังกฤษ จึงทำให้จอห์นได้รอดพ้นจากการตายด้วยมือของคริสตจักร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06843" y="2464623"/>
            <a:ext cx="33331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เขา ผู้ที่ตั้งใจศึกษาพระคัมภีร์ และเปิดจิตใจของเขาต่ออิทธิพลของพระวิญญาณบริสุทธิ์จะได้รับการเปลี่ยนแปลง </a:t>
            </a:r>
            <a:b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ฮีบ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 4:12)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440014" y="4988857"/>
            <a:ext cx="8491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ในปี ค.ศ. 1428 ร่างของนักปฏิรูปถูกเผาและขี้เถ้าของเขาได้ถูกโยนลงไปในแม่น้ำ ขี้เถ้าที่กระจัดกระจายของเขาได้กลายเป็นสัญลักษณ์แห่งมรดกของเขา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7" y="5767026"/>
            <a:ext cx="8491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แสงสว่างอันเล็กน้อยแห่งความจริงของจอห์น ไวคลิฟได้จุดไปถึง ประเทศโบ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ฮี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เมีย ซึ่งเป็นที่ที่ จอห์น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ฮัส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ได้สานต่อมรดกของเขา ด้วยวิธีนี้ความจริงจึงดำเนินมาจนถึงรุ่งเช้าของการปฏิรูป การปฏิรูปเริ่มสว่างขึ้น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1" y="2540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การเสริมสร้างด้วยความเชื่อ: จอห์น </a:t>
            </a:r>
            <a:r>
              <a:rPr lang="th-TH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ฮัส</a:t>
            </a:r>
            <a:r>
              <a:rPr lang="th-TH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และคนอื่นๆ</a:t>
            </a:r>
            <a:endParaRPr lang="es-ES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02109"/>
            <a:ext cx="12191999" cy="461665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“คนที่มีพระบุตรก็มีชีวิต คนที่ไม่มีพระบุตรก็ไม่มีชีวิต” (1 ยอห</a:t>
            </a:r>
            <a:r>
              <a:rPr lang="th-TH" sz="2400" b="1" dirty="0" err="1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5:12,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หลังจากที่จอห์น ไวคลิฟและนักปฏิรูปคนอื่น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ๆ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ได้ลุกขึ้น</a:t>
            </a:r>
            <a:r>
              <a:rPr lang="es-E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11766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728216"/>
            <a:ext cx="11919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จอห์น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ฮัส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ถูกขังอยู่ในคุกและท้ายที่สุดถูกเผาที่เสาเข็ม เขาได้เขียนข้อความตอนที่อยู่ในคุกว่า “พระผู้เป็นเจ้าทรงเมตตาข้าพเจ้ามากเพียงใด และพระองค์ทรง</a:t>
            </a:r>
            <a:b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ค้ำจุนข้าพเจ้าอย่างน่าชื่นชมเพียงใด” ตามที่พระสัญญาของพระเจ้าได้ทรงค้ำจุนประชากรของพระองค์ในอดีต พระสัญญาเหล่านั้นก็ยังทรงค้ำจุนเราในวันนี้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180024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29988"/>
            <a:ext cx="3730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อะไรทำให้พวกเขามีความกล้าที่จะก่อการปฏิรูปของเขาและเผชิญกับปัญหาต่างๆ และความตาย</a:t>
            </a:r>
            <a:r>
              <a:rPr lang="es-E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3888" y="2020927"/>
            <a:ext cx="119260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“ในวันแห่งความชั่วร้ายนั้น ทุกคนที่จะรับใช้พระเจ้าตามคำบัญชาของจิตสำนึกโดยปราศจากความกลัว จำเป็นที่จะต้องมีความกล้าหาญ ความหนักแน่นและความรู้เรื่องพระเจ้าและพระคำของพระองค์ เพราะบรรดาผู้ที่สัตย์ซื่อต่อพระเจ้าจะถูกกดขี่ข่มเหง เจตนาของพวกเขาจะถูกขัดขวาง ความพยายามที่ดีที่สุดของพวกเขาจะถูกเข้าใจผิด และ</a:t>
            </a:r>
            <a:br>
              <a:rPr lang="en-US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ชื่อของพวกเขาถูกขับออกจากสังคมในฐานะคนชั่ว ซาตานใช้อำนาจแห่งการล่อลวงของตนทำงานเพื่อชักจูงจิตใจและบิดเบือนความเข้าใจ […] ยิ่งประชากรของพระเจ้ามีความเชื่อที่เข้มแข็งและบริสุทธิ์เพียงใด และยิ่งพวกเขามีปณิธานที่จะเชื่อฟังพระเจ้าอย่างหนักแน่นมากเท่าใด ซาตานก็จะยิ่งพยายามอย่างดุเดือดมากขึ้นเพื่อปลุกเร้าความโกรธแค้นของผู้ที่เหยียบย่ำกฎของพระเจ้าในขณะที่อ้างตนว่าเป็นคนชอบธรรม จำเป็นต้องอาศัยความไว้วางใจอย่างแน่วแน่ที่สุดและเป้าหมายที่กล้าหาญที่สุด เพื่อที่จะยึดมั่นในความเชื่อที่ได้ส่งต่อมายัง</a:t>
            </a:r>
            <a:r>
              <a:rPr lang="th-TH" sz="3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วิสุ</a:t>
            </a: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ทธิชนทั้งหลาย”</a:t>
            </a:r>
            <a:endParaRPr lang="es-ES" sz="3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5836742" y="6047740"/>
            <a:ext cx="6223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EGW (The Acts of the Apostles, pg. 431.1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, (Non-official Translation)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“โมเสสยกงูขึ้นใน</a:t>
            </a:r>
            <a:r>
              <a:rPr kumimoji="0" lang="th-TH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ถิ่</a:t>
            </a: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นท</a:t>
            </a:r>
            <a:r>
              <a:rPr kumimoji="0" lang="th-TH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ุร</a:t>
            </a: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กัน‌</a:t>
            </a:r>
            <a:r>
              <a:rPr kumimoji="0" lang="th-TH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ดาร</a:t>
            </a: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 บุตรมนุษย์จะต้องถูกยกขึ้นอย่างนั้น  เพื่อทุกคนที่วางใจพระองค์จะได้ชีวิตนิรันดร์”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(ยอห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3:14,15,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324600" y="3852565"/>
            <a:ext cx="5867400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ความจริงที่ถูกตั้งคำถาม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</a:p>
          <a:p>
            <a:pPr lvl="1">
              <a:lnSpc>
                <a:spcPts val="2880"/>
              </a:lnSpc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ช่วงเวลาแห่งการถูกกดขี่ข่มเหง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lnSpc>
                <a:spcPts val="2880"/>
              </a:lnSpc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ความซื่อสัตย์ในการต่อสู้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ts val="2880"/>
              </a:lnSpc>
              <a:spcBef>
                <a:spcPts val="1200"/>
              </a:spcBef>
            </a:pPr>
            <a:r>
              <a:rPr lang="th-TH" sz="2400" b="1" dirty="0">
                <a:solidFill>
                  <a:schemeClr val="bg1"/>
                </a:solidFill>
                <a:highlight>
                  <a:srgbClr val="19AC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การปกป้องความจริง</a:t>
            </a:r>
            <a:r>
              <a:rPr lang="es-ES" sz="2400" b="1" dirty="0">
                <a:solidFill>
                  <a:schemeClr val="bg1"/>
                </a:solidFill>
                <a:highlight>
                  <a:srgbClr val="19AC00"/>
                </a:highlight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endParaRPr lang="es-ES" sz="2000" b="1" dirty="0">
              <a:solidFill>
                <a:schemeClr val="bg1"/>
              </a:solidFill>
              <a:highlight>
                <a:srgbClr val="19AC00"/>
              </a:highligh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lnSpc>
                <a:spcPts val="2880"/>
              </a:lnSpc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การแบ่งปันพระคัมภีร์: ชาววอลเดนซี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lnSpc>
                <a:spcPts val="2880"/>
              </a:lnSpc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ดาวแห่งการปฏิรูป: จอห์น ไวคลิฟ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lnSpc>
                <a:spcPts val="2880"/>
              </a:lnSpc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การเสริมสร้างด้วยความเชื่อ: จอห์น 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ฮัส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และคนอื่นๆ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50" y="124063"/>
            <a:ext cx="7115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พระธรรมดา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เนี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ลและวิวรณ์ถูกประกาศในช่วงเวลาที่ซาตานใช้อำนาจทางการเมืองและศาสนาเพื่อกดขี่ข่มเหงและทำลายบรรดาผู้ที่ยืนหยัดเพื่อความจริง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47776"/>
            <a:ext cx="7115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ระหว่างช่วงเวลานี้ คือในช่วงยุคมืด ความจริงได้ถูกตั้งคำถาม แต่มีหลายคนที่ได้ออกมาเพื่อปกป้องความจริง และยอมที่จะมอบชีวิตของเขาเพื่อการต่อสู้นี้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138842"/>
            <a:ext cx="7115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อำนาจนี้ “ได้ทำลายความจริง” (ดา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เนี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ยล 8:12) ในช่วงเวลานั้น “คนฉลาดบางคนจะ</a:t>
            </a:r>
            <a:b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ล้มลงเพื่อพวกเขาจะถูกถลุงและชำระให้หมดจด จนกว่าจะถึงวาระสุดท้าย เพราะวาระก็จะมาตามเวลากำหนด” (ดา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เนี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ยล 11:35)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558429" y="1067206"/>
            <a:ext cx="6614160" cy="36317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th-TH" sz="115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ความจริงที่ถูกตั้งคำถาม</a:t>
            </a:r>
            <a:endParaRPr lang="es-ES" sz="115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ช่วงเวลาแห่งการถูกกดขี่ข่มเหง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614273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ท่านจะพูดคำกล่าวร้ายองค์ผู้สูงสุดและจะข่มเหงบรรดาผู้บริสุทธิ์ขององค์ผู้สูงสุดนั้นและจะคิดเปลี่ยนแปลงวาระและธรรมบัญญัติต่าง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ๆ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และเขาทั้งหลายจะถูกมอบไว้ในมือของท่านตลอดหนึ่งวาระ สองวาระ กับครึ่งวาระ” (ดา</a:t>
            </a:r>
            <a:r>
              <a:rPr lang="th-TH" sz="22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เนี</a:t>
            </a:r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ยล 7:25, 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ทุกการเปิดเผยได้แสดงถึงช่วงวลาเดียวกัน นั่นคือ 1,260 วัน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02301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ทั้งในสมัยโบราณกาลและปัจจุบัน ระยะเวลาทั่วไปของหนึ่งเดือน คือ 30 วัน</a:t>
            </a:r>
            <a:r>
              <a:rPr lang="es-E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545929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8" y="2995739"/>
            <a:ext cx="3867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คำว่า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วาระ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มีความหมายเดียวกันกับ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b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ส่วนคำว่า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หลาย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ๆ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วาระ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ถูกใช้ในพระธรรม</a:t>
            </a:r>
            <a:b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ดา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เนี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ยล หมายถึง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สองวาระ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037420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222911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882354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549950"/>
            <a:ext cx="42410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ภายใต้หลักการของ “วันเท่ากับปี” (เอเสเคียล 4:6; </a:t>
            </a:r>
            <a:b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นาฮูม 14:34), ช่วงเวลาของการถูกกดขี่ข่มเหงนี้มีประวัติศาสตร์ยาวนาน 1,260 ปี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5" y="1322095"/>
            <a:ext cx="6540500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2700"/>
              </a:lnSpc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การข่มเหง 1,260 ปีที่ประกาศโดยดา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เนี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ยลและวิวรณ์ครอบคลุมช่วงประวัติศาสตร์ใดบ้าง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85357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1" y="3175337"/>
            <a:ext cx="4427930" cy="1483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ts val="2700"/>
              </a:lnSpc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ตามที่ได้พยากรณ์ไว้ พระเจ้าทรงจัดเตรียมสถานที่หนึ่งไว้เพื่อช่วยเหลือคริสตจักรที่สัตย์ซื่อ: </a:t>
            </a:r>
            <a:b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ถิ่นทุรกันดาร ซึ่งเป็นสถานที่ที่มีคนอยู่อย่างอาศัย</a:t>
            </a:r>
            <a:b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อย่างเบาบาง (วิวรณ์ 12:6, 14)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397246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ช่วงเวลาแห่งการถูกกดขี่ข่มเหง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669617"/>
            <a:ext cx="12191998" cy="7681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thaiDist">
              <a:lnSpc>
                <a:spcPts val="2500"/>
              </a:lnSpc>
            </a:pP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ท่านจะพูดคำกล่าวร้ายองค์ผู้สูงสุดและจะข่มเหงบรรดาผู้บริสุทธิ์ขององค์ผู้สูงสุดนั้นและจะคิดเปลี่ยนแปลงวาระและธรรมบัญญัติต่าง ๆ และเขาทั้งหลายจะถูกมอบไว้ในมือของท่านตลอดหนึ่งวาระ สองวาระ กับครึ่งวาระ” (ดา</a:t>
            </a:r>
            <a:r>
              <a:rPr lang="th-TH" sz="2400" b="1" dirty="0" err="1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เนี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ยล 7:25,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14984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231774" y="2029981"/>
            <a:ext cx="6540499" cy="1136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เมื่อทั้งสิบอาณาจักรทางการเมืองได้ก่อตั้งขึ้นที่กรุงโรม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(เผ่าต่าง ๆ ที่ได้บุกรุกจักรวรรดิ) อีกอาณาจักรหนึ่งจะปรากฏขึ้นและมีอำนาจเหนือสามอาณาจักรในท่ามกลางสิบอาณาจักร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71" y="6059259"/>
            <a:ext cx="4427930" cy="79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ts val="2700"/>
              </a:lnSpc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ด้วยความโชคร้าย หลายคนต้องสละเลือดของเขาเพื่อแลกกับความจงรักภักดี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597737"/>
            <a:ext cx="4342203" cy="1483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ts val="2700"/>
              </a:lnSpc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ช่วงเวลาแห่งความยากลำบากและการถูกกดขี่</a:t>
            </a:r>
            <a:b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ข่มเหง ผู้เชื่อที่สัตย์ซื่อได้ลุกขึ้นเพื่อปกป้องความจริง ได้เข้าลี้ภัยอยู่ในความรักและการดูแลของพระเจ้า (สดุดี 46:1-3)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ความซื่อสัตย์ในช่วงเวลาการถูกกดขี่ข่มเหง</a:t>
            </a:r>
            <a:endParaRPr lang="es-E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463663" y="617378"/>
            <a:ext cx="98107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“ท่านที่รักทั้งหลาย ข้าพเจ้าปรารถนาอย่างยิ่งที่จะเขียนถึงท่านเรื่องความรอดที่เรามีร่วมกัน แต่ข้าพเจ้าเห็นว่า จำเป็นจะต้องเขียน</a:t>
            </a:r>
            <a:b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วิงวอนท่านให้ต่อสู้เพื่อหลักความเชื่อที่ได้ทรงมอบให้กับพวกธรร‌</a:t>
            </a:r>
            <a:r>
              <a:rPr lang="th-TH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มิก</a:t>
            </a: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ชนครั้งเดียวสำหรับตลอดไป” (ยูดา</a:t>
            </a:r>
            <a:r>
              <a:rPr lang="th-TH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1:3, </a:t>
            </a:r>
            <a:r>
              <a:rPr lang="es-ES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656144"/>
            <a:ext cx="8466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เมื่อคริสตจักรโรมันได้รับอำนาจทางการเมือง เธอก็เริ่มใช้อำนาจเพื่อสั่งให้ทุกคนทำตามคำสั่งสอนต่าง ๆ ตามหลักการทางศาสนา ซึ่งคำสั่งสอนมากมายได้ถูกบิดเบือนไปแล้ว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73124" y="384485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แต่เขาไม่สามารถทำลายให้หมดสิ้นได้ ผู้สัตย์ซื่อได้รับคำแนะนำจากคำสอนในพระคัมภีร์และทำตามคำแนะนำของยูดาส ได้ลุกขึ้นต่อสู้อย่างกล้าหาญเพื่อปกป้องความเชื่อของพวกเขา (ยูดา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1:3)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28177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73124" y="2586845"/>
            <a:ext cx="837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นอกจากนี้ได้มีการเติบโตขึ้นของการคอรัปชั่นท่ามกลางผู้นำทางศาสนาอีกด้วย เพื่อป้องกันไม่ให้มวลชนก่อการกบฏต่อต้านอำนาจของพวกเขา เขาจึงเอาสิ่งที่ล้ำค่าที่สุดไปจากพวกเขา นั่นก็คือ</a:t>
            </a:r>
            <a:b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พระคำของพระเจ้า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13171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ด้วยการเสริมกำลังจากฤทธิ์อำนาจแห่งพระคำของพระเจ้า พวกเขาจึงเผยแพร่คำสอนอย่างไม่เกรงกลัว ได้รับการเสริมกำลังด้วยพระสัญญาต่าง ๆ เช่นในพระธรรมวิวรณ์ 2:10 พวกเขาได้สัตย์ซื่อจนถึงความตาย โดยรู้ว่าพวกเขาจะได้รับมงกฎแห่งชีวิต</a:t>
            </a:r>
            <a:endParaRPr lang="es-E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1536174"/>
            <a:ext cx="6614160" cy="36317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th-TH" sz="115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การปกป้องความจริง</a:t>
            </a:r>
            <a:endParaRPr lang="es-ES" sz="115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Angsana New" panose="02020603050405020304" pitchFamily="18" charset="-34"/>
                <a:cs typeface="Angsana New" panose="02020603050405020304" pitchFamily="18" charset="-34"/>
              </a:rPr>
              <a:t>การแบ่งปันพระคัมภีร์: ชาววอลเดนซิส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92646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2400" b="1" dirty="0" err="1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</a:t>
            </a:r>
            <a:r>
              <a:rPr lang="th-TH" sz="24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โตรกับอัครทูตคนอื่นๆ ตอบว่า “เราจำเป็นต้องเชื่อฟังพระเจ้ามากกว่าเชื่อฟังมนุษย์”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th-TH" sz="24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(กิจการ 5:29, </a:t>
            </a: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305654"/>
            <a:ext cx="6169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ปีเตอร์ วอลโด (1140-1218) นักธุรกิจชาวฝรั่งเศสที่ร่ำรวยคนหนึ่งได้ละทิ้งความมั่งคั่งของเขาเพื่อประกาศเกี่ยวกับพระคริสต์ เขาได้ก่อตั้ง กลุ่มการเคลื่อนไหวที่เรียกว่า “ผู้ยากจนแห่งไลออน” ที่รู้จักกันในชื่อ “วอลเดนซิส” พระสันตะปาปา</a:t>
            </a:r>
            <a:b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อเล็กซานเดอร์ที่สามได้ยอมรับคำปฏิญาณแห่งความยากจนของเขา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236370"/>
            <a:ext cx="60925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หลังจากนั้น พระสันตะปาปาลูเชียสที่สามได้ประนามผู้ที่ติดตาม ปีเตอร์ วอลโดว่าเป็นคนนอกรีต อย่างไรก็ตาม ชาวฟรานซิสโกได้กลายเป็นเสาหลักแห่งคริสตจักรโรมันในขณะที่ชาววอลเดนซิสถูกกดขี่ข่มเหงจนเกือบสูญพันธ์ ทำไม?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936870"/>
            <a:ext cx="61702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ไม่นานหลังจากนั้น ฟรานซิสแห่งอ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ัสซีซี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(1181-1226) ผู้ที่ได้ยึดคำปฏิญาณแห่งความจนนี้เหมือนกัน ได้รับการอนุมัติโดย พระสันตะปาปาอินโน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เซนต์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ที่สาม ซึ่งเป็นผู้ก่อตั้งกลุ่มการเคลื่อนไหวชาวฟรานซิสโก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582327"/>
            <a:ext cx="6092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เพื่อความสัตย์ซื่อของเขา คนกลุ่มแรกได้สัตย์ซื่อต่อพระสันตะปาปา ขณะที่กลุ่มที่มาภายหลังได้สัตย์ซื่อต่อคำสอนในพระคัมภีร์</a:t>
            </a:r>
            <a:endParaRPr lang="es-ES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2153</Words>
  <Application>Microsoft Office PowerPoint</Application>
  <PresentationFormat>Panorámica</PresentationFormat>
  <Paragraphs>101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Angsana New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169</cp:revision>
  <dcterms:created xsi:type="dcterms:W3CDTF">2024-04-06T15:01:35Z</dcterms:created>
  <dcterms:modified xsi:type="dcterms:W3CDTF">2024-04-25T17:45:15Z</dcterms:modified>
</cp:coreProperties>
</file>