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2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7" r:id="rId12"/>
    <p:sldId id="264" r:id="rId13"/>
    <p:sldId id="266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6633"/>
    <a:srgbClr val="E8B3C7"/>
    <a:srgbClr val="FFFFFF"/>
    <a:srgbClr val="8D42C6"/>
    <a:srgbClr val="C4B4F0"/>
    <a:srgbClr val="8C8CB1"/>
    <a:srgbClr val="3C2F30"/>
    <a:srgbClr val="92A4B9"/>
    <a:srgbClr val="018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42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พระองค์ทรงรับบัพตีสมาจากยอห์น  โดยไม่ใช้วิธีอื่น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1:9)</a:t>
          </a: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พระองค์ทรงดำเนินไปโดยพระวิญญาณบริสุทธิ์</a:t>
          </a:r>
          <a:b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มาระโก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1:12)</a:t>
          </a: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พระองค์ประสงค์ที่จะเข้าเฝ้าตามลำพังกับพระเจ้า(มาระโก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1:13a)</a:t>
          </a: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พระองค์ทรงถูกทดลองโดยซาตาน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1:13b)</a:t>
          </a: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ร่างกายของพระองค์ได้รับอันตราย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1:13c)</a:t>
          </a: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เหล่าทูตสวรรค์ช่วยเหลือพระองค์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1:13d)</a:t>
          </a: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ข่าวสารเบื้องต้นขององค์พระเยซูคริสต์ครอบคลุมใน 3 ประเด็น 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1:15)</a:t>
          </a: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แผ่นดินของพระเจ้าใกล้เข้ามาแล้ว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จงกลับใจใหม่ และเชื่อในข่าวประเสริฐ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เวลาได้มาถึงแล้ว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5728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6137" y="1413526"/>
          <a:ext cx="1808155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พระองค์ทรงรับบัพตีสมาจากยอห์น  โดยไม่ใช้วิธีอื่น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1:9)</a:t>
          </a:r>
        </a:p>
      </dsp:txBody>
      <dsp:txXfrm>
        <a:off x="46137" y="1413526"/>
        <a:ext cx="1808155" cy="1409147"/>
      </dsp:txXfrm>
    </dsp:sp>
    <dsp:sp modelId="{DADC1F86-B4A4-4CCE-AA06-73D7E8E6C588}">
      <dsp:nvSpPr>
        <dsp:cNvPr id="0" name=""/>
        <dsp:cNvSpPr/>
      </dsp:nvSpPr>
      <dsp:spPr>
        <a:xfrm>
          <a:off x="2030832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83198" y="1449554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พระองค์ทรงดำเนินไปโดยพระวิญญาณบริสุทธิ์</a:t>
          </a:r>
          <a:b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มาระโก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1:12)</a:t>
          </a:r>
        </a:p>
      </dsp:txBody>
      <dsp:txXfrm>
        <a:off x="2183198" y="1449554"/>
        <a:ext cx="1571202" cy="1409147"/>
      </dsp:txXfrm>
    </dsp:sp>
    <dsp:sp modelId="{3CE3B9B6-E456-4038-8E9B-FF262F2AB425}">
      <dsp:nvSpPr>
        <dsp:cNvPr id="0" name=""/>
        <dsp:cNvSpPr/>
      </dsp:nvSpPr>
      <dsp:spPr>
        <a:xfrm>
          <a:off x="3972769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131654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พระองค์ประสงค์ที่จะเข้าเฝ้าตามลำพังกับพระเจ้า(มาระโก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1:13a)</a:t>
          </a:r>
        </a:p>
      </dsp:txBody>
      <dsp:txXfrm>
        <a:off x="4131654" y="1413526"/>
        <a:ext cx="1571202" cy="1409147"/>
      </dsp:txXfrm>
    </dsp:sp>
    <dsp:sp modelId="{1C8FA63C-E40A-4902-856E-BE032EE7B664}">
      <dsp:nvSpPr>
        <dsp:cNvPr id="0" name=""/>
        <dsp:cNvSpPr/>
      </dsp:nvSpPr>
      <dsp:spPr>
        <a:xfrm>
          <a:off x="5914705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073590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พระองค์ทรงถูกทดลองโดยซาตาน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1:13b)</a:t>
          </a:r>
        </a:p>
      </dsp:txBody>
      <dsp:txXfrm>
        <a:off x="6073590" y="1413526"/>
        <a:ext cx="1571202" cy="1409147"/>
      </dsp:txXfrm>
    </dsp:sp>
    <dsp:sp modelId="{CAEDE72E-D226-42C0-91FE-3AC483B7492C}">
      <dsp:nvSpPr>
        <dsp:cNvPr id="0" name=""/>
        <dsp:cNvSpPr/>
      </dsp:nvSpPr>
      <dsp:spPr>
        <a:xfrm>
          <a:off x="7856641" y="106816"/>
          <a:ext cx="1765396" cy="141231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15526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ร่างกายของพระองค์ได้รับอันตราย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1:13c)</a:t>
          </a:r>
        </a:p>
      </dsp:txBody>
      <dsp:txXfrm>
        <a:off x="8015526" y="1413526"/>
        <a:ext cx="1571202" cy="1409147"/>
      </dsp:txXfrm>
    </dsp:sp>
    <dsp:sp modelId="{400BA75A-6623-4983-A9EA-19357109AFFC}">
      <dsp:nvSpPr>
        <dsp:cNvPr id="0" name=""/>
        <dsp:cNvSpPr/>
      </dsp:nvSpPr>
      <dsp:spPr>
        <a:xfrm>
          <a:off x="9798577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57462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เหล่าทูตสวรรค์ช่วยเหลือพระองค์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1:13d)</a:t>
          </a:r>
        </a:p>
      </dsp:txBody>
      <dsp:txXfrm>
        <a:off x="9957462" y="1413526"/>
        <a:ext cx="1571202" cy="140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ข่าวสารเบื้องต้นขององค์พระเยซูคริสต์ครอบคลุมใน 3 ประเด็น 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1:15)</a:t>
          </a: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เวลาได้มาถึงแล้ว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แผ่นดินของพระเจ้าใกล้เข้ามาแล้ว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จงกลับใจใหม่ และเชื่อในข่าวประเสริฐ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2242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952" y="-167405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1" y="3083376"/>
            <a:ext cx="6189158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521399" y="676228"/>
            <a:ext cx="5568649" cy="518451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pPr algn="ctr"/>
            <a:r>
              <a:rPr lang="th-TH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จุดเริ่มต้นแรกของข่าวประเสริฐ</a:t>
            </a:r>
            <a:endParaRPr lang="en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683E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9398284" y="6423025"/>
            <a:ext cx="2691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600" b="1" dirty="0">
                <a:solidFill>
                  <a:srgbClr val="536A24"/>
                </a:solidFill>
              </a:rPr>
              <a:t>บทที่</a:t>
            </a:r>
            <a:r>
              <a:rPr lang="en" sz="1600" b="1" dirty="0">
                <a:solidFill>
                  <a:srgbClr val="536A24"/>
                </a:solidFill>
              </a:rPr>
              <a:t> 1 </a:t>
            </a:r>
            <a:r>
              <a:rPr lang="th-TH" sz="1600" b="1" dirty="0">
                <a:solidFill>
                  <a:srgbClr val="536A24"/>
                </a:solidFill>
              </a:rPr>
              <a:t>ประจำวันที่</a:t>
            </a:r>
            <a:r>
              <a:rPr lang="en" sz="1600" b="1" dirty="0">
                <a:solidFill>
                  <a:srgbClr val="536A24"/>
                </a:solidFill>
              </a:rPr>
              <a:t> 6</a:t>
            </a:r>
            <a:r>
              <a:rPr lang="th-TH" sz="1600" b="1" dirty="0">
                <a:solidFill>
                  <a:srgbClr val="536A24"/>
                </a:solidFill>
              </a:rPr>
              <a:t> กรกฎาคม</a:t>
            </a:r>
            <a:r>
              <a:rPr lang="en" sz="1600" b="1" dirty="0">
                <a:solidFill>
                  <a:srgbClr val="536A24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729374" y="1073008"/>
            <a:ext cx="9239746" cy="40318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พระสิริที่ตกอยู่บนพระคริสต์คือคำมั่นสัญญาถึงความรักของพระเจ้าที่มีต่อเรา ข้อความนี้บอกเราถึงพลังแห่งการอธิษฐาน—เสียงของบุตรมนุษย์อาจเข้าถึงพระกรรณของพระเจ้าได้อย่างไร แน่นอนว่าคำวิงวอนของเราก็จะได้รับการยอมรับในที่ประชุมแห่งสวรรค์เช่นกัน.... แสงสว่างที่ตกลงมาจากประตูสวรรค์ที่เปิดออกเหนือพระเศียรของพระผู้ช่วยให้รอดของเราจะตกลงมาถึงเรา ขณะที่เราอธิษฐานขอความช่วยเหลือเพื่อต่อต้านการล่อลวงดุจเดียวกัน  เสียงที่ตรัสกับพระเยซูนั้นตรัสกับทุกคนที่เชื่อว่า “นี่คือลูกที่รักของเรา ซึ่งเราพอใจในตัวท่านมาก</a:t>
            </a:r>
            <a:r>
              <a:rPr lang="e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”»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5047392" y="5883846"/>
            <a:ext cx="5738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(In the Heavenly Places - </a:t>
            </a:r>
            <a:r>
              <a:rPr lang="en-US" sz="1600" b="1" dirty="0"/>
              <a:t>God Has Chosen Me, January 20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ข่าวสาร</a:t>
            </a:r>
            <a:endParaRPr lang="en" sz="48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637802"/>
            <a:ext cx="7468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หลัง​จาก​ยอห์น​ถูก​จับ​แล้ว พระ​เยซู​เสด็จ​มา​ยัง​แคว้น​กา​ลิลี ทรง​ประ​กาศ​ข่าว​ประ​เสริฐ​ของ​พระ​เจ้า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มาระโก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1:14)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320918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319617" y="3064933"/>
            <a:ext cx="3549650" cy="255454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การอ้างอิงถึงคำพยากรณ์ 70 สัปดาห์ (ดนล. 9:24)  ตั้งแต่กฤษฎีกาของอารทาเซอร์ซีส ปี 457 ปีก่อนคริสตกาล จนถึงการเจิมของพระเมสสิยาห์ 69 สัปดาห์จะผ่านพ้นไป (ข้อ 25) สิ่งนี้เกิดขึ้นจริงที่การรับบัพติศมาของพระเยซู ค.ศ. 27 ครึ่งสัปดาห์ต่อมา ค.ศ. 31 พระเยซูสิ้นพระชนม์ (ข้อ 27)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70788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คำสัญญาที่กล่าวถึงพันธสัญญาแห่งความรอดนั้นเริ่มต้นขึ้นจริง</a:t>
            </a:r>
            <a:endPara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8130114" y="3064933"/>
            <a:ext cx="3714752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เรียกร้องให้ทุกๆ คนมีร่วมในการรับพันธสัญญา โดยการยอมรับการอภัยบาป และผ่านทางความเชื่อในองค์พระเยซูคริสต์</a:t>
            </a:r>
            <a:endParaRPr lang="en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925983" y="4238624"/>
            <a:ext cx="2918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ข่าวสารของเราในปัจจุบันยังรวมอยู่ในประเด็นทั้งสามนี้ด้วย: เวลาได้สำเร็จแล้ว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พระเยซูจะเสด็จมา เราต้องกลับใจและเชื่อเพื่อเราจะได้ไปกับพระองค์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700" y="4238624"/>
            <a:ext cx="4641850" cy="250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70 weeks = 490 years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weeks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62 weeks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week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week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49 years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434 years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821031" y="1622852"/>
            <a:ext cx="10250792" cy="40318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ข้อความสำคัญในการเทศนาของพระคริสต์คือ “เวลาได้มาถึงแล้ว และอาณาจักรของพระเจ้าก็มาใกล้แล้ว จงกลับใจใหม่และเชื่อพระกิตติคุณ” ดังนั้นข่าวสารพระกิตติคุณตามที่พระผู้ช่วยให้รอดประทานจึงมีพื้นฐานอยู่บนคำพยากรณ์ “เวลา” ซึ่งพระองค์ทรงประกาศว่าจะสำเร็จคือช่วงเวลาที่ทูตสวรรค์กาเบรียลแจ้งแก่ดาเนียล...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เมื่อข้อความของการเสด็จมาครั้งแรกของพระคริสต์ได้ประกาศถึงอาณาจักรแห่งพระคุณของพระองค์ฉันใด ข้อความของการเสด็จมาครั้งที่สองของพระองค์ก็ประกาศถึงอาณาจักรแห่งพระสิริของพระองค์ฉันนั้น และข้อความที่สองก็เหมือนกับข้อความแรกที่มีพื้นฐานมาจากคำพยากรณ์</a:t>
            </a:r>
            <a:r>
              <a:rPr lang="e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8387704" y="6317394"/>
            <a:ext cx="3585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pg. 233, 234)</a:t>
            </a:r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4410075" y="251936"/>
            <a:ext cx="74866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2800" b="1" dirty="0">
                <a:solidFill>
                  <a:srgbClr val="FFC0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“หลัง​จาก​ยอห์น​ถูก​จับ​แล้ว พระ​เยซู​เสด็จ​มา​ยัง​แคว้น​กา​ลิลี ทรง​ประ​กาศ​ข่าว​ประ​เสริฐ​ของ​พระ​เจ้า</a:t>
            </a:r>
            <a:r>
              <a:rPr lang="th-TH" sz="2800" b="1" baseline="30000" dirty="0">
                <a:solidFill>
                  <a:srgbClr val="FFC0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</a:t>
            </a:r>
            <a:r>
              <a:rPr lang="th-TH" sz="2800" b="1" dirty="0">
                <a:solidFill>
                  <a:srgbClr val="FFC0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โดย​ตรัส​ว่า “เวลา​กำ​หนด​มา​ถึง​แล้ว​และ​แผ่น​ดิน​ของ​พระ​เจ้า​ก็​มา​ใกล้​แล้ว จง​กลับ​ใจ​ใหม่ และ​เชื่อ​ข่าว​ประ​เสริฐ” 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th-TH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มาระโก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1:14, 15,)</a:t>
            </a: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87183" y="3103126"/>
            <a:ext cx="4655061" cy="37548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th-TH" sz="2400" b="1" dirty="0">
                <a:solidFill>
                  <a:srgbClr val="AD47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ผู้เขียนพระกิตติคุณ</a:t>
            </a:r>
            <a:r>
              <a:rPr lang="en" sz="2000" b="1" dirty="0">
                <a:solidFill>
                  <a:srgbClr val="AD4758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ผู้ประกาสข่าวประเสริฐที่ล้มเหลว</a:t>
            </a:r>
            <a:endPara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12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ประโยชน์สำหรับพันธกิจ</a:t>
            </a:r>
            <a:endPara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400"/>
              </a:spcBef>
            </a:pPr>
            <a:r>
              <a:rPr lang="th-TH" sz="2400" b="1" dirty="0">
                <a:solidFill>
                  <a:srgbClr val="C52C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จุดเริ่มต้นของข่าวประเสริฐ</a:t>
            </a:r>
            <a:r>
              <a:rPr lang="en" sz="2000" b="1" dirty="0">
                <a:solidFill>
                  <a:srgbClr val="C52C9D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การเตรียมพร้อม</a:t>
            </a:r>
            <a:r>
              <a:rPr lang="en" sz="2000" b="1" dirty="0"/>
              <a:t>.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มาระโก</a:t>
            </a:r>
            <a:r>
              <a:rPr lang="en" sz="2000" b="1" dirty="0"/>
              <a:t> 1:1-8.</a:t>
            </a:r>
          </a:p>
          <a:p>
            <a:pPr lvl="1">
              <a:spcBef>
                <a:spcPts val="12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การบัพตีสมา</a:t>
            </a:r>
            <a:r>
              <a:rPr lang="en" sz="2000" b="1" dirty="0"/>
              <a:t>.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มาระโก</a:t>
            </a:r>
            <a:r>
              <a:rPr lang="en" sz="2400" b="1" dirty="0"/>
              <a:t> </a:t>
            </a:r>
            <a:r>
              <a:rPr lang="en" sz="2000" b="1" dirty="0"/>
              <a:t>1:9-13.</a:t>
            </a:r>
          </a:p>
          <a:p>
            <a:pPr lvl="1">
              <a:spcBef>
                <a:spcPts val="12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ข่าวสาร</a:t>
            </a:r>
            <a:r>
              <a:rPr lang="en" sz="2000" b="1" dirty="0"/>
              <a:t>.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มาระโก</a:t>
            </a:r>
            <a:r>
              <a:rPr lang="en" sz="2000" b="1" dirty="0"/>
              <a:t> 1:14-15.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81591" y="62018"/>
            <a:ext cx="9167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พระกิตติคุณของมาระโกเป็นพระกิตติคุณที่สั้นที่สุดในบรรดาพระกิตติคุณทั้งสี่ที่เล่าถึงชีวิต</a:t>
            </a: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ของพระเยซู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513213" y="188612"/>
            <a:ext cx="2409280" cy="2895600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646" y="5369052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00312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646" y="423423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646" y="3742551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269507" y="1883883"/>
            <a:ext cx="8903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กล่าวโดยสรุป  มาระโกคือข่าวประเสริฐสำหรับศตวรรษที่ 21  ซึ่งทุกสิ่งที่เกิดขึ้นอย่างรวดเร็ว  ในขณะที่เวลาเป็นเงินเป็นทอง  ซึ่งจำเป็นที่เราจะต้องใช้เวลาเหล่านั้นเพื่อเรียนรู้ถึงสิ่งที่มีค่าสูงที่สุด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“พระกิตติคุณของพระเยซูคริสต์  พระบุตรขององค์พระผู้เป็นเจ้า”</a:t>
            </a:r>
            <a:r>
              <a:rPr lang="en" sz="2000" b="1" dirty="0"/>
              <a:t> (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มาระโก</a:t>
            </a:r>
            <a:r>
              <a:rPr lang="en" sz="2000" b="1" dirty="0"/>
              <a:t> 1:1).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269507" y="957688"/>
            <a:ext cx="8903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เป็นเรื่องราวที่ครอบคลุม รวดเร็ว มีชีวิตชีวา และกระชับ ฉากต่างๆ ฉายขึ้นมาต่อหน้าต่อตาเรา ซึ่งคุณจะไม่พลาดรายละเอียดใดๆ เนื่องจากรวบรวมเฉพาะข้อมูลที่สำคัญอย่างแท้จริงเท่านั้น</a:t>
            </a:r>
            <a:endPara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th-TH" sz="6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ผู้เขียนพระกิตติคุณ</a:t>
            </a:r>
            <a:endParaRPr lang="en" sz="66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E8B3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ผู้ประกาศข่าวประเสริฐที่ล้มเหลว</a:t>
            </a:r>
            <a:endParaRPr lang="en" sz="4400" b="1" spc="300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344593" y="672698"/>
            <a:ext cx="11502814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ส่วน​บาร​นา​บัส​กับ​เซา​โล​นั้น หลัง​จาก​ทำ​ภาร​กิจ​ที่​ได้​รับ​มอบ​หมาย​สำ​เร็จ​แล้ว ก็​กลับ​จาก​กรุง​เย​รู​ซา​เล็ม พา​ยอห์น​ที่​มี​อีก​ชื่อ​หนึ่ง​ว่า​มา​ระ​โก​ไป​ด้วย </a:t>
            </a:r>
            <a:r>
              <a:rPr lang="e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th-TH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กิจการ</a:t>
            </a:r>
            <a:r>
              <a:rPr lang="e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12:25)</a:t>
            </a:r>
            <a:endParaRPr lang="es-E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331900"/>
            <a:ext cx="9361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เช่นเดียวกับผู้ประกาศคนอื่นๆ มาระโกไม่ได้เอ่ยชื่อตัวเอง เขายังเป็นเด็กเมื่อเกิดเหตุการณ์ที่เขาเล่าให้ฟัง ซึ่งเขาอาจได้เรียนรู้ผ่านความสัมพันธ์ใกล้ชิดกับอัครสาวกเปโตร  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เปโตร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5:13).</a:t>
            </a:r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885" y="3510164"/>
            <a:ext cx="3576845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262106" y="3135269"/>
            <a:ext cx="6131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หลังจากนั้นไม่นาน บารนาบัสและเซาโล (ซึ่งไปกรุงเยรูซาเล็มเพื่อนำเครื่องบูชามา) ก็พายอห์นมาระโกไปที่เมืองอันทิโอก 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กิจการ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12:25).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648067" y="4308902"/>
            <a:ext cx="5656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ในเมืองอันทิโอก เมื่อพระวิญญาณบริสุทธิ์ทรงเรียกบารนาบัสและเซาโลให้เป็นมิชชันนารีท่ามกลางคนต่างชาติ พวกเขาก็พายอห์นมาระโกไปด้วยในฐานะผู้ร่วมมือ (กิจการ</a:t>
            </a:r>
            <a:r>
              <a:rPr lang="en" sz="2000" b="1" dirty="0"/>
              <a:t> 13:2-5)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825042" y="2265940"/>
            <a:ext cx="9361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ดาของยอห์นมาระโกเป็นเจ้าของสถานที่ในกรุงเยรูซาเล็มซึ่งคริสตจักรรวมตัวกันเพื่ออธิษฐานเนื่องในสถานการที่เปโตรถูกจำคุก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กิจการ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825042" y="5632028"/>
            <a:ext cx="565166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ชีวิตผู้ประกาศข่าวประเสริฐเป็นเรื่องยากมากสำหรับมาระโกหนุ่มจึงตัดสินใจเดินทางกลับกรุงเยรูซาเล็ม </a:t>
            </a:r>
            <a:r>
              <a:rPr lang="en" sz="2000" b="1" dirty="0"/>
              <a:t>(</a:t>
            </a:r>
            <a:r>
              <a:rPr lang="th-TH" sz="2400" b="1" dirty="0"/>
              <a:t>กิจการ</a:t>
            </a:r>
            <a:r>
              <a:rPr lang="en" sz="2000" b="1" dirty="0"/>
              <a:t> 13:13).</a:t>
            </a:r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3094434" y="2319955"/>
            <a:ext cx="62228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อย่างไรก็ตาม บาร์นาบัสแน่ใจว่ามาระโกหลานชายของเขามีศักยภาพเพียงพอที่จะเป็นมิชชันนารีที่ดีได้ เขาจึงพามาระโกไปที่เกาะไซปรัส ส่วนเปาโลและสิลาสมุ่งหน้าไปยังเอเชีย (กิจการ 15:39-41)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ประโยชน์สำหรับพันธกิจ</a:t>
            </a:r>
            <a:endParaRPr lang="en" sz="4400" b="1" spc="300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88900">
                  <a:schemeClr val="accent3">
                    <a:satMod val="175000"/>
                    <a:alpha val="52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700476"/>
            <a:ext cx="11165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มี​เพียง​ลูกา คน​เดียว​ที่​อยู่​กับ​ข้าพ​เจ้า จง​ไป​ตาม​มาระ​โก​และ​พา​เขา​มา​ด้วย เพราะ​เขา​เป็น​ประ​โยชน์​ต่อ​ข้าพ​เจ้า​ใน​พันธ​กิจ</a:t>
            </a:r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(2 </a:t>
            </a:r>
            <a:r>
              <a:rPr lang="th-TH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ทิโมธี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4:11)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91812"/>
            <a:ext cx="922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เมื่อเปาโลเสนอการเดินทางเผยแผ่ศาสนาครั้งที่สอง เขาปฏิเสธที่จะยอมรับมาระโกเป็นผู้ร่วมงาน (กิจการ 15:36-38) เปาโลต้องการผู้ช่วยเหลือที่เข้มแข็งซึ่งจะคอยช่วยเหลือไม่ใช่เป็นภาระ มาระโกไม่เหมาะกับการเดินทางครั้งนี้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4" y="2407475"/>
            <a:ext cx="2897537" cy="3740423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67" y="1516048"/>
            <a:ext cx="2634114" cy="185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731" y="3737454"/>
            <a:ext cx="1795029" cy="207645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5" y="5226475"/>
            <a:ext cx="2601096" cy="1453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5008472" y="3573385"/>
            <a:ext cx="43959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เราไม่รู้ว่าจะเกิดอะไรขึ้นต่อไป แต่เรารู้ว่าบารนาบัสพูดถูก จากการอ้างอิงทั้งสามที่เขาเขียนถึงเขาในจดหมายของเขา เปาโลคิดว่ามาระโก “มีประโยชน์สำหรับพันธกิจ” ซึ่งเป็นผู้ร่วมมือที่มีประสิทธิภาพ (คส. 4:10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ฟม. 24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ทธ. 4:11)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914400" y="6110389"/>
            <a:ext cx="8633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เนื่องด้วยโอกาสครั้งที่สองนี้ วันนี้เราจึงสามารถชื่นชมไปกับเรื่องราวที่น่าตื่นเต้นในพระกิตติคุณของมาระโก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384" y="3486704"/>
            <a:ext cx="2571928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th-TH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จุดเริ่มต้นของข่าวประเสริฐ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B4E7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h-TH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การเตรียมตัว</a:t>
            </a:r>
            <a:endParaRPr lang="en" sz="4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767338"/>
            <a:ext cx="66067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ท่าน​ประ​กาศ​ว่า “ภาย​หลัง​ข้าพเจ้า​จะ​มี​ผู้​หนึ่ง​เสด็จ​มา พระ​องค์​ทรง​ยิ่ง​ใหญ่​กว่า​ข้าพ​เจ้า ข้าพ​เจ้า​ไม่​คู่​ควร​แม้​แต่​จะ​น้อม​ตัว​ลง​แก้​สาย​ฉลอง​พระ​บาท​ให้​พระ​องค์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มาระโก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1:7)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1809823"/>
            <a:ext cx="7211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มาระโกเริ่มต้นด้วยการแนะนำเราให้รู้จักกับพระเจ้าเพื่อเตรียมการเดินทางของพระบุตรของพระองค์ (มก. 1:1-2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มก. 3:1) การเดินทางที่เริ่มต้นในที่ประชุมแห่งสวรรค์ และได้พาพระเยซูคริสต์ไปที่ไม้กางเขน เพื่อที่จะรับพระองค์กลับไปสวรรค์อีกครั้ง (มาระโก 16:19)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712273" y="4334536"/>
            <a:ext cx="64797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ก่อนที่พระเยซูจะทรงเริ่มการเดินทางเพื่อสละพระชนม์ชีพเพื่อเรา ยอห์นได้เตรียมจิตใจของผู้คนโดยแนะนำให้พวกเขากลับใจและเชิญพวกเขาให้รับบัพติศมา </a:t>
            </a:r>
          </a:p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(มาระโก 1:4-6)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60420" y="3192726"/>
            <a:ext cx="70150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และเพื่อเตรียมการตามขั้นตอนนี้ พระเจ้าทรงเลือกยอห์นผู้ให้บัพติศมา ผู้มาเตรียมหนทางเอาไว้ “เสียงร้องในถิ่นทุรกันดาร” (มาระโก 1:3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อสย. 40:3)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697758" y="5646962"/>
            <a:ext cx="64942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ยอห์นได้เตรียมพวกเขาให้พร้อมรับพระบุตรของพระเจ้าซึ่งมีฤทธานุภาพมากกว่ายอห์นเอง และมีคุณค่าอันสูงยิ่ง และพระองค์จะทรงให้บัพติศมาด้วยบัพติศมาที่มีฤทธิ์เดชอันประเสริฐของพระองค์ (มาระโก 1:7-8)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การบัพตีสมา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ใน​เวลา​นั้น​พระ​เยซู​เสด็จ​มา​จาก​เมือง​นา​ซา​เร็ธ​แคว้น​กา​ลิ​ลี และ​ทรง​รับ​บัพ​ติศ​มา​จาก​ยอห์น​ใน​แม่​น้ำ​จอร์​แดน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มาระโก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67377" y="1531363"/>
            <a:ext cx="7672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พระเยซูเริ่มต้นการเดินทางของพระองค์ด้วยวิธีที่น่าตื่นเต้น: พระเจ้าพระบิดาทรงประทานให้พระเยซูอยู่ในฐานะพระบุตรของพระองค์ และพระวิญญาณบริสุทธิ์ทรงสำแดงการสถิตของพระองค์ในพระวรกายขององค์พระเยซู (มาระโก 1:10-11) ตั้งแต่เริ่มแรก พระเยซูถูกสำแดงให้เห็นในฐานะบุคคลอันศักดิ์สิทธิ์ พระบุตรของพระเจ้า แต่พระองค์ก็ถูกสำแดงในฐานะมนุษย์ด้วย: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710731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256812" y="6150114"/>
            <a:ext cx="1106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นี่คือวิธีที่พระเยซูถูกสำแดงต่อเรา: พระองค์ทรงศักดิ์สิทธิ์และเป็นมนุษย์โดยสมบูรณ์ พระองค์ทรงเป็นทั้งพระผู้ช่วยให้รอดและพี่น้องของเรา ทรงเป็นพระเจ้าและเป็นแบบอย่าง เป็นการเปิดเผยความรักของพระเจ้าที่มีต่อมนุษยชาติอย่างครบถ้วน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710" y="134755"/>
            <a:ext cx="4177236" cy="294263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1923</Words>
  <Application>Microsoft Office PowerPoint</Application>
  <PresentationFormat>Panorámica</PresentationFormat>
  <Paragraphs>79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Arial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Isabel Laveda</cp:lastModifiedBy>
  <cp:revision>97</cp:revision>
  <dcterms:created xsi:type="dcterms:W3CDTF">2024-06-02T07:04:45Z</dcterms:created>
  <dcterms:modified xsi:type="dcterms:W3CDTF">2024-07-01T05:52:16Z</dcterms:modified>
</cp:coreProperties>
</file>