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547B"/>
    <a:srgbClr val="E05EC1"/>
    <a:srgbClr val="E472C9"/>
    <a:srgbClr val="EAA2E6"/>
    <a:srgbClr val="A6014E"/>
    <a:srgbClr val="21A5FF"/>
    <a:srgbClr val="0090F2"/>
    <a:srgbClr val="B83608"/>
    <a:srgbClr val="F77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คำอุปมาของเรื่องการสมรส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คนจะถือศีลอดขณะอยู่ในงานแต่งงานได้อย่างไร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เจ้าบ่าวคือพระเยซู แขกและลูกศิษย์ เมื่อพระเยซูสิ้นพระชนม์และฟื้นคืนพระชนม์ เหล่าสาวกของพระองค์จะต้องอดอาหาร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คำอุปมาเรื่อง น้ำองุ่นเก่า น้ำองุ่นใหม่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คำสอนที่มีชีวิตของพระเยซูไม่มีส่วนในคำสอนที่ตายแล้วของประเพณี และในทางกลับกัน.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85676E3-22CD-4193-B529-268F431EF3FC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B4826-42BB-4A37-96E3-4E91323E1DE2}" type="parTrans" cxnId="{6F307301-0B0A-4F8D-B50C-3B9F9A369C23}">
      <dgm:prSet/>
      <dgm:spPr/>
      <dgm:t>
        <a:bodyPr/>
        <a:lstStyle/>
        <a:p>
          <a:endParaRPr lang="th-TH"/>
        </a:p>
      </dgm:t>
    </dgm:pt>
    <dgm:pt modelId="{ADAD6194-0D6B-4C98-8340-B2BB7C1A46B5}" type="sibTrans" cxnId="{6F307301-0B0A-4F8D-B50C-3B9F9A369C23}">
      <dgm:prSet/>
      <dgm:spPr/>
      <dgm:t>
        <a:bodyPr/>
        <a:lstStyle/>
        <a:p>
          <a:endParaRPr lang="th-TH"/>
        </a:p>
      </dgm:t>
    </dgm:pt>
    <dgm:pt modelId="{0EB4E9E8-F986-4C1F-8257-A34B2B43F0C9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DC651-3695-41AF-9119-9F9A50CF48C7}" type="parTrans" cxnId="{0EBA3BB9-0132-4306-A727-7E914E32208B}">
      <dgm:prSet/>
      <dgm:spPr/>
      <dgm:t>
        <a:bodyPr/>
        <a:lstStyle/>
        <a:p>
          <a:endParaRPr lang="th-TH"/>
        </a:p>
      </dgm:t>
    </dgm:pt>
    <dgm:pt modelId="{C1FF6ED5-BA85-4DBF-9238-1C8BE48030CD}" type="sibTrans" cxnId="{0EBA3BB9-0132-4306-A727-7E914E32208B}">
      <dgm:prSet/>
      <dgm:spPr/>
      <dgm:t>
        <a:bodyPr/>
        <a:lstStyle/>
        <a:p>
          <a:endParaRPr lang="th-TH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6F307301-0B0A-4F8D-B50C-3B9F9A369C23}" srcId="{622D0165-4FFA-476B-9D9A-0F2D7B53A5E6}" destId="{E85676E3-22CD-4193-B529-268F431EF3FC}" srcOrd="1" destOrd="0" parTransId="{E07B4826-42BB-4A37-96E3-4E91323E1DE2}" sibTransId="{ADAD6194-0D6B-4C98-8340-B2BB7C1A46B5}"/>
    <dgm:cxn modelId="{ABD3CF10-CC00-431C-867A-DB8376DE5372}" type="presOf" srcId="{E85676E3-22CD-4193-B529-268F431EF3FC}" destId="{E23CAB79-4B4D-44AF-9DB2-65352B6EBEFE}" srcOrd="0" destOrd="1" presId="urn:microsoft.com/office/officeart/2008/layout/TitlePictureLineup"/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AB39C371-CCCD-4D8F-A73A-1120BE85A121}" type="presOf" srcId="{0EB4E9E8-F986-4C1F-8257-A34B2B43F0C9}" destId="{AFCD7FA6-0397-43E3-B4B2-04143E9BF409}" srcOrd="0" destOrd="1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0EBA3BB9-0132-4306-A727-7E914E32208B}" srcId="{BCB06E44-C6AB-41AD-AA34-971A8CDB9BBF}" destId="{0EB4E9E8-F986-4C1F-8257-A34B2B43F0C9}" srcOrd="1" destOrd="0" parTransId="{B5DDC651-3695-41AF-9119-9F9A50CF48C7}" sibTransId="{C1FF6ED5-BA85-4DBF-9238-1C8BE48030CD}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คนจะถือศีลอดขณะอยู่ในงานแต่งงานได้อย่างไร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เจ้าบ่าวคือพระเยซู แขกและลูกศิษย์ เมื่อพระเยซูสิ้นพระชนม์และฟื้นคืนพระชนม์ เหล่าสาวกของพระองค์จะต้องอดอาหาร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คำอุปมาของเรื่องการสมรส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คำสอนที่มีชีวิตของพระเยซูไม่มีส่วนในคำสอนที่ตายแล้วของประเพณี และในทางกลับกัน.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คำอุปมาเรื่อง น้ำองุ่นเก่า น้ำองุ่นใหม่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มาระโก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630929"/>
            <a:ext cx="528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ความขัดแย้ง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47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3 for July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พระเยซูเป็นคนบ้าจริงหรือ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bg1"/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เมื่อ​ญาติ​พี่​น้อง​ของ​พระ​องค์​ได้​ยิน​เหตุ​การณ์​นี้ ก็​ออก​ไป​รั้ง​พระ​องค์​ไว้ เพราะ​พวก​เขา​บอก​ว่า​พระ​องค์​เสีย​สติ​แล้ว</a:t>
            </a:r>
            <a:r>
              <a:rPr lang="en" sz="2200" b="1" dirty="0">
                <a:solidFill>
                  <a:schemeClr val="bg1"/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bg1"/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200" b="1" dirty="0">
                <a:solidFill>
                  <a:schemeClr val="bg1"/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อะไรทำให้ครอบครัวของพระเยซูคิดว่าพระองค์เป็นบ้าไปแล้ว (มาระโก 3:20-21)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ช่างดูเหมือนเป็นการละเลยครอบครัวของพระเยซูจริง ๆ!  (มาระโก 3:32-33)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หลังจากช่วงสั้นๆ นี้ มาระโกเล่าเรื่องต่อ โดยแนะนำญาติที่ตามหาพระเยซู ได้แก่ มารดาและน้องชายของเขา (มาระโก 3:31)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การทำงานหนัก โภชนาการที่ไม่ดี ความเครียดจากการพูดคุยกับพวกอาลักษณ์และฟาริสีอย่างต่อเนื่อง...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ภาพภายนอกกำลังหลอกลวงแม่และน้องชายของเขาคิดผิด  การละทิ้งงานเพื่อดูแลซึ่งอาจเป็นอันตรายต่อทรัพย์สินของเขาและตัวของพวกเขาเอง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รูปลักษณ์ภายนอกกำลังหลอกลวง แม่และน้องชายของเขาคิดผิด การละทิ้งงานเพื่อดูแลพวกเขาในขณะนั้นเป็นอันตรายต่อภารกิจของเขาและตัวพวกเขาเอง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32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วิญญาณแห่งการข่มเหงจะไม่ตื่นเต้นต่อผู้ที่ไม่เกี่ยวข้องกับพระเจ้า และไม่มีความแข็งแกร่งทางศีลธรรม มันจะถูกปลุกให้ต่อสู้กับผู้ซื่อสัตย์ ผู้ไม่ยินยอมต่อโลก และจะไม่ถูกอิทธิพลจากความคิดเห็น ความโปรดปราน หรือการต่อต้านของโลกนี้  ศาสนาที่มีประจักษ์พยานที่มีชีวิตเพื่อเห็นแก่ความบริสุทธิ์ และที่ตำหนิความเย่อหยิ่ง ความเห็นแก่ตัว ความโลภ และบาปตามสมัยนิยม จะถูกโลกและคริสเตียนผิวเผินเกลียดชัง... เมื่อคุณทนทุกข์กับการถูกดูหมิ่นและการประหัตประหาร คุณจะอยู่ในกลุ่มเพื่อนที่ดีเยี่ยม </a:t>
            </a:r>
            <a:r>
              <a:rPr lang="en-US" sz="32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32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เพราะพระเยซูทรงทนได้ทุกอย่างและมากกว่านั้นอีก หากคุณเป็นผู้พิทักษ์ที่ซื่อสัตย์ต่อพระเจ้า สิ่งเหล่านี้ถือเป็นคำชมเชยสำหรับคุณ มันคือดวงวิญญาณผู้กล้าที่จะเป็นความจริงหากพวกเขายืนหยัดเพียงลำพังผู้ที่จะชนะมงกุฎอันไม่เสื่อมสลาย</a:t>
            </a:r>
            <a:r>
              <a:rPr lang="en" sz="32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พระ​องค์​จึง​ตรัส​กับ​พวก​เขา​ว่า “วัน​สะ​บา​โต​นั้น​ทรง​ตั้ง​ไว้​เพื่อ​มนุษย์ ไม่​ได้​ทรง​สร้าง​มนุษย์​ไว้​เพื่อ​วัน​สะ​บา​โต</a:t>
            </a:r>
            <a:r>
              <a:rPr lang="th-TH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 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เพราะ​ฉะนั้น​บุตร​มนุษย์​เป็น​เจ้า​เป็น​นาย​เหนือ​วัน​สะ​บา​โต​ด้วย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มาระโก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2:27, 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000" b="1" dirty="0"/>
              <a:t>การอภัยโทษอยู่เหนือความขัดแย้ง</a:t>
            </a:r>
            <a:r>
              <a:rPr lang="en" sz="2000" b="1" dirty="0"/>
              <a:t> </a:t>
            </a:r>
            <a:r>
              <a:rPr lang="th-TH" sz="2000" b="1" dirty="0"/>
              <a:t>มาระโก</a:t>
            </a:r>
            <a:r>
              <a:rPr lang="en" sz="2000" b="1" dirty="0"/>
              <a:t> 2:1-12.</a:t>
            </a:r>
          </a:p>
          <a:p>
            <a:pPr>
              <a:spcBef>
                <a:spcPts val="1200"/>
              </a:spcBef>
            </a:pPr>
            <a:r>
              <a:rPr lang="th-TH" sz="2000" b="1" dirty="0"/>
              <a:t>ความขัดแย้งเกี่ยวกับอาหาร</a:t>
            </a:r>
            <a:r>
              <a:rPr lang="en" sz="2000" b="1" dirty="0"/>
              <a:t> </a:t>
            </a:r>
            <a:r>
              <a:rPr lang="th-TH" sz="2000" b="1" dirty="0"/>
              <a:t>มาระโก</a:t>
            </a:r>
            <a:r>
              <a:rPr lang="en" sz="2000" b="1" dirty="0"/>
              <a:t> 2:13-22.</a:t>
            </a:r>
          </a:p>
          <a:p>
            <a:pPr>
              <a:spcBef>
                <a:spcPts val="1200"/>
              </a:spcBef>
            </a:pPr>
            <a:r>
              <a:rPr lang="th-TH" sz="2000" b="1" dirty="0"/>
              <a:t>วันสะบาโตที่อยู่เหนือความขัดแย้ง</a:t>
            </a:r>
            <a:r>
              <a:rPr lang="en" sz="2000" b="1" dirty="0"/>
              <a:t> </a:t>
            </a:r>
            <a:r>
              <a:rPr lang="th-TH" sz="2000" b="1" dirty="0"/>
              <a:t>มาระโก</a:t>
            </a:r>
            <a:r>
              <a:rPr lang="en" sz="2000" b="1" dirty="0"/>
              <a:t> 2:23-3:6.</a:t>
            </a:r>
          </a:p>
          <a:p>
            <a:pPr>
              <a:spcBef>
                <a:spcPts val="1200"/>
              </a:spcBef>
            </a:pPr>
            <a:r>
              <a:rPr lang="th-TH" sz="2000" b="1" dirty="0"/>
              <a:t>ความขัดแย้งถึงคำถามเกี่ยวกับพระเยซุคริสต์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พระองค์ทำการอัศจรรย์ด้วยฤทธิ์อำนาจของผู้ใด</a:t>
            </a:r>
            <a:r>
              <a:rPr lang="en" sz="2000" b="1" dirty="0"/>
              <a:t>? </a:t>
            </a:r>
            <a:r>
              <a:rPr lang="th-TH" sz="2000" b="1" dirty="0"/>
              <a:t>มาระโก</a:t>
            </a:r>
            <a:r>
              <a:rPr lang="en" sz="2000" b="1" dirty="0"/>
              <a:t> 3:22-30.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พระเยซูเป็นคนบ้าจริงหรือ</a:t>
            </a:r>
            <a:r>
              <a:rPr lang="en" sz="2000" b="1" dirty="0"/>
              <a:t>? </a:t>
            </a:r>
            <a:r>
              <a:rPr lang="th-TH" sz="2000" b="1" dirty="0"/>
              <a:t>มาระโก</a:t>
            </a:r>
            <a:r>
              <a:rPr lang="en" sz="2000" b="1" dirty="0"/>
              <a:t>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พฤติกรรมของพระเยซู วิธีการเทศนา และแม้แต่การรักษาของพระองค์ ขัดแย้งโดยตรงกับประเพณีปฏิบัติของสถาบันทางศาสนาในเวลานั้น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ไม่มีข้อสงสัยเลยว่า  ชีวิตของพระเยซูเต็มไปด้วยวิถีชีวิตที่มีแต่ความขัดแย้งทั้งสิ้น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ญาติพี่น้องของพระองค์มาพบกับพระองค์  และต่างก็เชื่อว่าที่พระองค์กระทำผิดพลาดไปเช่นนี้ก็เพราะพระองค์ทรงทำงานหนักเกินไป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พวกเขาถือว่าพระองค์ดูหมิ่น  เป็นคนตะกละและเป็นเพื่อนของคนบาป  เป็นผู้ละเมิดวันสะบาโต... พวกเขายังกล่าวหาว่าพระองค์ทำงานให้กับเบลเซบูลด้วยซ้ำ!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การอภัยโทษอยู่เหนือความขัดแย้ง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เมื่อ​พระ​เยซู​ทอด​พระ​เนตร​เห็น​ความ​เชื่อ​ของ​พวก​เขา พระ​องค์​จึง​ตรัส​กับ​คน​ง่อย​ว่า “ลูก​เอ๋ย บาป​ของ​เจ้า​ได้​รับ​การ​อภัย​แล้ว”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เมื่อพระเยซูเสด็จกลับมาที่บ้านของเปโตรในเมืองคาเปอรนาอุม มีคนมากมายมาฟังพระองค์ (มาระโก 2:1-2) เพื่อนสี่คนเข้ามาหาพระเยซูเพื่อทรงรักษาเพื่อนที่เป็นอัมพาตให้หาย แต่ไม่สามารถเข้าใกล้พระองค์ได้ พวกเขาตั้งใจจะพาพระองค์มาหาพระเยซู จึงขึ้นไปบนหลังคาบ้านและเปิดช่องหลังคา และหย่อนเขาต่ำลงมา  คำพูดของพระเยซูถูกขัดจังหวะ และทุกคนก็นิ่งเงียบ รอดูว่าพระเยซูจะทรงทำอะไร (มาระโก 2:3-4)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ผู้คนสรรเสริญพระเจ้าที่ให้อำนาจพระเยซูในการอภัยบาป (มาระโก 2:12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9:8) คนเป็นอัมพาตเดินได้ แต่พวกธรรมาจารย์กลับตาบอด มองไม่เห็นว่าพระเยซูทรงอ่านใจพวกเขาได้ ยกโทษให้คนบาป และประทานการรักษาแก่พระองค์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สำหรับพวกธรรมาจารย์ นี่เป็นการดูหมิ่นศาสนา (เป็นความจริง ถ้าพระเยซูไม่ใช่พระเจ้า) เพื่อแสดงให้เห็นว่าพระองค์มีอำนาจที่จะให้อภัย พระเยซูทรงรักษาคนง่อย (มาระโก 2:8-11)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“บาปของเจ้าได้รับการอภัยแล้ว” (มาระโก 2:5) คนง่อยอาจอ้างว่า: “สิ่งที่ฉันต้องทำคือขอให้เดินได้” แต่พระองค์ไม่ได้ตรัสดังนั้น  พระเยซูทรงรักษาที่ต้นตอของความเจ็บป่วยของพระองค์ พระองค์ไม่สนใจที่เขาจะไม่ได้เดินอีกต่อไป แต่สนใจการให้อภัยที่ทำให้จิตวิญญาณของเขามีสันติสุข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ความขัดแย้งเรื่องอาหาร </a:t>
            </a:r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เมื่อ​พระ​องค์​กำ​ลัง​เสด็จ​ไป​นั้น ก็​เห็น​ชาย​คน​หนึ่ง​ชื่อ​เลวี​บุตร​อัล​เฟ​อัส​นั่ง​อยู่​ที่​ด่าน​ภาษี จึง​ตรัส​กับ​เขา​ว่า “จง​ตาม​เรา​มา​เถิด” เขา​ก็​ลุก​ขึ้น​ตาม​พระ​องค์​ไป </a:t>
            </a:r>
            <a:r>
              <a:rPr lang="en" sz="20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0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000" b="1" dirty="0">
                <a:solidFill>
                  <a:srgbClr val="FFC000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2:14).</a:t>
            </a:r>
            <a:endParaRPr lang="es-ES" sz="2000" b="1" dirty="0">
              <a:solidFill>
                <a:srgbClr val="FFC0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ไม่ใช่เรื่องยากที่จะจินตนาการถึงความขัดแย้งที่การเรียกของเลวีเป็นแรงกระตุ้น (มาระโก 2:13-14) สำหรับชาวยิว คนเก็บภาษีเลวร้ายยิ่งกว่าคนต่างชาติ เขาเป็นชาวยิวที่ทรยศ ถูกขายให้กับศัตรูของเขา ชาวยิวไม่สามารถรับประทานอาหารร่วมกับเขาหรือสัมผัสเขาได้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พระเยซูทรงหักล้างพวกเขาอย่างมีเหตุผล: คน​แข็ง​แรง​ไม่​ต้อง​การ​หมอ แต่​คน​เจ็บ​ป่วย​ต้อง​การ เรา​ไม่​ได้​มา​เพื่อ​เรียก​คน​ชอบ​ธรรม แต่​มา​เรียก​คน​บาป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 2:17) นอกจากนี้ เขายังท้าทายพวกเขาให้สำรวจความรู้สึกของตนเอง พวกเขาต้องเรียนรู้ที่จะรัก (มธ. 9:12-13)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แต่สิ่งต่างๆ แย่ลง พระเยซูไม่เพียงแต่เสวยพระกระยาหารในบ้านของคนเก็บภาษีเท่านั้น แต่พระองค์ยังรายล้อมพระองค์ด้วยคนมากมายเหมือนพระองค์ (มาระโก 2:15) พวกที่คอยวิจารณ์กลับตำหนิพระองค์ “นี่เขากินและดื่มร่วมกับคนเก็บภาษีและคนบาปอะไรเช่นนี้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 2:16)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sz="2000" dirty="0">
                <a:solidFill>
                  <a:srgbClr val="FFFF00"/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000" b="0" dirty="0">
                <a:solidFill>
                  <a:srgbClr val="FFFF00"/>
                </a:solidFill>
              </a:rPr>
              <a:t>พระ​เยซู​จึง​ตรัส​กับ​พวก​เขา​ว่า “เพื่อนๆ ของ​เจ้า​บ่าว​ควร​อด​อาหาร​ขณะ​ที่​เจ้า​บ่าว​ยัง​อยู่​กับ​พวก​เขา​หรือ? เจ้า​บ่าว​อยู่​ด้วย​นาน​เท่าไร​เพื่อนๆ ก็​ไม่​ควร​อด​อาหาร​นาน​เท่า​นั้น</a:t>
            </a:r>
            <a:r>
              <a:rPr lang="en" sz="2000" dirty="0">
                <a:solidFill>
                  <a:srgbClr val="FFFF00"/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th-TH" sz="2000" dirty="0">
                <a:solidFill>
                  <a:srgbClr val="FFFF00"/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000" dirty="0">
                <a:solidFill>
                  <a:srgbClr val="FFFF00"/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ห่างไกลจากการเรียนรู้ที่จะรัก พวกฟาริสียุยงสาวกของยอห์นให้เข้าร่วมวิพากษ์วิจารณ์: “ทำไมสาวกของยอห์นและสาวกของพวกฟาริสีอดอาหาร แต่พวกท่านไม่ถือศีลอด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 2:18)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655008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ความขัดแย้งเรื่องอาหาร</a:t>
            </a:r>
            <a:r>
              <a:rPr lang="en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การตอบสนองของพระเยซู มาจากคำอุปมา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ความขัดแย้งแห่งวันสะบาโต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พวก​ฟา​ริสี​จึง​ถาม​พระ​องค์​ว่า “ดู​ซิ ทำ​ไม​พวก​เขา​ถึง​ทำ​สิ่ง​ที่​ต้อง​ห้าม​ใน​วัน​สะ​บา​โต?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104773" y="741640"/>
            <a:ext cx="705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พวกฟาริสีสอนว่ามีงาน 39 รูปแบบที่เป็นการทำที่ละเมิดวันสะบาโตที่พระผู้เป็นเจ้าทรงแต่งตั้งไว้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ต่อมา พระเยซูทรงกระทำ "งาน" ที่ไม่รวมอยู่ใน 39 ประการนั้น แต่ถือเป็นการละเมิดในวันสะบาโตด้วย นั่นคือ การรักษาโรค (มาระโก 3:1-3)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คำตอบของพระเยซู: ท่านจำไม่ได้หรือว่าเมื่อดาวิดหิวก็รับประทานขนมปังถวายซึ่งมีเฉพาะปุโรหิตเท่านั้นที่กินได้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 2:25-26)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โดยนำเมล็ดข้าวมาปอกเปลือกกิน เหล่าสาวกได้กระทำการต้องห้ามสามประการ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ในวันสะบาโต ได้แก่ การเก็บเกี่ยว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นวดข้าว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และการฝัดข้าว (มก. 2:23-24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12:1-2)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น่าแปลกที่คนเฝ้ารักษาวันสะบาโตที่กระตือรือร้นกลับวางแผนฆาตกรรม (มาระโก 3:6)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19" y="5443717"/>
            <a:ext cx="6619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ท้ายที่สุดแล้ว พระเยซูทรงเป็นเจ้าเหนือวันสะบาโต และพระองค์ประทานสิ่งนี้แก่เราเพื่อประโยชน์ของเรา (มาระโก 2:27-28)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619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คำตอบของพระเยซู: “สิ่งไหนถูกต้องตามกฎหมายในวันสะบาโต: ทำดีหรือทำชั่ว การช่วยชีวิตหรือการทำลายชีวิต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 3:4)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0" y="2967335"/>
            <a:ext cx="963072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400" b="1" dirty="0">
                <a:ln/>
                <a:solidFill>
                  <a:srgbClr val="9E2909"/>
                </a:solidFill>
              </a:rPr>
              <a:t>ความขัดแย้งเกี่ยวกับคำถามถึงพระเยซูคริสต์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พระองค์ทรงทำการอัศจรรย์ด้วยฤทธิ์อำนาจของผู้ใด</a:t>
            </a:r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77798" y="779857"/>
            <a:ext cx="11836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ส่วน​พวก​ธรร​มา​จารย์​ที่​ลง​มา​จาก​กรุง​เย​รู​ซา​เล็ม​กล่าว​ว่า “คน​นี้​ถูก​ผี​เบ​เอล​เซ​บูล​เข้า​สิง ที่​เขา​ขับ​ผี​ได้​ก็​เพราะ​เขา​ใช้​อำ​นาจ​ของ​นาย​ผี​นั้น”</a:t>
            </a:r>
            <a:r>
              <a:rPr lang="th-TH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มาระโกเริ่มต้นเรื่องราวเกี่ยวกับครอบครัวของพระเยซู แต่ขัดจังหวะเพื่อเล่าเรื่องความขัดแย้งกับพวกฟาริสี ต่อมาเขาจะกลับไปสู่เรื่องแรก มาร์กอสใช้รูปแบบนี้หลายครั้งเพื่อรวมเรื่องราวสองเรื่องที่คล้ายกันเข้าด้วยกัน โดยเน้นเรื่องที่เป็นศูนย์กลางว่าสำคัญที่สุด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ครอบครัวของพระเยซู </a:t>
              </a:r>
            </a:p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ต่างเฝ้ามองดูพระองค์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มาระโก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>
                <a:gd name="adj" fmla="val 6910"/>
              </a:avLst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ข้อกล่าวหาของฟาริสี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มาระโก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ครอบครัวของพระเยซู </a:t>
              </a:r>
            </a:p>
            <a:p>
              <a:pPr algn="ctr"/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ต่างเฝ้ามองดูพระองค์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มาระโก</a:t>
              </a:r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อีกครั้งที่พระเยซูทรงใช้คำอุปมาเพื่อแสดงให้เห็นความไร้สาระของการกล่าวหาพระองค์ (มาระโก 3:23-27) พระเยซูเสด็จเข้าไปในบ้านของผู้มีอำนาจแข็งแกร่ง (ซาตาน) มัดเขา และสามารถปล้นทรัพย์สินของเขาได้ (ปลดปล่อยปีศาจที่ถูกสิง)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ในกรณีนี้ เรื่องสำคัญคือการที่พวกธรรมาจารย์กล่าวหาว่าพระเยซูทรงสามารถขับผีออกได้เพราะอำนาจใด (มาระโก 3:22)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นี้ยังใช้โอกาสนี้ในการเตือนถึงอันตรายของการเชื่อว่างานของพระวิญญาณบริสุทธิ์เป็นของมารร้าย (มาระโก 3:28-30)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2175</Words>
  <Application>Microsoft Office PowerPoint</Application>
  <PresentationFormat>Panorámica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104</cp:revision>
  <dcterms:created xsi:type="dcterms:W3CDTF">2024-06-22T14:42:36Z</dcterms:created>
  <dcterms:modified xsi:type="dcterms:W3CDTF">2024-07-15T05:42:14Z</dcterms:modified>
</cp:coreProperties>
</file>