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FA10F"/>
    <a:srgbClr val="F0C434"/>
    <a:srgbClr val="952B38"/>
    <a:srgbClr val="BD5B31"/>
    <a:srgbClr val="4C7665"/>
    <a:srgbClr val="4D6642"/>
    <a:srgbClr val="618053"/>
    <a:srgbClr val="BEE0EE"/>
    <a:srgbClr val="F8E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พระเจ้าทรงกระทำอะไร?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r>
            <a:rPr lang="th-TH" sz="2000" b="1" dirty="0"/>
            <a:t>เราตระเตรียมผู้พยากรณ์ให้พวกเขา</a:t>
          </a:r>
          <a:endParaRPr lang="en" sz="2000" b="1" dirty="0"/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พระเจ้าจะทรงกระทำอะไร?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r>
            <a:rPr lang="th-TH" sz="2000" b="1" dirty="0"/>
            <a:t>เราจะขจัดการกดขึ่ของชาวอิยิปต์ไปจากพวกเจ้า</a:t>
          </a:r>
          <a:endParaRPr lang="en" sz="2000" b="1" dirty="0"/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r>
            <a:rPr lang="th-TH" sz="2000" b="1" dirty="0"/>
            <a:t>เราจะนำเจ้าให้พ้นจากการเป็นทาส</a:t>
          </a:r>
          <a:endParaRPr lang="en" sz="2000" b="1" dirty="0"/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r>
            <a:rPr lang="th-TH" sz="2000" b="1" dirty="0"/>
            <a:t>เราวางพระสัญญาให้กับพวกเขา</a:t>
          </a:r>
          <a:endParaRPr lang="en" sz="2000" b="1" dirty="0"/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r>
            <a:rPr lang="th-TH" sz="2000" b="1" dirty="0"/>
            <a:t>เราสัญญาว่าจะมอบแผ่นดินแห่งน้ำนมและน้ำผึ้งให้เขา</a:t>
          </a:r>
          <a:endParaRPr lang="en" sz="2000" b="1" dirty="0"/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r>
            <a:rPr lang="th-TH" sz="2000" b="1" dirty="0"/>
            <a:t>เราได้ยินถึงคำคร่ำครวญของพวกเขา</a:t>
          </a:r>
          <a:endParaRPr lang="en" sz="2000" b="1" dirty="0"/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r>
            <a:rPr lang="th-TH" sz="2000" b="1" dirty="0"/>
            <a:t>เรายังคงระลึกถึงคำสัญญาที่ให้ไว้</a:t>
          </a:r>
          <a:endParaRPr lang="en" sz="2000" b="1" dirty="0"/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r>
            <a:rPr lang="th-TH" sz="2000" b="1" dirty="0"/>
            <a:t>เราจะใช้พลังอำนาจของเรา</a:t>
          </a:r>
          <a:endParaRPr lang="en" sz="2000" b="1" dirty="0"/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r>
            <a:rPr lang="th-TH" sz="2000" b="1" dirty="0"/>
            <a:t>เราจะทำให้พวกเจ้าเป็นประชากรของเรา</a:t>
          </a:r>
          <a:endParaRPr lang="en" sz="2000" b="1" dirty="0"/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r>
            <a:rPr lang="th-TH" sz="2000" b="1" dirty="0"/>
            <a:t>เราจะเป็นพระเจ้าของพวกเจ้า</a:t>
          </a:r>
          <a:endParaRPr lang="en" sz="2000" b="1" dirty="0"/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r>
            <a:rPr lang="th-TH" sz="2000" b="1" dirty="0"/>
            <a:t>เราจะมอบดินแดนคานาอันให้แก่พวกเจ้า</a:t>
          </a:r>
          <a:endParaRPr lang="en" sz="2000" b="1" dirty="0"/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NeighborX="-94097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63974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63974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63974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63974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63974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345413" custLinFactX="-2940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637535" custScaleY="132873" custLinFactX="-55897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55897" custLinFactNeighborX="-100000" custLinFactNeighborY="-211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5897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5897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5897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9117" custLinFactNeighborX="-100000" custLinFactNeighborY="-211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1905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พระเจ้าทรงกระทำอะไร?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2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276751" y="379049"/>
          <a:ext cx="91440" cy="3872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225"/>
              </a:lnTo>
              <a:lnTo>
                <a:pt x="68613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345365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เราตระเตรียมผู้พยากรณ์ให้พวกเขา</a:t>
          </a:r>
          <a:endParaRPr lang="en" sz="2000" b="1" kern="1200" dirty="0"/>
        </a:p>
      </dsp:txBody>
      <dsp:txXfrm>
        <a:off x="362509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276751" y="379049"/>
          <a:ext cx="91440" cy="10671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7114"/>
              </a:lnTo>
              <a:lnTo>
                <a:pt x="68613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345365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เราวางพระสัญญาให้กับพวกเขา</a:t>
          </a:r>
          <a:endParaRPr lang="en" sz="2000" b="1" kern="1200" dirty="0"/>
        </a:p>
      </dsp:txBody>
      <dsp:txXfrm>
        <a:off x="362509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276751" y="379049"/>
          <a:ext cx="91440" cy="17470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7002"/>
              </a:lnTo>
              <a:lnTo>
                <a:pt x="68613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345365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เราสัญญาว่าจะมอบแผ่นดินแห่งน้ำนมและน้ำผึ้งให้เขา</a:t>
          </a:r>
          <a:endParaRPr lang="en" sz="2000" b="1" kern="1200" dirty="0"/>
        </a:p>
      </dsp:txBody>
      <dsp:txXfrm>
        <a:off x="362509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276751" y="379049"/>
          <a:ext cx="91440" cy="2426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6891"/>
              </a:lnTo>
              <a:lnTo>
                <a:pt x="68613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345365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เราได้ยินถึงคำคร่ำครวญของพวกเขา</a:t>
          </a:r>
          <a:endParaRPr lang="en" sz="2000" b="1" kern="1200" dirty="0"/>
        </a:p>
      </dsp:txBody>
      <dsp:txXfrm>
        <a:off x="362509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276751" y="379049"/>
          <a:ext cx="91440" cy="31067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6780"/>
              </a:lnTo>
              <a:lnTo>
                <a:pt x="68613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345365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เรายังคงระลึกถึงคำสัญญาที่ให้ไว้</a:t>
          </a:r>
          <a:endParaRPr lang="en" sz="2000" b="1" kern="1200" dirty="0"/>
        </a:p>
      </dsp:txBody>
      <dsp:txXfrm>
        <a:off x="362509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209625" y="0"/>
          <a:ext cx="2613061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พระเจ้าจะทรงกระทำอะไร?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0704" y="11079"/>
        <a:ext cx="2590903" cy="356093"/>
      </dsp:txXfrm>
    </dsp:sp>
    <dsp:sp modelId="{D41BBAB7-6096-40F6-95D9-14624A9B0FC6}">
      <dsp:nvSpPr>
        <dsp:cNvPr id="0" name=""/>
        <dsp:cNvSpPr/>
      </dsp:nvSpPr>
      <dsp:spPr>
        <a:xfrm>
          <a:off x="3470931" y="378251"/>
          <a:ext cx="96557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96557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567488" y="472814"/>
          <a:ext cx="3858379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เราจะขจัดการกดขึ่ของชาวอิยิปต์ไปจากพวกเจ้า</a:t>
          </a:r>
          <a:endParaRPr lang="en" sz="2000" b="1" kern="1200" dirty="0"/>
        </a:p>
      </dsp:txBody>
      <dsp:txXfrm>
        <a:off x="3582208" y="487534"/>
        <a:ext cx="3828939" cy="473154"/>
      </dsp:txXfrm>
    </dsp:sp>
    <dsp:sp modelId="{D264CDA2-959C-4332-83D0-29F23DC13F89}">
      <dsp:nvSpPr>
        <dsp:cNvPr id="0" name=""/>
        <dsp:cNvSpPr/>
      </dsp:nvSpPr>
      <dsp:spPr>
        <a:xfrm>
          <a:off x="3470931" y="378251"/>
          <a:ext cx="96557" cy="94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86"/>
              </a:lnTo>
              <a:lnTo>
                <a:pt x="96557" y="9451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567488" y="1069972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เราจะนำเจ้าให้พ้นจากการเป็นทาส</a:t>
          </a:r>
          <a:endParaRPr lang="en" sz="2000" b="1" kern="1200" dirty="0"/>
        </a:p>
      </dsp:txBody>
      <dsp:txXfrm>
        <a:off x="3582336" y="1084820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470931" y="378251"/>
          <a:ext cx="96557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96557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567488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เราจะใช้พลังอำนาจของเรา</a:t>
          </a:r>
          <a:endParaRPr lang="en" sz="2000" b="1" kern="1200" dirty="0"/>
        </a:p>
      </dsp:txBody>
      <dsp:txXfrm>
        <a:off x="3582336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470931" y="378251"/>
          <a:ext cx="96557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96557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567488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เราจะทำให้พวกเจ้าเป็นประชากรของเรา</a:t>
          </a:r>
          <a:endParaRPr lang="en" sz="2000" b="1" kern="1200" dirty="0"/>
        </a:p>
      </dsp:txBody>
      <dsp:txXfrm>
        <a:off x="3582336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470931" y="378251"/>
          <a:ext cx="96557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96557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567488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เราจะเป็นพระเจ้าของพวกเจ้า</a:t>
          </a:r>
          <a:endParaRPr lang="en" sz="2000" b="1" kern="1200" dirty="0"/>
        </a:p>
      </dsp:txBody>
      <dsp:txXfrm>
        <a:off x="3578567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470931" y="378251"/>
          <a:ext cx="137590" cy="324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941"/>
              </a:lnTo>
              <a:lnTo>
                <a:pt x="137590" y="32429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608521" y="3347274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เราจะมอบดินแดนคานาอันให้แก่พวกเจ้า</a:t>
          </a:r>
          <a:endParaRPr lang="en" sz="2000" b="1" kern="1200" dirty="0"/>
        </a:p>
      </dsp:txBody>
      <dsp:txXfrm>
        <a:off x="3624567" y="3363320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7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1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6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2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5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vivo, cuarto, tabla&#10;&#10;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403607" y="23225"/>
            <a:ext cx="92876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spc="600" dirty="0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</a:rPr>
              <a:t>การเริ่มต้นที่ท้าทาย</a:t>
            </a:r>
            <a:endParaRPr lang="en" sz="5400" b="1" spc="600" dirty="0">
              <a:ln/>
              <a:solidFill>
                <a:srgbClr val="9E7428"/>
              </a:solidFill>
              <a:effectLst>
                <a:outerShdw blurRad="38100" dist="38100" dir="2700000" algn="tl">
                  <a:srgbClr val="FFC000"/>
                </a:outerShdw>
                <a:reflection blurRad="76200" stA="55000" endA="300" endPos="3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8058645" y="6390468"/>
            <a:ext cx="3482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491201"/>
                </a:solidFill>
              </a:rPr>
              <a:t>Lesson 3 for July 19, 2025</a:t>
            </a: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1" y="76885"/>
            <a:ext cx="12192000" cy="430887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52B38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</a:rPr>
              <a:t>พระ​ยาห์​เวห์​จึง​ตรัส​กับ​โม​เสส​ว่า “ดูสิ เรา​ตั้ง​เจ้า​ไว้​เป็น​ดัง​พระ​เจ้า​ต่อ​ฟา​โรห์ และ​อา​โรน​พี่​ชาย​ของ​เจ้า​จะ​เป็น​ผู้​เผย​พระ​วจนะ​ของ​เจ้า” อพย. 7:1</a:t>
            </a:r>
            <a:endParaRPr lang="en" sz="1400" b="1" dirty="0">
              <a:solidFill>
                <a:srgbClr val="952B38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856383" y="787884"/>
            <a:ext cx="8335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ดูเหมือนว่า “ข้าพเจ้าไม่รู้จะพูดอย่างไร” จะเป็นข้อแก้ตัวที่โมเสสชอบมากที่สุด เขาถึงกับทำให้พระเจ้าโกรธด้วยข้ออ้างนี้! แต่พระเจ้ามีทางแก้สำหรับทุกสิ่ง: อาโรน พี่ชายที่พูดมากของเขา จะเป็น “ปาก” ของโมเสส โมเสสพูดกับพี่ชายของเขา และอาโรนจะเป็นผู้พูดกับคนอื่นๆ (อพยพ 4:10-16)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1" y="875346"/>
            <a:ext cx="3372177" cy="2582944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5151" y="2271537"/>
            <a:ext cx="3372176" cy="4424629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98473" y="3572234"/>
            <a:ext cx="81311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ในโอกาสนี้ พระองค์ได้เปรียบเทียบกับบทบาทของผู้เผยพระวจนะ พวกเขาได้รับข้อความจากพระเจ้าและถ่ายทอดมาให้เรา ในแง่นี้ โมเสสเล่นบทบาทของพระเจ้า และอาโรนเล่นบทบาทของผู้เผยพระวจนะ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875316" y="2121262"/>
            <a:ext cx="45223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หลังจากความล้มเหลวครั้งแรกในอียิปต์ พระเจ้าต้องเตือนโมเสสอีกครั้งถึงบทบาทของอาโรนในฐานะผู้ช่วยและโฆษกของเขา (อพยพ 7:1-2)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98473" y="5588170"/>
            <a:ext cx="81311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เช่นเดียวกับผู้เผยพระวจนะในยุคหลัง โมเสสต้องพูดกับประชาชนและฟาโรห์แม้ว่า “แม้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ฟัง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ปฏิ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เสธ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เถอะ” (เอเสเคียล 2:7) เรื่องนี้ก็เป็นจริงสำหรับพวกเราเช่นกัน เพราะเราเป็นเสียงของพระเจ้าที่ได้ยินได้บนแผ่นดินโลกนี้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98472" y="4587897"/>
            <a:ext cx="82991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เช่นเดียวกับที่เกิดขึ้นในภายหลังกับผู้เผยพระวจนะหลายคน พระเจ้าทรงเตือนว่าข้อความของเขาจะไม่ได้รับการรับฟัง และเขาจะต้องกระทำด้วยพลังอำนาจที่ยิ่งใหญ่ (อพยพ 7:3)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509816" y="580985"/>
            <a:ext cx="917236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ชาวฮีบรูหวังว่าจะได้รับอิสรภาพโดยไม่ต้องทดสอบความเชื่อของตนเป็นพิเศษ ไม่ต้องลำบากหรือทุกข์ทรมานอย่างแท้จริง แต่พวกเขายังไม่พร้อมสำหรับการปลดปล่อย พวกเขามีศรัทธาในพระเจ้าเพียงเล็กน้อยและไม่เต็มใจที่จะอดทนต่อความทุกข์ยากจน  ซึ่งพระเจ้าทรงทดสอบพวกเขาจนกว่าพระองค์จะทรงเห็นสมควรที่จะกระทำการต่างๆ แทนพวกเขา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ายคนพอใจที่จะอยู่ในความเป็นทาสมากกว่าที่จะเผชิญกับความยากลำบากที่จะเกิดขึ้นจากการถูกย้ายไปยังดินแดนที่ไม่คุ้นเคย  และนิสัยของบางคนก็เหมือนกับชาวอียิปต์จนพวกเขาเลือกที่จะอาศัยอยู่ในอียิปต์ ดังนั้น พระเจ้าจึงไม่ทรงปลดปล่อยพวกเขาด้วยการแสดงพระราชอำนาจในครั้งแรกต่อหน้าฟาโรห์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พระองค์ทรงวางแผนเหตุการณ์ต่างๆ เพื่อให้จิตวิญญาณแห่งความกดขี่ของกษัตริย์อียิปต์ได้รับการพัฒนาอย่างเต็มที่ และเพื่อที่พระองค์จะได้เปิดเผยพระองค์แก่ประชาชนของพระองค์ เมื่อพวกเขาเห็นความยุติธรรม พระราชอำนาจ และความรักของพระองค์ พวกเขาก็จะเลือกที่จะออกจากอียิปต์และอุทิศตนเพื่อรับใช้พระองค์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7038048" y="6057231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236)</a:t>
            </a:r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&#10;&#10;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05" y="560"/>
            <a:ext cx="12192000" cy="5241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452732"/>
            <a:ext cx="12228128" cy="1311974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-305" y="5498543"/>
            <a:ext cx="12112171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s-E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ต่อ​มา​ภาย​หลัง​โม​เสส​กับ​อา​โรน​พากัน​เข้า​เฝ้า​ฟา​โรห์ ทูล​ว่า “พระ​ยาห์​เวห์ พระ​เจ้า​ของ​อิส​รา​เอล​ตรัส​ดัง​นี้​ว่า ‘จง​ปล่อย​ประชา​กร​ของ​เรา​ไป เพื่อ​พวก​เขา​จะ​ได้​ฉลอง​เทศ​กาล​เลี้ยง​ให้​เกียรติ​เรา​ใน​ถิ่น​ทุร​กัน​ดาร’ ”ฟา​โรห์​ตรัส​ว่า “พระ​ยาห์​เวห์​นั้น​เป็น​ใคร​เล่า? เรา​จึง​จะ​ต้อง​ฟัง​เสียง​ของ​พระ​องค์​และ​ปล่อย​คน​อิส​รา​เอล​ไป เรา​ไม่​รู้​จัก​พระ​ยาห์​เวห์ และ​ยิ่ง​กว่า​นั้น เรา​จะ​ไม่​ปล่อย​คน​อิส​รา​เอล​ไป​เป็น​อัน​ขาด”</a:t>
            </a:r>
            <a:r>
              <a:rPr kumimoji="0" lang="es-E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5:1-2</a:t>
            </a:r>
            <a:endParaRPr kumimoji="0" lang="es-ES" sz="2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3A538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5939295" y="4097250"/>
            <a:ext cx="5695950" cy="26622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solidFill>
                  <a:srgbClr val="7A2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คำร้องขอ</a:t>
            </a:r>
            <a:r>
              <a:rPr lang="en" sz="2200" b="1" dirty="0">
                <a:solidFill>
                  <a:srgbClr val="7A2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th-TH" sz="2200" b="1" dirty="0">
                <a:solidFill>
                  <a:srgbClr val="7A2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ปลดปล่อยประชากรของเราไป</a:t>
            </a:r>
            <a:r>
              <a:rPr lang="en" sz="2200" b="1" dirty="0">
                <a:solidFill>
                  <a:srgbClr val="7A2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lvl="1"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การตอบสนองของฟาโรห์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5:1-2)</a:t>
            </a:r>
          </a:p>
          <a:p>
            <a:pPr lvl="1"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การตอบสนองของประชาชน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5:3-21)</a:t>
            </a:r>
          </a:p>
          <a:p>
            <a:pPr lvl="1"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การตอบสนองของพระเจ้า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5:22-6:8)</a:t>
            </a:r>
          </a:p>
          <a:p>
            <a:pPr lvl="1"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การตอบสนองของโมเสส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(Exodus 6:9-13)</a:t>
            </a:r>
          </a:p>
          <a:p>
            <a:pPr>
              <a:spcBef>
                <a:spcPts val="1800"/>
              </a:spcBef>
            </a:pPr>
            <a:r>
              <a:rPr lang="th-TH" sz="2200" b="1" dirty="0">
                <a:solidFill>
                  <a:srgbClr val="A01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กฎเกณฑ์ของโมเสส และอาโรน</a:t>
            </a:r>
            <a:r>
              <a:rPr lang="en" sz="2200" b="1" dirty="0">
                <a:solidFill>
                  <a:srgbClr val="A01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200" b="1" dirty="0">
                <a:solidFill>
                  <a:srgbClr val="A01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</a:t>
            </a:r>
            <a:r>
              <a:rPr lang="en" sz="2200" b="1" dirty="0">
                <a:solidFill>
                  <a:srgbClr val="A01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6:28-7:7)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0" y="126891"/>
            <a:ext cx="625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โมเสสรู้ดีว่าไม่ใช่เรื่องง่ายเลยที่ฟาโรห์จะยอมให้ชนชาติอิสราเอลออกจากอียิปต์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85" y="208449"/>
            <a:ext cx="2799612" cy="356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4298706"/>
            <a:ext cx="4552949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&#10;&#10;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4576204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&#10;&#10;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4991673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&#10;&#10;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817873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&#10;&#10;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377939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4010379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6195096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9681B-F0AB-259B-84AB-D8ADFEFCA87C}"/>
              </a:ext>
            </a:extLst>
          </p:cNvPr>
          <p:cNvSpPr txBox="1"/>
          <p:nvPr/>
        </p:nvSpPr>
        <p:spPr>
          <a:xfrm>
            <a:off x="0" y="2901791"/>
            <a:ext cx="62579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ซึ่งคำขอนั้นได้ถูกนำเสนอออกไป แต่คำขอก็ถูกปฏิเสธ  และกลับได้รับการตอบโต้   แต่โมเสสไม่ได้ทำอะไรที่เป็นปาฏิหาริย์เลยในเวลานั้น … น่าผิดหวังอย่างยิ่ง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BE25D-91E0-4803-EE8F-1B4BDEE16497}"/>
              </a:ext>
            </a:extLst>
          </p:cNvPr>
          <p:cNvSpPr txBox="1"/>
          <p:nvPr/>
        </p:nvSpPr>
        <p:spPr>
          <a:xfrm>
            <a:off x="0" y="1976825"/>
            <a:ext cx="62579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ดังนั้น ความหวังของประชาชนจึงอยู่ที่จะเกิดปาฏิหาริย์ที่จะทำให้ฟาโรห์ตอบรับคำร้องขอของพวกเขา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7DCA53-3BC7-8C4D-04E1-00D6C259A057}"/>
              </a:ext>
            </a:extLst>
          </p:cNvPr>
          <p:cNvSpPr txBox="1"/>
          <p:nvPr/>
        </p:nvSpPr>
        <p:spPr>
          <a:xfrm>
            <a:off x="0" y="1051858"/>
            <a:ext cx="62579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และดูเหมือนไม่สมเหตุสมผลเลยที่จะปล่อยให้คนจำนวนมากที่มีประโยชน์จากไปอย่างอิสระ  โดยพวกเขาได้ทำงานที่ชาวอียิปต์ไม่อยากทำ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1814" y="208449"/>
            <a:ext cx="2799612" cy="3566527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&#10;&#10;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688453" y="2116782"/>
            <a:ext cx="6343648" cy="35240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th-TH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คำร้องขอ</a:t>
            </a:r>
            <a:r>
              <a:rPr lang="en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</a:p>
          <a:p>
            <a:pPr algn="ctr">
              <a:spcBef>
                <a:spcPts val="3000"/>
              </a:spcBef>
            </a:pPr>
            <a:r>
              <a:rPr lang="en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th-TH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ปลดปล่อยประชากรของเราไป</a:t>
            </a:r>
            <a:r>
              <a:rPr lang="en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การตอบสนองของฟาโรห์</a:t>
            </a:r>
            <a:endParaRPr lang="en" sz="4400" b="1" spc="300" dirty="0">
              <a:ln w="127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66"/>
                  </a:gs>
                  <a:gs pos="87000">
                    <a:srgbClr val="FFFFCC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1195387" y="607516"/>
            <a:ext cx="98012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5:2 ฟา​โรห์​ตรัส​ว่า “พระ​ยาห์​เวห์​นั้น​เป็น​ใคร​เล่า? เรา​จึง​จะ​ต้อง​ฟัง​เสียง​ของ​พระ​องค์​และ​ปล่อย​คน​อิส​รา​เอล​ไป เรา​ไม่​รู้​จัก​พระ​ยาห์​เวห์ และ​ยิ่ง​กว่า​นั้น เรา​จะ​ไม่​ปล่อย​คน​อิส​รา​เอล​ไป​เป็น​อัน​ขาด”</a:t>
            </a:r>
            <a:r>
              <a:rPr lang="en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อพยพ</a:t>
            </a:r>
            <a:r>
              <a:rPr lang="en" sz="14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3293342" y="1485472"/>
            <a:ext cx="6356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ทุตโมสที่ 3 ยังเป็นเด็กเมื่อเขาถูกสถานปนาบนบัลลังก์ของฟาโรห์ภายใต้การปกครองของฮัตเชปซุต เพื่อป้องกันไม่ให้โมเสสได้รับการสถาปนาเป็นฟาโรห์ และโมเสสหนีออกจากอียิปต์เมื่อทุตโมสยังเป็นวัยรุ่น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persona, parado, mujer, hombre&#10;&#10;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3057526" cy="22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8" y="4356405"/>
            <a:ext cx="3057525" cy="229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763" y="3584124"/>
            <a:ext cx="2361609" cy="3149797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2009" y="1291947"/>
            <a:ext cx="2437363" cy="176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3293342" y="5104683"/>
            <a:ext cx="63568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ศนคติของเขาถูกนำมาใช้ในหนังสือวิวรณ์เป็นสัญลักษณ์เพื่อแสดงถึงชาติฝรั่งเศสในช่วงการปฏิวัติศตวรรษที่ 18 (วิวรณ์ 11:8) เช่นเดียวกับฟาโรห์ทุตโมส สาธารณรัฐฝรั่งเศสประกาศว่าศาสนาถูกยกเลิกและประกาศตนเป็นชาติที่ไม่เชื่อในพระเจ้า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3293342" y="4126897"/>
            <a:ext cx="63568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คำตอบของทุตโมสเป็นการท้าทายไม่ใช่ต่อโมเสส แต่ต่อพระเจ้าเอง กล่าวโดยสรุป เขากำลังท้าทายการดำรงอยู่ของพระเจ้า (อพยพ 5:2)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3369096" y="2711125"/>
            <a:ext cx="635866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สิบปีต่อมา โมเสสพบว่าตัวเองต้องขึ้นไปเผชิญหน้าอีกครั้ง เขามาเพื่อเรียกร้องสิทธิ์ในบัลลังก์หรือไม่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ไม่เลย คำร้องขอนั้นเรียบง่าย: “ปล่อยประชาชนของฉันไป” (อพยพ 5:1)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0"/>
            <a:ext cx="80327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th-TH" sz="4400" b="1" dirty="0">
                <a:ln w="22225">
                  <a:solidFill>
                    <a:srgbClr val="FF381D"/>
                  </a:solidFill>
                  <a:prstDash val="solid"/>
                </a:ln>
                <a:solidFill>
                  <a:srgbClr val="FFB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การตอบสนองของประชาชน</a:t>
            </a:r>
            <a:endParaRPr lang="en" sz="4400" b="1" dirty="0">
              <a:ln w="22225">
                <a:solidFill>
                  <a:srgbClr val="FF381D"/>
                </a:solidFill>
                <a:prstDash val="solid"/>
              </a:ln>
              <a:solidFill>
                <a:srgbClr val="FFBC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587867"/>
            <a:ext cx="80327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จึง​กล่าว​กับ​ท่าน​ทั้ง​สอง​ว่า “ขอ​พระ​ยาห์​เวห์​ทรง​พิจาร​ณา และ​พิ​พาก​ษา​ท่าน​ทั้ง​สอง เพราะ​พวก​ท่าน​ทำ​ให้​เรา​เป็น​ที่​เกลียด​ชัง​ใน​สาย​พระเนตร​ของ​ฟา​โรห์ และ​ใน​สาย​ตา​ของ​ข้า​ราช​การ​ของ​พระ​องค์ เหมือน​หนึ่ง​เอา​ดาบ​ใส่​มือ​พวก​เขา​ให้​ฆ่า​เรา​เสีย”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5:21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" sz="1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605188" y="1672144"/>
            <a:ext cx="8511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เมื่อโมเสสแสดงการอัศจรรย์ที่พระเจ้าประทานแก่เขาต่อหน้าประชาชน พวกเขาก็เชื่อและเคารพบูชา (อพยพ 4:29-31) เราคงนึกออกว่าพวกเขารอคอยคำตอบของฟาโรห์ต่อคำขอของพวกเขาอย่างใจจดใจจ่อเพียงใด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412433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7139012" y="2610683"/>
            <a:ext cx="4945023" cy="410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0" y="2939101"/>
            <a:ext cx="69488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คำตอบนั้นคาดไม่ถึงจริงๆ ฟาโรห์ไม่เพียงปฏิเสธ แต่ยังบังคับให้พวกเขาทำงานโดยไม่ให้วัสดุที่จำเป็นแก่พวกเขา แต่ยังเรียกร้องผลผลิตเท่าเดิมอีกด้วย (อพยพ 5:6-8) ข้อแก้ตัวสำหรับการออกคำสั่งที่ไม่สมเหตุสมผลเช่นนี้คืออะไร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0" y="5648647"/>
            <a:ext cx="69488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เมื่อพวกเขาถูกปฏิบัติอย่างไม่ดี หัวหน้าคนงานก็ร้องเรียนกับฟาโรห์ แต่กลับได้รับการเพิกเฉย จากนั้นพวกเขาจึงหันไปต่อต้านโมเสสและอาโรน โดยกล่าวหาว่าพวกเขาทำให้สถานการณ์ของพวกเขาแย่ลง (อพยพ 5:20-21)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0" y="4340597"/>
            <a:ext cx="69488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โมเสสและอาโรน—ตามคำกล่าวของทุตโมส—ทำให้พวกเขา “พักผ่อน [วันสะบาโต] จากงานของพวกเขา” (อพยพ 5:5) หากพวกเขามีเวลาพูดคุยเกี่ยวกับศาสนาและเสรีภาพ พวกเขาก็จะมีเวลาไปหาฟางด้วย (อพยพ 5:9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0" y="-3810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th-TH" sz="4800" b="1" spc="300" dirty="0">
                <a:ln/>
                <a:gradFill>
                  <a:gsLst>
                    <a:gs pos="0">
                      <a:schemeClr val="accent5">
                        <a:hueOff val="0"/>
                        <a:satOff val="0"/>
                        <a:lumOff val="0"/>
                        <a:alphaOff val="0"/>
                        <a:satMod val="103000"/>
                        <a:lumMod val="102000"/>
                        <a:tint val="94000"/>
                      </a:schemeClr>
                    </a:gs>
                    <a:gs pos="45000">
                      <a:schemeClr val="accent5">
                        <a:hueOff val="0"/>
                        <a:satOff val="0"/>
                        <a:lumOff val="0"/>
                        <a:alphaOff val="0"/>
                        <a:satMod val="110000"/>
                        <a:lumMod val="100000"/>
                        <a:shade val="100000"/>
                      </a:schemeClr>
                    </a:gs>
                    <a:gs pos="5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rPr>
              <a:t>การตอบสนองของพระเจ้า</a:t>
            </a:r>
            <a:endParaRPr lang="en" sz="4800" b="1" spc="300" dirty="0">
              <a:ln/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chemeClr>
                  </a:gs>
                  <a:gs pos="45000">
                    <a:schemeClr val="accent5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chemeClr>
                  </a:gs>
                  <a:gs pos="53000">
                    <a:schemeClr val="accent6"/>
                  </a:gs>
                  <a:gs pos="100000">
                    <a:schemeClr val="accent6"/>
                  </a:gs>
                </a:gsLst>
                <a:lin ang="5400000" scaled="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95250" y="607516"/>
            <a:ext cx="120015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แล้ว​พระ​ยาห์​เวห์​ตรัส​กับ​โม​เสส​ว่า “บัด​นี้ เจ้า​จะ​ได้​เห็น​สิ่งที่​เรา​จะ​ทำ​กับ​ฟา​โรห์ คือ​ด้วย​มือ​อัน​เข้ม​แข็ง​ของ​เรา ฟา​โรห์​จำ​ต้อง​ปล่อย​ประชา​ชน​ไป และ​ด้วย​มือ​อัน​เข้ม​แข็ง​นั้น เขา​จำ​ต้อง​ไล่​ประชา​ชน​ออก​จาก​แผ่น​ดิน​ของ​เขา”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’”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6:1</a:t>
            </a:r>
            <a:endParaRPr lang="en" sz="22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217386" y="1423677"/>
            <a:ext cx="9065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ฟาโรห์โกรธโมเสส ประชาชนโกรธโมเสส โมเสสไม่ได้โกรธ แต่เขาตกใจและหันไปหาพระเจ้าด้วยความสงสัย “ทำไมพระองค์จึงทรงทรมานประชากรเหล่านี้ เหตุใดพระองค์จึงทรงส่งข้าพเจ้ามา</a:t>
            </a:r>
            <a:r>
              <a:rPr lang="en" sz="2000" b="1" dirty="0"/>
              <a:t>” (</a:t>
            </a:r>
            <a:r>
              <a:rPr lang="th-TH" sz="2000" b="1" dirty="0"/>
              <a:t>อพยพ</a:t>
            </a:r>
            <a:r>
              <a:rPr lang="en" sz="2000" b="1" dirty="0"/>
              <a:t>. 5:22).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951517"/>
              </p:ext>
            </p:extLst>
          </p:nvPr>
        </p:nvGraphicFramePr>
        <p:xfrm>
          <a:off x="4699456" y="285075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a persona acostado en una cama&#10;&#10;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086" y="1137527"/>
            <a:ext cx="2432304" cy="16184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4758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8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3910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&#10;&#10;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4758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5246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339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217386" y="2265642"/>
            <a:ext cx="72670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ให้เรามาพิจารณาถึงการตอบสนองของพระเจ้า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อพยพ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6:1-8):</a:t>
            </a:r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การตอบสนองของโมเสส</a:t>
            </a:r>
            <a:endParaRPr lang="en" sz="4400" b="1" spc="3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1104899" y="687339"/>
            <a:ext cx="998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แต่​โม​เสส​ทูล​พระ​ยาห์​เวห์​ว่า “แม้​แต่​ชน​ชาติ​อิส​รา​เอล​ก็​ไม่​ได้​ฟัง​ข้า​พระ​องค์ แล้ว​ฟาโรห์​จะ​ฟัง​ข้า​พระ​องค์​ได้​อย่าง​ไร? ข้า​พระ​องค์​เป็น​คน​พูด​ไม่​เก่ง”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6:12 </a:t>
            </a:r>
            <a:endParaRPr lang="en" sz="2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27000">
                  <a:srgbClr val="4D66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52396" y="1602685"/>
            <a:ext cx="859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หลังจากพระเจ้าประทานกำลังใจแล้ว โมเสสก็พูดกับประชาชนอีกครั้ง แต่ประชาชนไม่ฟัง (อพยพ 6:9) จากนั้นพระเจ้าขอให้โมเสสพูดกับฟาโรห์อีกครั้งเพื่อขออิสรภาพแก่ชนชาติอิสราเอล (อพยพ 6:10-11)</a:t>
            </a:r>
            <a:endPara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naturaleza, fuego, comida, sostener&#10;&#10;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51" y="1550503"/>
            <a:ext cx="3295652" cy="2981739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4581939" y="4592025"/>
            <a:ext cx="76100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เมื่อเรารู้สึกท้อแท้ ขอให้เราใช้ถ้อยคำของอาสาฟเป็นของตน “ถึง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นั้น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ดี ข้า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อยู่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กับ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เสมอ 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จับ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มือ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ขวา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ไว้  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นำ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ปรึก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ษา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 และ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ภาย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นำ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รับ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เกียรติ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ยศ นอก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 ข้า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ใด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ฟ้า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สวรรค์ นอก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 ข้า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สงค์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ใด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โลก  ร่าง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กาย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จิต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วาย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ไป แต่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กำลัง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ใจ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มรดก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</a:t>
            </a:r>
            <a:r>
              <a:rPr lang="x-non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นิตย์” (สดุดี 73:23-26)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Mujer sentada en el pasto&#10;&#10;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2" t="26161" r="1610" b="13757"/>
          <a:stretch>
            <a:fillRect/>
          </a:stretch>
        </p:blipFill>
        <p:spPr>
          <a:xfrm>
            <a:off x="252784" y="4810584"/>
            <a:ext cx="4209886" cy="1816559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6" y="3577244"/>
            <a:ext cx="859155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โมเสสรู้สึกเศร้าใจ หดหู่ใจ และผิดหวัง แต่เช่นเดียวกับบุคคลสำคัญคนอื่นๆ ที่รู้สึกเช่นเดียวกับเขา เช่น อาสาฟและโยบ เขาไม่ยอมหมดหวัง ความไว้วางใจในพระเจ้าของเขาแข็งแกร่งกว่า ความรู้สึกของตนเองในขณะนี้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656651"/>
            <a:ext cx="85915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โมเสสปฏิเสธและอ้างข้อแก้ตัวอีกครั้งว่า หากประชาชนของฉันไม่ฟังฉัน ฟาโรห์จะได้ยินฉันได้อย่างไร เมื่อฉันพูดจาชั่วร้ายเช่นนั้น (อพยพ 6:12)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688453" y="2116782"/>
            <a:ext cx="6343648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</a:pPr>
            <a:r>
              <a:rPr lang="th-TH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กฏเกณฑ์ของโมเสส และอาโรน</a:t>
            </a:r>
            <a:endParaRPr lang="en" sz="6600" b="1" spc="300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2276</Words>
  <Application>Microsoft Office PowerPoint</Application>
  <PresentationFormat>Panorámica</PresentationFormat>
  <Paragraphs>63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76</cp:revision>
  <dcterms:created xsi:type="dcterms:W3CDTF">2025-06-22T14:18:26Z</dcterms:created>
  <dcterms:modified xsi:type="dcterms:W3CDTF">2025-07-15T06:29:34Z</dcterms:modified>
</cp:coreProperties>
</file>