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18399"/>
    <a:srgbClr val="87AEBF"/>
    <a:srgbClr val="B32423"/>
    <a:srgbClr val="F2AE53"/>
    <a:srgbClr val="853974"/>
    <a:srgbClr val="623A91"/>
    <a:srgbClr val="4466A9"/>
    <a:srgbClr val="3FA59E"/>
    <a:srgbClr val="2B7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th-TH" sz="2400" b="1" dirty="0">
              <a:solidFill>
                <a:schemeClr val="accent3">
                  <a:lumMod val="75000"/>
                </a:schemeClr>
              </a:solidFill>
            </a:rPr>
            <a:t>ประชาชาติที่บริสุทธิ์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พวกเขาจะอุทิศตนแด่พระเจ้า และเปิดเผยพระลักษณะของพระองค์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th-TH" sz="2400" b="1" dirty="0">
              <a:solidFill>
                <a:schemeClr val="accent5">
                  <a:lumMod val="75000"/>
                </a:schemeClr>
              </a:solidFill>
            </a:rPr>
            <a:t>อาณาจักรแห่งปุโรหิต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พวกเขาจะเชื่อมโยงผู้อื่นเข้ากับพระเจ้า และสอนกฎเกณฑ์ของพระองค์แก่พวกเขา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th-TH" sz="2400" b="1" dirty="0">
              <a:solidFill>
                <a:schemeClr val="accent4">
                  <a:lumMod val="50000"/>
                </a:schemeClr>
              </a:solidFill>
            </a:rPr>
            <a:t>ได้รับมรดกพิเศษจากพระเจ้า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พระเจ้าจะทรงทำให้อิสราเอลเป็นช่องทางในการให้ความรู้เกี่ยวกับพระองค์แก่ชาวโลกทั้งมวล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ความรักคือการกระทำให้ธรรมบัญญัติครบถ้วน และสมบูรณ์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โรม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รักพระเจ้า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ฉลบ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รักเพื่อนบ้าน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ลนต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th-TH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เคารพต่อตนเอง ไม่ให้ความปรารถนาชั่วมาแปดเปื้อนตัวเรา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จงถวายเกียรติแด่วันหยุดพักและการนมัสการของพระองค์ ในวันสะบาโต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จงถวายเกียรติและเคารพพระเจ้าด้วยการให้พระองค์เป็นที่หนึ่งในชีวิตของเรา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จงถวายเกียรติแด่พระเจ้าโดยต้องไม่นำเอารูปเคารพใดๆ มาแทนที่พระองค์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จงเคารพพระนาม ชื่อเสียง และพระลักษณะของพระเจ้า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ให้ความเคารพต่อบิดา มารดาของตน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ให้ความเคารพต่อชีวิตของผู้อื่น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ให้ความเคารพต่อการสมรส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ให้ความเคารพต่อทรัพย์สินของบุคคลอื่น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ให้ความเคารพต่อชื่อเสียงของบุคคลอื่น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200" b="1" dirty="0">
              <a:solidFill>
                <a:srgbClr val="7661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ช่วยปกป้องเราให้พ้นจาความบาป</a:t>
          </a:r>
          <a:r>
            <a:rPr lang="en" sz="2000" b="1" dirty="0">
              <a:solidFill>
                <a:srgbClr val="76612B"/>
              </a:solidFill>
            </a:rPr>
            <a:t> </a:t>
          </a:r>
          <a:r>
            <a:rPr lang="th-TH" sz="2000" b="1" dirty="0">
              <a:solidFill>
                <a:srgbClr val="76612B"/>
              </a:solidFill>
            </a:rPr>
            <a:t>               </a:t>
          </a:r>
          <a:r>
            <a:rPr lang="en" sz="2000" b="1" dirty="0">
              <a:solidFill>
                <a:srgbClr val="76612B"/>
              </a:solidFill>
            </a:rPr>
            <a:t>(</a:t>
          </a:r>
          <a:r>
            <a:rPr lang="th-TH" sz="2000" b="1" dirty="0">
              <a:solidFill>
                <a:srgbClr val="76612B"/>
              </a:solidFill>
            </a:rPr>
            <a:t>สดด</a:t>
          </a:r>
          <a:r>
            <a:rPr lang="en" sz="2000" b="1" dirty="0">
              <a:solidFill>
                <a:srgbClr val="76612B"/>
              </a:solidFill>
            </a:rPr>
            <a:t>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567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ประทานสติปัญญาให้เรา</a:t>
          </a:r>
          <a:r>
            <a:rPr lang="en" sz="2000" b="1" dirty="0">
              <a:solidFill>
                <a:srgbClr val="567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solidFill>
                <a:srgbClr val="56782A"/>
              </a:solidFill>
            </a:rPr>
            <a:t>              (</a:t>
          </a:r>
          <a:r>
            <a:rPr lang="th-TH" sz="2000" b="1" dirty="0">
              <a:solidFill>
                <a:srgbClr val="56782A"/>
              </a:solidFill>
            </a:rPr>
            <a:t>ฉลบ</a:t>
          </a:r>
          <a:r>
            <a:rPr lang="en" sz="2000" b="1" dirty="0">
              <a:solidFill>
                <a:srgbClr val="56782A"/>
              </a:solidFill>
            </a:rPr>
            <a:t>. 4:6)</a:t>
          </a:r>
          <a:endParaRPr lang="es-ES" sz="20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2B7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นำให้เรามีเสรีภาพ</a:t>
          </a:r>
          <a:r>
            <a:rPr lang="en" sz="2000" b="1" dirty="0">
              <a:solidFill>
                <a:srgbClr val="2B7337"/>
              </a:solidFill>
            </a:rPr>
            <a:t>                  (</a:t>
          </a:r>
          <a:r>
            <a:rPr lang="th-TH" sz="2000" b="1" dirty="0">
              <a:solidFill>
                <a:srgbClr val="2B7337"/>
              </a:solidFill>
            </a:rPr>
            <a:t>ยก.</a:t>
          </a:r>
          <a:r>
            <a:rPr lang="en" sz="2000" b="1" dirty="0">
              <a:solidFill>
                <a:srgbClr val="2B7337"/>
              </a:solidFill>
            </a:rPr>
            <a:t> 2:12)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3FA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ประทานสันติสุขแก่เรา</a:t>
          </a:r>
          <a:r>
            <a:rPr lang="en" sz="2000" b="1" dirty="0">
              <a:solidFill>
                <a:srgbClr val="3FA59E"/>
              </a:solidFill>
            </a:rPr>
            <a:t>                             (</a:t>
          </a:r>
          <a:r>
            <a:rPr lang="th-TH" sz="2000" b="1" dirty="0">
              <a:solidFill>
                <a:srgbClr val="3FA59E"/>
              </a:solidFill>
            </a:rPr>
            <a:t>สดด</a:t>
          </a:r>
          <a:r>
            <a:rPr lang="en" sz="2000" b="1" dirty="0">
              <a:solidFill>
                <a:srgbClr val="3FA59E"/>
              </a:solidFill>
            </a:rPr>
            <a:t>. 119:165)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4466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ทรงประทานความรุ่งเรืองแก่เรา</a:t>
          </a:r>
          <a:r>
            <a:rPr lang="en" sz="2000" b="1" dirty="0">
              <a:solidFill>
                <a:srgbClr val="4466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solidFill>
                <a:srgbClr val="4466A9"/>
              </a:solidFill>
            </a:rPr>
            <a:t>(</a:t>
          </a:r>
          <a:r>
            <a:rPr lang="th-TH" sz="2000" b="1" dirty="0">
              <a:solidFill>
                <a:srgbClr val="4466A9"/>
              </a:solidFill>
            </a:rPr>
            <a:t>ยชว</a:t>
          </a:r>
          <a:r>
            <a:rPr lang="en" sz="2000" b="1" dirty="0">
              <a:solidFill>
                <a:srgbClr val="4466A9"/>
              </a:solidFill>
            </a:rPr>
            <a:t>. 1:8)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สำแดงให้เห็นถึงความบาปของเรา</a:t>
          </a:r>
          <a:r>
            <a:rPr lang="en" sz="2000" b="1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h-TH" sz="2000" b="1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n" sz="2000" b="1" dirty="0">
              <a:solidFill>
                <a:srgbClr val="623A91"/>
              </a:solidFill>
            </a:rPr>
            <a:t>(</a:t>
          </a:r>
          <a:r>
            <a:rPr lang="th-TH" sz="2000" b="1" dirty="0">
              <a:solidFill>
                <a:srgbClr val="623A91"/>
              </a:solidFill>
            </a:rPr>
            <a:t>โรม</a:t>
          </a:r>
          <a:r>
            <a:rPr lang="en" sz="2000" b="1" dirty="0">
              <a:solidFill>
                <a:srgbClr val="623A91"/>
              </a:solidFill>
            </a:rPr>
            <a:t> 7:7)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th-TH" sz="2000" b="1" dirty="0">
              <a:solidFill>
                <a:srgbClr val="8539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นำเราไปสู่พระคริสต์</a:t>
          </a:r>
          <a:r>
            <a:rPr lang="en" sz="2000" b="1" dirty="0">
              <a:solidFill>
                <a:srgbClr val="8539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solidFill>
                <a:srgbClr val="853974"/>
              </a:solidFill>
            </a:rPr>
            <a:t>(</a:t>
          </a:r>
          <a:r>
            <a:rPr lang="th-TH" sz="2000" b="1" dirty="0">
              <a:solidFill>
                <a:srgbClr val="853974"/>
              </a:solidFill>
            </a:rPr>
            <a:t>กท</a:t>
          </a:r>
          <a:r>
            <a:rPr lang="en" sz="2000" b="1" dirty="0">
              <a:solidFill>
                <a:srgbClr val="853974"/>
              </a:solidFill>
            </a:rPr>
            <a:t>. 3:24)</a:t>
          </a:r>
          <a:endParaRPr lang="es-ES" sz="20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255242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28365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12266" custLinFactNeighborX="8699" custLinFactNeighborY="3982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accent3">
                  <a:lumMod val="75000"/>
                </a:schemeClr>
              </a:solidFill>
            </a:rPr>
            <a:t>ประชาชาติที่บริสุทธิ์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พวกเขาจะอุทิศตนแด่พระเจ้า และเปิดเผยพระลักษณะของพระองค์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accent5">
                  <a:lumMod val="75000"/>
                </a:schemeClr>
              </a:solidFill>
            </a:rPr>
            <a:t>อาณาจักรแห่งปุโรหิต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พวกเขาจะเชื่อมโยงผู้อื่นเข้ากับพระเจ้า และสอนกฎเกณฑ์ของพระองค์แก่พวกเขา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solidFill>
                <a:schemeClr val="accent4">
                  <a:lumMod val="50000"/>
                </a:schemeClr>
              </a:solidFill>
            </a:rPr>
            <a:t>ได้รับมรดกพิเศษจากพระเจ้า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พระเจ้าจะทรงทำให้อิสราเอลเป็นช่องทางในการให้ความรู้เกี่ยวกับพระองค์แก่ชาวโลกทั้งมวล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ความรักคือการกระทำให้ธรรมบัญญัติครบถ้วน และสมบูรณ์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โรม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รักพระเจ้า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ฉลบ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6:5; 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จงถวายเกียรติและเคารพพระเจ้าด้วยการให้พระองค์เป็นที่หนึ่งในชีวิตของเรา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จงถวายเกียรติแด่พระเจ้าโดยต้องไม่นำเอารูปเคารพใดๆ มาแทนที่พระองค์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จงเคารพพระนาม ชื่อเสียง และพระลักษณะของพระเจ้า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จงถวายเกียรติแด่วันหยุดพักและการนมัสการของพระองค์ ในวันสะบาโต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รักเพื่อนบ้าน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th-TH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ลนต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19:18; </a:t>
          </a:r>
          <a:r>
            <a:rPr lang="th-TH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อพย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20:12-17)</a:t>
          </a: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ให้ความเคารพต่อบิดา มารดาของตน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ให้ความเคารพต่อชีวิตของผู้อื่น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ให้ความเคารพต่อการสมรส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ให้ความเคารพต่อทรัพย์สินของบุคคลอื่น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ให้ความเคารพต่อชื่อเสียงของบุคคลอื่น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3970" rIns="14400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เคารพต่อตนเอง ไม่ให้ความปรารถนาชั่วมาแปดเปื้อนตัวเรา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017704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772740" y="85747"/>
          <a:ext cx="3783632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solidFill>
                <a:srgbClr val="7661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ช่วยปกป้องเราให้พ้นจาความบาป</a:t>
          </a:r>
          <a:r>
            <a:rPr lang="en" sz="2000" b="1" kern="1200" dirty="0">
              <a:solidFill>
                <a:srgbClr val="76612B"/>
              </a:solidFill>
            </a:rPr>
            <a:t> </a:t>
          </a:r>
          <a:r>
            <a:rPr lang="th-TH" sz="2000" b="1" kern="1200" dirty="0">
              <a:solidFill>
                <a:srgbClr val="76612B"/>
              </a:solidFill>
            </a:rPr>
            <a:t>               </a:t>
          </a:r>
          <a:r>
            <a:rPr lang="en" sz="2000" b="1" kern="1200" dirty="0">
              <a:solidFill>
                <a:srgbClr val="76612B"/>
              </a:solidFill>
            </a:rPr>
            <a:t>(</a:t>
          </a:r>
          <a:r>
            <a:rPr lang="th-TH" sz="2000" b="1" kern="1200" dirty="0">
              <a:solidFill>
                <a:srgbClr val="76612B"/>
              </a:solidFill>
            </a:rPr>
            <a:t>สดด</a:t>
          </a:r>
          <a:r>
            <a:rPr lang="en" sz="2000" b="1" kern="1200" dirty="0">
              <a:solidFill>
                <a:srgbClr val="76612B"/>
              </a:solidFill>
            </a:rPr>
            <a:t>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772740" y="85747"/>
        <a:ext cx="3783632" cy="793294"/>
      </dsp:txXfrm>
    </dsp:sp>
    <dsp:sp modelId="{01773855-98DE-46D6-BBE7-191E056DDB72}">
      <dsp:nvSpPr>
        <dsp:cNvPr id="0" name=""/>
        <dsp:cNvSpPr/>
      </dsp:nvSpPr>
      <dsp:spPr>
        <a:xfrm>
          <a:off x="2397191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850453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567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ประทานสติปัญญาให้เรา</a:t>
          </a:r>
          <a:r>
            <a:rPr lang="en" sz="2000" b="1" kern="1200" dirty="0">
              <a:solidFill>
                <a:srgbClr val="567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solidFill>
                <a:srgbClr val="56782A"/>
              </a:solidFill>
            </a:rPr>
            <a:t>              (</a:t>
          </a:r>
          <a:r>
            <a:rPr lang="th-TH" sz="2000" b="1" kern="1200" dirty="0">
              <a:solidFill>
                <a:srgbClr val="56782A"/>
              </a:solidFill>
            </a:rPr>
            <a:t>ฉลบ</a:t>
          </a:r>
          <a:r>
            <a:rPr lang="en" sz="2000" b="1" kern="1200" dirty="0">
              <a:solidFill>
                <a:srgbClr val="56782A"/>
              </a:solidFill>
            </a:rPr>
            <a:t>. 4:6)</a:t>
          </a:r>
          <a:endParaRPr lang="es-ES" sz="2000" kern="1200" dirty="0">
            <a:solidFill>
              <a:srgbClr val="56782A"/>
            </a:solidFill>
          </a:endParaRPr>
        </a:p>
      </dsp:txBody>
      <dsp:txXfrm>
        <a:off x="3850453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490445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99655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2B7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นำให้เรามีเสรีภาพ</a:t>
          </a:r>
          <a:r>
            <a:rPr lang="en" sz="2000" b="1" kern="1200" dirty="0">
              <a:solidFill>
                <a:srgbClr val="2B7337"/>
              </a:solidFill>
            </a:rPr>
            <a:t>                  (</a:t>
          </a:r>
          <a:r>
            <a:rPr lang="th-TH" sz="2000" b="1" kern="1200" dirty="0">
              <a:solidFill>
                <a:srgbClr val="2B7337"/>
              </a:solidFill>
            </a:rPr>
            <a:t>ยก.</a:t>
          </a:r>
          <a:r>
            <a:rPr lang="en" sz="2000" b="1" kern="1200" dirty="0">
              <a:solidFill>
                <a:srgbClr val="2B7337"/>
              </a:solidFill>
            </a:rPr>
            <a:t> 2:12)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99655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227931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275892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3FA5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ประทานสันติสุขแก่เรา</a:t>
          </a:r>
          <a:r>
            <a:rPr lang="en" sz="2000" b="1" kern="1200" dirty="0">
              <a:solidFill>
                <a:srgbClr val="3FA59E"/>
              </a:solidFill>
            </a:rPr>
            <a:t>                             (</a:t>
          </a:r>
          <a:r>
            <a:rPr lang="th-TH" sz="2000" b="1" kern="1200" dirty="0">
              <a:solidFill>
                <a:srgbClr val="3FA59E"/>
              </a:solidFill>
            </a:rPr>
            <a:t>สดด</a:t>
          </a:r>
          <a:r>
            <a:rPr lang="en" sz="2000" b="1" kern="1200" dirty="0">
              <a:solidFill>
                <a:srgbClr val="3FA59E"/>
              </a:solidFill>
            </a:rPr>
            <a:t>. 119:165)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275892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80747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454477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4466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ทรงประทานความรุ่งเรืองแก่เรา</a:t>
          </a:r>
          <a:r>
            <a:rPr lang="en" sz="2000" b="1" kern="1200" dirty="0">
              <a:solidFill>
                <a:srgbClr val="4466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solidFill>
                <a:srgbClr val="4466A9"/>
              </a:solidFill>
            </a:rPr>
            <a:t>(</a:t>
          </a:r>
          <a:r>
            <a:rPr lang="th-TH" sz="2000" b="1" kern="1200" dirty="0">
              <a:solidFill>
                <a:srgbClr val="4466A9"/>
              </a:solidFill>
            </a:rPr>
            <a:t>ยชว</a:t>
          </a:r>
          <a:r>
            <a:rPr lang="en" sz="2000" b="1" kern="1200" dirty="0">
              <a:solidFill>
                <a:srgbClr val="4466A9"/>
              </a:solidFill>
            </a:rPr>
            <a:t>. 1:8)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454477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54496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225609" y="1864242"/>
          <a:ext cx="1764456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สำแดงให้เห็นถึงความบาปของเรา</a:t>
          </a:r>
          <a:r>
            <a:rPr lang="en" sz="2000" b="1" kern="1200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th-TH" sz="2000" b="1" kern="1200" dirty="0">
              <a:solidFill>
                <a:srgbClr val="623A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n" sz="2000" b="1" kern="1200" dirty="0">
              <a:solidFill>
                <a:srgbClr val="623A91"/>
              </a:solidFill>
            </a:rPr>
            <a:t>(</a:t>
          </a:r>
          <a:r>
            <a:rPr lang="th-TH" sz="2000" b="1" kern="1200" dirty="0">
              <a:solidFill>
                <a:srgbClr val="623A91"/>
              </a:solidFill>
            </a:rPr>
            <a:t>โรม</a:t>
          </a:r>
          <a:r>
            <a:rPr lang="en" sz="2000" b="1" kern="1200" dirty="0">
              <a:solidFill>
                <a:srgbClr val="623A91"/>
              </a:solidFill>
            </a:rPr>
            <a:t> 7:7)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225609" y="1864242"/>
        <a:ext cx="1764456" cy="932121"/>
      </dsp:txXfrm>
    </dsp:sp>
    <dsp:sp modelId="{0A48C909-9AF7-4595-8DB7-E64E0BE454BF}">
      <dsp:nvSpPr>
        <dsp:cNvPr id="0" name=""/>
        <dsp:cNvSpPr/>
      </dsp:nvSpPr>
      <dsp:spPr>
        <a:xfrm>
          <a:off x="163821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113109" y="788377"/>
          <a:ext cx="157342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solidFill>
                <a:srgbClr val="8539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นำเราไปสู่พระคริสต์</a:t>
          </a:r>
          <a:r>
            <a:rPr lang="en" sz="2000" b="1" kern="1200" dirty="0">
              <a:solidFill>
                <a:srgbClr val="8539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solidFill>
                <a:srgbClr val="853974"/>
              </a:solidFill>
            </a:rPr>
            <a:t>(</a:t>
          </a:r>
          <a:r>
            <a:rPr lang="th-TH" sz="2000" b="1" kern="1200" dirty="0">
              <a:solidFill>
                <a:srgbClr val="853974"/>
              </a:solidFill>
            </a:rPr>
            <a:t>กท</a:t>
          </a:r>
          <a:r>
            <a:rPr lang="en" sz="2000" b="1" kern="1200" dirty="0">
              <a:solidFill>
                <a:srgbClr val="853974"/>
              </a:solidFill>
            </a:rPr>
            <a:t>. 3:24)</a:t>
          </a:r>
          <a:endParaRPr lang="es-ES" sz="2000" kern="1200" dirty="0">
            <a:solidFill>
              <a:srgbClr val="853974"/>
            </a:solidFill>
          </a:endParaRPr>
        </a:p>
      </dsp:txBody>
      <dsp:txXfrm>
        <a:off x="113109" y="788377"/>
        <a:ext cx="1573423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7200" b="1" dirty="0">
                <a:ln/>
                <a:solidFill>
                  <a:schemeClr val="accent3"/>
                </a:solidFill>
                <a:effectLst/>
              </a:rPr>
              <a:t>พันธสัญญาที่</a:t>
            </a:r>
          </a:p>
          <a:p>
            <a:pPr algn="ctr"/>
            <a:r>
              <a:rPr lang="th-TH" sz="7200" b="1" dirty="0">
                <a:ln/>
                <a:solidFill>
                  <a:schemeClr val="accent3"/>
                </a:solidFill>
                <a:effectLst/>
              </a:rPr>
              <a:t>ภูเขาซีนาย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4844596" y="6486179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Lesson 8 for August 23,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-13643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th-TH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พระบัญญัติแห่งพันธสัญญา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และ​พระ​องค์​ทรง​ประ​กาศ​พันธ​สัญ​ญา​ของ​พระ​องค์​ต่อ​ท่าน ซึ่ง​ทรง​บัญชา​ท่าน​ทั้ง​หลาย​ให้​ปฏิ​บัติ​ตาม​คือ พระ​บัญ​ญัติ​สิบ​ประ​การ และ​พระ​องค์​ทรง​จารึก​ลง​บน​ศิลา​สอง​แผ่น</a:t>
            </a: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ฉธบ. 4:13</a:t>
            </a:r>
            <a:endParaRPr lang="es-ES" sz="2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ในภาษาฮีบรู การกล่าวถึงพระบัญญัติสิบประการสามครั้งนั้น เรียกว่า “พระบัญญัติสิบประการ” (อพยพ 34:28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เฉลยธรรมบัญญัติ 4:13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เฉลยธรรมบัญญัติ 10:4)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49" y="5346323"/>
            <a:ext cx="87707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ตัวอย่าง: “คำสัญญาอันดีงาม [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dabar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ที่พระองค์ทรงสัญญาไว้ผ่านทางโมเสสผู้รับใช้ของพระองค์นั้นไม่เคยล้มเหลวแม้แต่ครั้งเดียว” (1 พงศ์กษัตริย์ 8:56)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25882"/>
            <a:ext cx="34885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ดังนั้น รากศัพท์ภาษาฮีบรู “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dabar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จึงสามารถแปลได้ว่า “ถ้อยคำ” หรือ “คำสัญญา”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7" y="3225891"/>
            <a:ext cx="6624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ในความเป็นจริง เราไม่ได้ให้สิ่งใดแก่พระองค์เลย เราให้สัญญาแก่ท่าน พระองค์กำลังยืนยันกับท่านว่าพระองค์จะลงมือทำบางสิ่งที่เป็นรูปธรรม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7" y="2438836"/>
            <a:ext cx="6624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ลองคิดดูสิ เราหมายถึงอะไรเมื่อเราพูดกับใครบางคนว่า “เราให้คำมั่นสัญญาแก่ท่าน”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พระบัญญัติสิบประการคือคำสัญญาสิบประการที่พระเจ้าทรงประทานแก่เรา เพื่อนำทางเราไปสู่เส้นทางที่ถูกต้อง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th-TH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จุดมุ่งหมายสุดท้ายของพระบัญญัติ</a:t>
            </a:r>
            <a:endParaRPr lang="en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343404" y="770457"/>
            <a:ext cx="6067835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เพราะ​ว่า​พระ​คริสต์​ทรง​เป็น​จุด​จบ​ของ​ธรรม​บัญ​ญัติ เพื่อ​ให้​ทุก​คน​ที่​มี​ความ​เชื่อ​ได้​รับ​ความ​ชอบ​ธรรม</a:t>
            </a:r>
            <a:r>
              <a:rPr lang="en" b="1" dirty="0">
                <a:solidFill>
                  <a:schemeClr val="tx1"/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รม. 10:4</a:t>
            </a:r>
            <a:endParaRPr lang="en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636387"/>
            <a:ext cx="6534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คำว่า “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end”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ที่เปาโลใช้กับธรรมบัญญัติในโรม 10:4 คือ “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telos”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คำนี้มีความหมายว่าอย่างไร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48459" y="3879385"/>
            <a:ext cx="41968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หากเราแปลข้อนี้ว่า “พระคริสต์ทรงเป็นที่สุดแห่งธรรมบัญญัติ” ก็จะไม่มีธรรมบัญญัติอีกต่อไปนับตั้งแต่พระเยซูสิ้นพระชนม์ ดังนั้น จึงไม่มีบาป เปาโลย่อมขัดแย้งกับตัวเอง (โรม 7:7)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หากเราแปลว่า “พระคริสต์ทรงเป็นจุดที่ธรรมบัญญัติชี้ไปถึง” เปาโลก็สอดคล้อง เพราะธรรมบัญญัติยังคงมีผลบังคับใช้ และนำเราไปสู่พระคริสต์ (โรม 3:31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กาลาเทีย 3:24)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619805"/>
            <a:ext cx="63545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ความหมายหลักคือ: จุดที่บ่งชี้ถึงขอบเขตหรือวัตถุประสงค์ โดยนัยยะ (ความหมายรอง): บทสรุป จุดสิ้นสุด ผลลัพธ์ และจุดประสงค์ ความหมายเฉพาะเจาะจงของคำนี้ต้องพิจารณาจากประโยคที่ใช้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159124" y="2104509"/>
            <a:ext cx="863876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ในเวลานั้น กฎหมายไม่ได้ถูกประกาศเพื่อประโยชน์ของชาวฮีบรูโดยเฉพาะ พระเจ้าทรงให้เกียรติพวกเขาโดยแต่งตั้งให้พวกเขาเป็นผู้พิทักษ์และรักษากฎหมายของพระองค์ แต่กฎหมายนี้ควรถือเป็นมรดกอันศักดิ์สิทธิ์สำหรับคนทั้งโลก บัญญัติสิบประการนั้นมีไว้สำหรับมนุษยชาติทุกคน และประทานมาเพื่อสั่งสอนและปกครองทุกคน บัญญัติสิบประการ ซึ่งสั้น กระชับ และมีอำนาจ ครอบคลุมหน้าที่ของมนุษย์ต่อพระเจ้าและเพื่อนมนุษย์ และทั้งหมดนี้ตั้งอยู่บนหลักการพื้นฐานอันยิ่งใหญ่แห่งความรัก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250531" y="4339191"/>
            <a:ext cx="9249069" cy="2246769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800" b="1" dirty="0"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พวก​เจ้า​ได้​เห็น​สิ่ง​ที่​เรา​ทำ​กับ​คน​อียิปต์​แล้ว และ​ที่​เรา​ชู​พวก​เจ้า​ขึ้น​ดุจ​ดัง​ด้วย​ปีก​นก​อินทรี เพื่อ​นำ​พวก​เจ้า​มา​ถึง​เรา  ฉะนั้น ถ้า​พวก​เจ้า​ฟัง​เสียง​เรา​จริงๆ และ​รักษา​พันธ​สัญญา​ของ​เรา​ไว้ พวก​เจ้า​จะ​เป็น​ของ​ล้ำ​ค่า​ของ​เรา​ที่​เรา​เลือก​สรร​จาก​ท่าม​กลาง​ชน​ชาติ​ทั้ง​ปวง เพราะ​แผ่น​ดิน​ทั้ง​สิ้น​เป็น​ของ​เรา  พวก​เจ้า​จะ​เป็น​อา​ณา​จักร​ปุโร​หิต และ​เป็น​ชน​ชาติ​บริ​สุทธิ์​สำหรับ​เรา นี่​เป็น​ถ้อย​คำ​ที่​เจ้า​ต้อง​บอก​กับ​คน​อิส​รา​เอล”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th-TH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th-TH" sz="2400" b="1" dirty="0"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19:4-6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th-TH" sz="2400" b="1" dirty="0">
                <a:solidFill>
                  <a:srgbClr val="407EFF"/>
                </a:solidFill>
              </a:rPr>
              <a:t>การส่งมอบพระบัญญัติ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ผู้รับพระบัญญัติ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19:1-8)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ผู้ประทานพระบัญญัติ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19:9-25)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พระบัญญัติสิบประการ</a:t>
            </a:r>
            <a:r>
              <a:rPr lang="en" sz="2000" b="1" dirty="0"/>
              <a:t> (</a:t>
            </a:r>
            <a:r>
              <a:rPr lang="th-TH" sz="2000" b="1" dirty="0"/>
              <a:t>อพยพ</a:t>
            </a:r>
            <a:r>
              <a:rPr lang="en" sz="2000" b="1" dirty="0"/>
              <a:t> 20:1-17)</a:t>
            </a:r>
          </a:p>
          <a:p>
            <a:pPr>
              <a:spcBef>
                <a:spcPts val="1800"/>
              </a:spcBef>
            </a:pPr>
            <a:r>
              <a:rPr lang="th-TH" sz="2400" b="1" dirty="0">
                <a:solidFill>
                  <a:srgbClr val="FF42B9"/>
                </a:solidFill>
              </a:rPr>
              <a:t>ความหมายของพระบัญญัติ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th-TH" sz="2000" b="1" dirty="0"/>
              <a:t>บทบาทหน้าที่ของพระบัญญัติ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th-TH" sz="2000" b="1" dirty="0"/>
              <a:t>คำสัญญาของพระบัญญัติ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th-TH" sz="2000" b="1" dirty="0"/>
              <a:t>จุดมุ่งหมายสุดท้ายของพระบัญญัติ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การข้ามทะเลแดงถือเป็นหลักชัยอันสำคัญแรกของอิสราเอล หลักชัยประการที่สองคือการประกาศพระบัญญัติผ่านพระโอษฐ์ของพระเจ้า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แต่กฎเหล่านั้นไม่ได้เป็นเพียงแค่กฎหมายทางศาสนา กฎหมายแพ่ง หรือกฎหมายสุขภาพเท่านั้น   แต่ทว่าพระบัญญัติสิบประการ จะเป็นรากฐานของกฎหมายเหล่านี้ทั้งหมด  ซึ่งสะท้อนถึงพระลักษณะของพระเจ้าอย่างแท้จริง ดังนั้น จึงไม่ได้บังคับใช้เฉพาะกับอิสราเอลเท่านั้น แต่รวมถึงบุตรของพระเจ้าทุกคนด้วย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909602"/>
            <a:ext cx="73468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ในขณะนั้น อิสราเอลถือกำเนิดขึ้นในฐานะชนชาติอันศักดิ์สิทธิ์ ได้รับกฎเกณฑ์ต่างๆ ที่จะควบคุมการดำรงอยู่ของตน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411606" y="2674147"/>
            <a:ext cx="60393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การส่งมอบพระบัญญัติ</a:t>
            </a:r>
            <a:endParaRPr lang="en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000000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40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ผู้รับพระบัญญัติ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775560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พวก​เจ้า​ได้​เห็น​สิ่ง​ที่​เรา​ทำ​กับ​คน​อียิปต์​แล้ว และ​ที่​เรา​ชู​พวก​เจ้า​ขึ้น​ดุจ​ดัง​ด้วย​ปีก​นก​อินทรี เพื่อ​นำ​พวก​เจ้า​มา​ถึง​เรา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19:4</a:t>
            </a:r>
            <a:endParaRPr lang="en" sz="22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ทำไมพระเจ้าจึงทรงนำชนชาติอิสราเอลออกมาจากอิยิปต์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997612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โดยการยอมรับในพันธสัญญานี้  ชาวอิสราเอลจะกลายเป็นอะไร</a:t>
            </a:r>
            <a:r>
              <a: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</a:t>
            </a:r>
            <a:r>
              <a: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19:5-6)?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809546"/>
            <a:ext cx="79057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ในเดือนที่สามหลังจากออกจากอียิปต์ พวกเขาตั้งค่ายพักแรมใกล้ภูเขาซีนาย ที่นั่นเป็นการวางรากฐานสำหรับการสร้างชาติอิสราเอล พระเจ้าทรงเสนอพันธสัญญากับพวกเขา และพวกเขาก็ยอมรับ (อพยพ 19:1-8)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เพื่อรับใช้พระองค์ (อพยพ 5:1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7:16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9:1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10:3) เมื่อทำเช่นนี้ พวกเขาจะได้รับประโยชน์มากมาย (รวมถึงแผ่นดินคานาอันด้วย)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th-TH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ผู้ประทานพระบัญญัติ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ภูเขา​ซีนาย​มี​ควัน​หุ้ม​อยู่​ทั้ง​หมด เพราะ​พระ​ยาห์​เวห์​เสด็จ​ลง​มา​บน​ภูเขา​นั้น​ใน​เพลิง และ​ควัน​ก็​พลุ่ง​ขึ้น​เหมือน​ควัน​จาก​เตา​เผา ภูเขา​ทั้ง​ลูก​ก็​สั่น​สะ​เทือน​อย่าง​รุน​แรง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19:18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การประทานพระบัญญัติของพระเจ้าที่ภูเขาซีนายนั้นยิ่งใหญ่และน่าสะพรึงกลัว (ฮีบรู 12:18-21) ไม่มีใครเตรียมพร้อมสำหรับการเผอิญกับสิ่งเช่นนั้น ดังนั้น ประชาชนจึงจำเป็นต้องชำระตนเองให้บริสุทธิ์ล่วงหน้าและรักษาระยะห่างที่เหมาะสม เพื่อไม่ให้ถูกพระสิริของพระเจ้าเผาผลาญ (อพยพ 19:10-12)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พระบัญญัตินี้ถูกบันทึกไว้สองฉบับ ฉบับหนึ่งบันทึกไว้ในตอนต้นของการอพยพ และอีกฉบับหนึ่งบันทึกไว้ในคำกล่าวสุดท้ายของโมเสสก่อนเข้าคานาอัน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แม้ว่าการประทานพระบัญญัติอาจดูน่าสะพรึงกลัว แต่พระบัญญัติก็สะท้อนถึงพระลักษณะที่ดีที่สุดของพระเจ้า นั่นคือความรัก (โรม 13:10)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พระวจนะที่พระเจ้ากำลังจะตรัสแก่พวกเขานั้นเป็นการสำแดงพระลักษณะของพระองค์เอง การเชื่อฟังคือชีวิต การไม่เชื่อฟังคือความตาย ชาวอิสราเอลจำเป็นต้องตระหนักอย่างเต็มที่ถึงความร้ายแรงและความสำคัญของ “ถ้อยคำแห่งพันธสัญญา คือพระบัญญัติสิบประการ” (อพยพ 34:28)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686329"/>
            <a:ext cx="85309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เหตุใดพระเจ้าจะต้องจัดฉากให้เห็นภาพอันยิ่งใหญ่เช่นนั้น</a:t>
            </a:r>
            <a:r>
              <a:rPr lang="en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พระบัญญัติสิบประการ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4308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“เรา​คือ​ยาห์​เวห์​พระ​เจ้า​ของ​เจ้า ผู้​ได้​นำ​เจ้า​ออก​จาก​แผ่น​ดิน​อียิปต์​คือ​จาก​แดน​ทาส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อพย. 20:2 </a:t>
            </a:r>
            <a:endParaRPr lang="en" sz="2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18553" y="1041230"/>
            <a:ext cx="8563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พระเจ้าทรงแนะนำพระบัญญัติโดยทำให้หน้าที่หลักของพระบัญญัติปรากฎชัดเจนขึ้นว่า “เราได้ไถ่เจ้าให้พ้นจากบาปแล้ว ฉะนั้นสิ่งที่เจ้าจะต้องกระทำตั้งแต่บัดนี้เป็นต้นไป” (อพยพ 20:2) สำหรับเรา การรักษาพระบัญญัติคือการตอบสนองต่อการไถ่บาป เป็นการตอบสนองด้วยความรักต่อความรักที่ได้รับ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67718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16872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ความหมายของพระบัญญัติ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บทบาทหน้าที่ของพระบัญญัติ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เพราะ​ฉะนั้น​ธรรม​บัญ​ญัติ​จึง​เป็น​ผู้​ควบ​คุม​ของ​เรา จน​พระ​คริสต์​เสด็จ​มา เพื่อ​เรา​จะ​ถูก​ชำระ​ให้​ชอบ​ธรรม​โดย​ความ​เชื่อ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th-TH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กท. 3:24</a:t>
            </a:r>
            <a:endParaRPr lang="en" sz="22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th-TH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พระบัญญัติมีบทบาทหน้าที่อะไรบ้าง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665988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ความรอดไม่ได้โดยการปฏิบัติตามพระบัญญัติ (กาลาเทีย 2:16) พระบัญญัติเปรียบเสมือนกระจกเงาที่สะท้อนให้เห็นถึงบาปของเรา (ยากอบ 1:23-25)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พระคัมภีร์ได้บันทึกอย่างชัดเจนว่า: พระบัญญัตินั้นดี (โรม 7:12) การใคร่ครวญพระบัญญัตินั้นช่างน่าชื่นใจ (สดุดี 1:2) “โอ้ ข้าพระองค์รักพระบัญญัติของพระองค์เหลือเกิน ข้าพระองค์ใคร่ครวญพระบัญญัตินั้นตลอดวัน” (สดุดี 119:97)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การทุบกระจกเงาไม่ได้ขจัดคราบสกปรกออกไป และการเพิกเฉยก็ไม่ได้ขจัดคราบสกปรกนั้นเช่นกัน แต่หากปราศจาก “กระจกเงา” [พระบัญญัติ] เราคงไม่รู้ว่าตัวเราแปดเปื้อน [ด้วยบาป] และเราจึงต้องการ “ผ้าเช็ดหน้า” [พระคริสต์] เพื่อชำระความสกปรกนั้นให้แก่เรา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2033</Words>
  <Application>Microsoft Office PowerPoint</Application>
  <PresentationFormat>Panorámica</PresentationFormat>
  <Paragraphs>84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Constantia</vt:lpstr>
      <vt:lpstr>Arial</vt:lpstr>
      <vt:lpstr>Aptos Display</vt:lpstr>
      <vt:lpstr>Aptos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112</cp:revision>
  <dcterms:created xsi:type="dcterms:W3CDTF">2025-07-19T15:42:14Z</dcterms:created>
  <dcterms:modified xsi:type="dcterms:W3CDTF">2025-07-23T10:04:56Z</dcterms:modified>
</cp:coreProperties>
</file>