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D394D"/>
    <a:srgbClr val="F78546"/>
    <a:srgbClr val="FFFFCC"/>
    <a:srgbClr val="FFFF99"/>
    <a:srgbClr val="771101"/>
    <a:srgbClr val="FF69CD"/>
    <a:srgbClr val="E19479"/>
    <a:srgbClr val="CDDBBF"/>
    <a:srgbClr val="F1C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122067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th-TH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การละทิ้งพระเจ้า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th-TH" sz="6000" b="1" spc="1000" dirty="0">
                <a:ln w="0"/>
                <a:solidFill>
                  <a:srgbClr val="D6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และ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th-TH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การทูลวิงวอน</a:t>
            </a:r>
            <a:endParaRPr lang="en" sz="60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88703C"/>
                </a:solidFill>
              </a:rPr>
              <a:t>Lesson 11 for September 13,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ขอทรงลบชื่อของข้าพระองค์ออกจากหนังสือของพระองค์</a:t>
            </a:r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bg1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แต่​บัด​นี้​ขอ​พระ​องค์​โปรด​ยก​โทษ​บาป​ของ​พวก​เขา มิ​ฉะนั้น ขอ​พระ​องค์​ทรง​ลบ​ชื่อ​ของ​ข้า​พระ​องค์​เสีย​จาก​หนัง​สือ​ที่​พระ​องค์​ทรง​จดไว้”</a:t>
            </a:r>
            <a:r>
              <a:rPr lang="en" b="1" dirty="0">
                <a:solidFill>
                  <a:schemeClr val="bg1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bg1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bg1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32:32</a:t>
            </a:r>
            <a:endParaRPr lang="en" sz="1400" b="1" dirty="0">
              <a:solidFill>
                <a:schemeClr val="bg1"/>
              </a:solidFill>
              <a:effectLst>
                <a:glow rad="635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ด้วยการวิงวอนในครั้งแรกนั้น โมเสสได้ป้องกันการทำลายล้างประชาชนไว้ได้ แต่เห็นได้ชัดว่าพระเจ้าไม่สามารถอวยพรพวกเขาได้อีกต่อไปหลังจากบาปนี้ ดังนั้น เขาจึงตัดสินใจวิงวอนครั้งที่สอง (อพยพ 32:30)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5032059"/>
            <a:ext cx="60228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นี่หมายความว่าพระเจ้าจะทรงรับบาปไว้กับพระองค์เองและทรงแบกรับบาปนั้น โดยทรงจ่ายราคาค่าไถ่บาปนั้น นั่นคือความตาย (อิสยาห์ 53:6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โรม 6:23) นี่คือสิ่งที่พระเยซูทรงกระทำบนไม้กางเขน พระองค์ทรงรับบาปของเราไว้กับพระองค์เอง เพื่อพระองค์จะได้สิ้นพระชนม์อย่างที่เราสมควรได้รับ (1 เปโตร 2:24)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โมเสสเต็มใจที่จะสูญเสียความรอดของตนเองหากประชาชนไม่ได้รับการอภัย (อพยพ 32:31-32) อย่างไรก็ตาม นี่ไม่ใช่การให้อภัยตามปกติที่โมเสสขอ เพราะท่านไม่ได้ใช้คำภาษาฮีบรูที่มักใช้สำหรับคำว่า "อภัย" แต่ท่านขอให้พระเจ้า "แบกรับ" บาปของประชาชน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481754" y="1441132"/>
            <a:ext cx="8710246" cy="48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ระหว่างช่วงเวลาแห่งการรอคอยนี้ มีเวลาให้พวกเขาใคร่ครวญพระบัญญัติของพระเจ้าที่พวกเขาได้ยิน และเตรียมจิตใจให้พร้อมรับการเปิดเผยเพิ่มเติมที่พระองค์อาจประทานแก่พวกเขา พวกเขาไม่มีเวลาเหลือมากนักสำหรับสิ่งที่จะเกิดขึ้นนี้ และหากพวกเขาแสวงหาความเข้าใจที่ชัดเจนยิ่งขึ้นเกี่ยวกับข้อกำหนดของพระเจ้า และถ่อมใจลงต่อพระพักตร์พระองค์ พวกเขาก็คงจะได้รับการปกป้องจากการล่อลวง แต่พวกเขาไม่ได้ทำเช่นนี้ และในไม่ช้าพวกเขาก็กลายเป็นคนประมาท ขาดความใส่ใจ และไร้ซึ่งกฎหมาย […]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เมื่อรู้สึกถึงความไร้หนทางเมื่อไม่มีผู้นำ พวกเขาจึงหวนกลับไปหาความเชื่อที่งมงายแบบเดิม […] ประชาชนปรารถนารูปเคารพบางอย่างเพื่อเป็นตัวแทนของพระเจ้า และนำหน้าพวกเขาแทนโมเสส</a:t>
            </a:r>
            <a:r>
              <a:rPr lang="en-US" sz="2400" b="1" dirty="0">
                <a:latin typeface="Constantia" panose="02030602050306030303" pitchFamily="18" charset="0"/>
              </a:rPr>
              <a:t>”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p. 315)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062989" y="751344"/>
            <a:ext cx="4712366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โมเสส​จึง​กลับ​ไป​เข้าเฝ้า​พระ​ยาห์​เวห์​กราบ​ทูล​ว่า “อนิจจา ประ​ชา​กร​นี้​ทำ​บาป​ใหญ่​หลวง พวก​เขา​สร้าง​พระ​ด้วย​ทอง​คำ​สำหรับ​ตัว​เอง  แต่​บัด​นี้​ขอ​พระ​องค์​โปรด​ยก​โทษ​บาป​ของ​พวก​เขา มิ​ฉะนั้น ขอ​พระ​องค์​ทรง​ลบ​ชื่อ​ของ​ข้า​พระ​องค์​เสีย​จาก​หนัง​สือ​ที่​พระ​องค์​ทรง​จดไว้”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32:31 -32</a:t>
            </a:r>
            <a:endParaRPr kumimoji="0" lang="es-ES" sz="24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th-TH" sz="2000" b="1" dirty="0">
                <a:solidFill>
                  <a:srgbClr val="1043CE"/>
                </a:solidFill>
              </a:rPr>
              <a:t>การละทิ้งความเชื่อ</a:t>
            </a:r>
            <a:r>
              <a:rPr lang="en" sz="2000" b="1" dirty="0">
                <a:solidFill>
                  <a:srgbClr val="1043C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ความอ่อนแอของอาโรน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32:1-5)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การเฉลิมฉลองลูกโคทองคำ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32:6)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ความเสื่อมทรามในการบูชารูปเคารพ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32:7-8)</a:t>
            </a:r>
          </a:p>
          <a:p>
            <a:pPr>
              <a:spcBef>
                <a:spcPts val="1800"/>
              </a:spcBef>
            </a:pPr>
            <a:r>
              <a:rPr lang="th-TH" sz="2000" b="1" dirty="0">
                <a:solidFill>
                  <a:srgbClr val="3DA60E"/>
                </a:solidFill>
              </a:rPr>
              <a:t>การทูลวิงวอน</a:t>
            </a:r>
            <a:r>
              <a:rPr lang="en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th-TH" sz="2000" b="1" dirty="0"/>
              <a:t>ขอทรงหันกลับจากพระพิโรธอันรุนแรงของพระองค์</a:t>
            </a:r>
            <a:r>
              <a:rPr lang="en" sz="2000" b="1" dirty="0"/>
              <a:t>!” (</a:t>
            </a:r>
            <a:r>
              <a:rPr lang="th-TH" sz="2000" b="1" dirty="0"/>
              <a:t>อพยพ</a:t>
            </a:r>
            <a:r>
              <a:rPr lang="en" sz="2000" b="1" dirty="0"/>
              <a:t> 32:9-29)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th-TH" sz="2000" b="1" dirty="0"/>
              <a:t>ขอทรงลบข้าพระองค์ออกจากหนังสือของพระองค์</a:t>
            </a:r>
            <a:r>
              <a:rPr lang="en" sz="2000" b="1" dirty="0"/>
              <a:t>!” (</a:t>
            </a:r>
            <a:r>
              <a:rPr lang="th-TH" sz="2000" b="1" dirty="0"/>
              <a:t>อพยพ</a:t>
            </a:r>
            <a:r>
              <a:rPr lang="en" sz="2000" b="1" dirty="0"/>
              <a:t>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“พวกเขาได้หันจากทางที่เราบัญชาพวกเขาไว้อย่างรวดเร็ว” (อพยพ 32:8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328928" y="2054916"/>
            <a:ext cx="73418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เมื่อเผชิญกับการละทิ้งความเชื่อนี้ พระเจ้าทรงขออนุญาตโมเสสให้ทำลายอิสราเอลและสร้างชาติใหม่ (อพยพ 32:10) แม้ว่าประชาชนจะละทิ้งความเชื่อ โมเสสก็ยังวิงวอนต่อพระเจ้าถึงสองครั้งเพื่อขอการอภัยโทษที่พวกเขาไม่สมควรได้รับ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879266"/>
            <a:ext cx="71342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ไม่นานหลังจากได้รับบัญญัติสิบประการ และได้รับการบอกอีกครั้งว่าพวกเขาไม่ควรทำรูปเคารพ (อพยพ 20:23) อิสราเอลก็กลับสร้างรูปโคทองคำขึ้นเพื่อบูชา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th-TH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การละทิ้งความเชื่อ</a:t>
            </a:r>
            <a:endParaRPr lang="e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4400" b="1" dirty="0">
                <a:ln/>
                <a:solidFill>
                  <a:schemeClr val="accent3"/>
                </a:solidFill>
              </a:rPr>
              <a:t>ความอ่อนแอของอาโรน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เมื่อ​อา​โรน​เห็น​ดัง​นั้น​แล้ว จึง​สร้าง​แท่น​บูชา​ไว้ ตรง​หน้า​รูป​โค​นั้น แล้ว​อา​โรน​ประ​กาศ​ว่า “พรุ่ง​นี้​จะ​เป็น​วัน​เทศ​กาล​เลี้ยง​ถวาย​เกียรติ​พระ​ยาห์​เวห์”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32:5</a:t>
            </a:r>
            <a:endParaRPr lang="en" sz="2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แม้ว่าคำภาษาฮีบรู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elohim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จะเป็นพหูพจน์ของคำว่า “พระเจ้า” แต่คำนี้มักใช้หมายถึงพระเจ้าองค์เดียว: “เราคือพระเยโฮวาห์พระเจ้าของเจ้า [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elohim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ผู้ซึ่งนำเจ้าออกจากแผ่นดินอียิปต์” (อพยพ 20:2)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277907" y="3981633"/>
            <a:ext cx="52831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ความลังเลในตอนแรกของอาโรนในการพยายามเจรจากับประชาชน (อพยพ 32:2) ทำให้อาโรนนำการละทิ้งความเชื่อแทนที่จะกำจัดมันให้หมดสิ้น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111586"/>
            <a:ext cx="57618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แทนที่จะเตือนพวกเขาถึงข้อห้ามไม่ให้ทำรูปเคารพ อาโรนกลับสร้างรูปโคทองคำให้พวกเขา และประกาศว่า “นี่แหละคือพระเจ้าของเจ้า [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elohim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โอ อิสราเอล ผู้ซึ่งนำเจ้าออกจากแผ่นดินอียิปต์!” (อพยพ 32:4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566747"/>
            <a:ext cx="66572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ในช่วงที่โมเสสไม่อยู่ ประชาชนได้ขอให้อาโรนสร้าง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elohim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ที่มองเห็นได้ให้พวกเขา เพื่อที่พวกเขาจะได้นมัสการ (อพยพ 32:1) ในไม่ช้าพวกเขาก็ลืมพระบัญญัติที่ได้รับและคำมั่นสัญญาที่จะเชื่อฟัง (อพยพ 24:7)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การเฉลิมฉลองลูกวัวทองคำ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รุ่ง​ขึ้น​พวก​เขา​ก็​ลุก​ขึ้น​แต่​เช้า​ถวาย​เครื่อง​บูชา​เผา​ทั้ง​ตัว และ​นำ​เครื่อง​ศานติ​บูชา​มา ประ​ชา​ชน​ก็​นั่ง​ลง กิน​และ​ดื่ม แล้ว​ก็​ลุก​ขึ้น​ทำ​สิ่ง​ที่​น่า​บัดสี​ต่อ​กัน</a:t>
            </a:r>
            <a:r>
              <a:rPr lang="en" b="1" dirty="0">
                <a:solidFill>
                  <a:schemeClr val="bg1"/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32:6</a:t>
            </a:r>
            <a:endParaRPr lang="en" sz="1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ชาวอิสราเอลสร้างรูปเคารพรูปลูกโคโดยการลดทอนพระเจ้าผู้ทรงฤทธานุภาพให้เป็นเพียงรูปเคารพของสัตว์ โดยบูชาสิ่งที่พระองค์สร้างขึ้นแทนที่จะบูชาพระผู้สร้าง (โรม 1:23)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อันที่จริง พวกเขาเปลี่ยนจากการบูชาพระเจ้าไปบูชาปีศาจ (เฉลยธรรมบัญญัติ 32:17) ขณะที่พวกเขาบูชาพระเจ้า พวกเขาก็เติบโตขึ้นในด้านศีลธรรม เพราะพวกเขากลายเป็นเหมือนพระเจ้า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6011632"/>
            <a:ext cx="8538591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เมื่อเราไม่มอบหัวใจของเราให้กับพระผู้สร้าง แต่กลับรับใช้รูปเคารพอื่น (ซึ่งมีอยู่มากมาย) ไม่ช้าก็เร็ว มันจะนำเราไปสู่ความเสื่อมทรามทางศีลธรรม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31328" y="4749747"/>
            <a:ext cx="37296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การบูชาปีศาจทำให้พวกเขาเริ่มเสื่อมทรามลง เพราะพวกเขาคล้ายกับปีศาจที่พวกเขาบูชา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พวกเขาคิดอย่างไร้เหตุผลว่ารูปเคารพสลักนั้นจะนำทางพวกเขาได้ พวกเขาอาจคิดด้วยซ้ำว่าองค์เอโลฮิมเองก็เป็นเพียงรูปลูกโค! (อพยพ 32:24)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ความเสื่อมทรามในการบูชารูปเคารพ</a:t>
            </a:r>
            <a:endParaRPr lang="en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พระ​ยาห์​เวห์​ตรัส​กับ​โม​เสส​ว่า “เจ้า​จง​ลง​ไป​ทัน​ที เพราะ​ว่า​ประ​ชา​กร​ของ​เจ้า​ซึ่ง​เจ้า​ได้​นำ​ออก​จาก​แผ่น​ดิน​อียิปต์​นั้น ได้​ทำ​เรื่อง​เสื่อม​เสีย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’”</a:t>
            </a:r>
            <a:r>
              <a:rPr lang="th-T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th-TH" sz="2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32:7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" sz="14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การก้มลงกราบรูปเคารพ (แม้ว่าจะเป็นตัวแทนของพระเจ้า พระคริสต์ หรือธรรมิกชนของพระองค์) ถือเป็นการฝ่าฝืนพระบัญญัติของพระเจ้า (อพยพ 20:3-6) และด้วยเหตุนี้จึงเข้าสู่บาปและความเสื่อมทราม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39410" y="3933890"/>
            <a:ext cx="5605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เราบูชารูปเคารพอะไรบ้าง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คุณสามารถเขียนรายการของคุณเองได้ ข้อเสนอแนะบางประการ: ความภาคภูมิใจ เงินทอง อำนาจ เพศ อาหาร งาน โซเชียลมีเดีย...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625189"/>
            <a:ext cx="76098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การบูชารูปเคารพในศตวรรษที่ 21 คืออะไร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การบูชารูปเคารพคือการบูชาสิ่งที่มาแทนที่พระเจ้า รูปเคารพคือสิ่งที่ดึงดูดจินตนาการ ความรัก เวลา และความคิดของเรามากกว่าพระเจ้า และเป็นสิ่งที่ครอบงำความคิดของเรา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5267977"/>
            <a:ext cx="56052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การบูชารูปเคารพเหล่านี้เกี่ยวข้องกับอะไรบ้าง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บุคลิกภาพ วิธีคิด อารมณ์ และแม้แต่ชีวิตทางสังคมของเราถูกเปลี่ยนแปลงไป เราแลกเปลี่ยนความสัมพันธ์ที่แท้จริงกับพระเจ้าเพื่อปฏิสัมพันธ์ที่ว่างเปล่าและไร้ความหมาย ซึ่งไม่สามารถช่วยเราได้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th-TH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การทูลวิงวอน</a:t>
            </a:r>
            <a:endParaRPr lang="en" sz="96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ขอทรงหันกลับจากพระพิโรธของพระองค์</a:t>
            </a:r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223520" y="675798"/>
            <a:ext cx="1153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ทำไม​โปรด​ให้​คน​อียิปต์​กล่าว​ว่า ‘พระ​องค์​ทรง​นำ​พวก​เขา​ออก​มา​เพื่อ​จะ​ทรง​ทำ​ร้ายพวก​เขา เพื่อ​จะ​ทรง​ประ​หาร​พวก​เขา​ที่​ภูเขา​และ​ทำ​ลาย​พวก​เขา​เสีย​จาก​แผ่น​ดิน’? ขอ​พระ​องค์​ทรง​หัน​กลับ​จาก​พระ​พิโรธ​อัน​แรง​กล้า และ​ขอ​เปลี่ยน​พระ​ทัย​อย่า​ทำ​อัน​ตราย​ประ​ชา​กร​ของ​พระ​องค์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32:12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chemeClr val="bg1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พระเจ้าตรัสกับโมเสสว่า “เพราะชนชาติของเจ้า ซึ่งเจ้าได้นำออกมาจากอียิปต์นั้น ได้เสื่อมทรามลง” (อพยพ 32:7)</a:t>
            </a:r>
            <a:endParaRPr lang="en-US" sz="2200" b="1" dirty="0">
              <a:solidFill>
                <a:schemeClr val="bg1"/>
              </a:solidFill>
              <a:effectLst>
                <a:glow rad="635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41444" y="4292873"/>
            <a:ext cx="696007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solidFill>
                  <a:schemeClr val="bg1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พระพิโรธของพระเจ้านั้นยุติธรรม แต่โมเสสรู้ว่า “ความรักเมตตานั้นย่อมมีอำนาจเหนือการพิพากษา” (ยากอบ 2:13) หลังจากได้ทูลวิงวอนขอแทนอิสราเอล และมั่นใจว่าพระเจ้าทรงระงับความโกรธของพระองค์แล้ว โมเสสจึงได้ลงมาจากภูเขา (อพยพ 32:12-15) แต่เมื่อโมเสสได้เห็นการละทิ้งความเชื่อ โมเสสจึงได้ทำลายสัญลักษณ์แห่งพันธสัญญา นั่นคือแผ่นศิลาพระบัญญัติ (อพยพ 32:19)</a:t>
            </a:r>
            <a:endParaRPr lang="en-US" sz="2200" b="1" dirty="0">
              <a:solidFill>
                <a:schemeClr val="bg1"/>
              </a:solidFill>
              <a:effectLst>
                <a:glow rad="635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582069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solidFill>
                  <a:schemeClr val="bg1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โมเสสได้ตอบสนองอย่างเหมาะสมว่า “เขาทั้งหลายมิใช่ชนชาติของข้าพระองค์  แต่เป็นชนชาติขององค์พระผู้เป็นเจ้า  มิใช่ข้าพระองค์เป็นผู้นำเขาออกมา แต่เป็นพระองค์เอง” (อพยพ 32:11) พระเจ้าทรงขอให้โมเสสปล่อยให้พระองค์ทำลายชนชาติอิสราเอล (อพยพ 32:10) แต่โมเสสปฏิเสธและทูลอ้อนวอนจากพระองค์</a:t>
            </a:r>
            <a:endParaRPr lang="en-US" sz="2200" b="1" dirty="0">
              <a:solidFill>
                <a:schemeClr val="bg1"/>
              </a:solidFill>
              <a:effectLst>
                <a:glow rad="635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077977"/>
            <a:ext cx="7577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solidFill>
                  <a:schemeClr val="bg1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หลังจากฟังข้อแก้ตัวอันไร้เหตุผลของอาโรนพี่ชายของเขาแล้ว โมเสสก็ตัดสินใจอย่างเด็ดขาดที่จะหยุดการกบฎและการล่วงละเมิดนั้น (อพยพ 32:20-28)</a:t>
            </a:r>
            <a:endParaRPr lang="en-US" sz="2200" b="1" dirty="0">
              <a:solidFill>
                <a:schemeClr val="bg1"/>
              </a:solidFill>
              <a:effectLst>
                <a:glow rad="635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1911</Words>
  <Application>Microsoft Office PowerPoint</Application>
  <PresentationFormat>Panorámica</PresentationFormat>
  <Paragraphs>51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Aptos Display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119</cp:revision>
  <dcterms:created xsi:type="dcterms:W3CDTF">2025-08-02T14:02:20Z</dcterms:created>
  <dcterms:modified xsi:type="dcterms:W3CDTF">2025-08-09T14:37:49Z</dcterms:modified>
</cp:coreProperties>
</file>