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h-TH" sz="2000" dirty="0"/>
            <a:t>พระเจ้าทรงปรากฏแก่พวกเขา</a:t>
          </a:r>
          <a:endParaRPr lang="en-US" sz="2000" dirty="0"/>
        </a:p>
        <a:p>
          <a:r>
            <a:rPr lang="th-TH" sz="2000" dirty="0"/>
            <a:t>(อพยพ 3:2-4</a:t>
          </a:r>
          <a:r>
            <a:rPr lang="en-US" sz="2000" dirty="0"/>
            <a:t>; </a:t>
          </a:r>
          <a:r>
            <a:rPr lang="th-TH" sz="2000" dirty="0"/>
            <a:t>ยชว.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th-TH" sz="2000" dirty="0"/>
            <a:t>พวกเขาถูกขอให้ถอดรองเท้า</a:t>
          </a:r>
          <a:endParaRPr lang="en-US" sz="2000" dirty="0"/>
        </a:p>
        <a:p>
          <a:r>
            <a:rPr lang="th-TH" sz="2000" dirty="0"/>
            <a:t>(อพยพ 3:5</a:t>
          </a:r>
          <a:r>
            <a:rPr lang="en-US" sz="2000" dirty="0"/>
            <a:t>; </a:t>
          </a:r>
          <a:r>
            <a:rPr lang="th-TH" sz="2000" dirty="0"/>
            <a:t>ยชว.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2000" dirty="0"/>
            <a:t>พระเจ้าทรงสัญญากับพวกเขาว่าพระองค์จะทรงสถิตกับพวกเขา (อพยพ 3:12</a:t>
          </a:r>
          <a:r>
            <a:rPr lang="en-US" sz="2000" dirty="0"/>
            <a:t>; </a:t>
          </a:r>
          <a:r>
            <a:rPr lang="th-TH" sz="2000" dirty="0"/>
            <a:t>ยชว.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th-TH" sz="2000" dirty="0"/>
            <a:t>พวกเขาเฉลิมฉลองเทศกาลปัสกา</a:t>
          </a:r>
          <a:endParaRPr lang="en-US" sz="2000" dirty="0"/>
        </a:p>
        <a:p>
          <a:r>
            <a:rPr lang="th-TH" sz="2000" dirty="0"/>
            <a:t>(อพยพ 12:21-23</a:t>
          </a:r>
          <a:r>
            <a:rPr lang="en-US" sz="2000" dirty="0"/>
            <a:t>; </a:t>
          </a:r>
          <a:r>
            <a:rPr lang="th-TH" sz="2000" dirty="0"/>
            <a:t>ยชว.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th-TH" sz="2000" dirty="0"/>
            <a:t>พวกเขาลุยผ่านน้ำไปบนดินแห้ง</a:t>
          </a:r>
          <a:endParaRPr lang="en-US" sz="2000" dirty="0"/>
        </a:p>
        <a:p>
          <a:r>
            <a:rPr lang="th-TH" sz="2000" dirty="0"/>
            <a:t>(อพยพ 14:21-22</a:t>
          </a:r>
          <a:r>
            <a:rPr lang="en-US" sz="2000" dirty="0"/>
            <a:t>; </a:t>
          </a:r>
          <a:r>
            <a:rPr lang="th-TH" sz="2000" dirty="0"/>
            <a:t>ยชว. 3:14-17)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1800" dirty="0"/>
            <a:t>เลี้ยงดูด้วยมานา จากนั้นก็หยุด</a:t>
          </a:r>
          <a:endParaRPr lang="en-US" sz="1800" dirty="0"/>
        </a:p>
        <a:p>
          <a:r>
            <a:rPr lang="th-TH" sz="1800" dirty="0"/>
            <a:t>(อพยพ 16:4-5</a:t>
          </a:r>
          <a:r>
            <a:rPr lang="en-US" sz="1800" dirty="0"/>
            <a:t>, </a:t>
          </a:r>
          <a:r>
            <a:rPr lang="th-TH" sz="1800" dirty="0"/>
            <a:t>31</a:t>
          </a:r>
          <a:r>
            <a:rPr lang="en-US" sz="1800" dirty="0"/>
            <a:t>; </a:t>
          </a:r>
          <a:r>
            <a:rPr lang="th-TH" sz="1800" dirty="0"/>
            <a:t>ยชว.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000" b="0" dirty="0">
              <a:effectLst/>
            </a:rPr>
            <a:t>พวกเขาส่งสายลับไปสอดแนมดูแผ่นดิน</a:t>
          </a:r>
          <a:endParaRPr lang="en-US" sz="2000" b="0" dirty="0">
            <a:effectLst/>
          </a:endParaRPr>
        </a:p>
        <a:p>
          <a:r>
            <a:rPr lang="th-TH" sz="2000" b="0" dirty="0">
              <a:effectLst/>
            </a:rPr>
            <a:t>(กันดารวิถี 13:1-3</a:t>
          </a:r>
          <a:r>
            <a:rPr lang="en-US" sz="2000" b="0" dirty="0">
              <a:effectLst/>
            </a:rPr>
            <a:t>; </a:t>
          </a:r>
          <a:r>
            <a:rPr lang="th-TH" sz="2000" b="0" dirty="0">
              <a:effectLst/>
            </a:rPr>
            <a:t>ยชว. 2:1)</a:t>
          </a:r>
          <a:endParaRPr lang="en" sz="1800" b="0" noProof="0" dirty="0">
            <a:solidFill>
              <a:schemeClr val="bg1"/>
            </a:solidFill>
            <a:effectLst/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การข้ามเข้าสู่คานาอัน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การเข้ายึดคานาอัน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การแบ่งแผ่นดิน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การรับใช้ด้วยการเชื่อฟังพระบัญญัติ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th-TH" sz="2000" b="1" noProof="0" dirty="0"/>
            <a:t>โยชูวา</a:t>
          </a:r>
          <a:r>
            <a:rPr lang="en" sz="2000" b="1" noProof="0" dirty="0"/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พระเจ้าทรงปรากฏแก่พวกเขา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(อพยพ 3:2-4</a:t>
          </a:r>
          <a:r>
            <a:rPr lang="en-US" sz="2000" kern="1200" dirty="0"/>
            <a:t>; </a:t>
          </a:r>
          <a:r>
            <a:rPr lang="th-TH" sz="2000" kern="1200" dirty="0"/>
            <a:t>ยชว.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พวกเขาถูกขอให้ถอดรองเท้า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(อพยพ 3:5</a:t>
          </a:r>
          <a:r>
            <a:rPr lang="en-US" sz="2000" kern="1200" dirty="0"/>
            <a:t>; </a:t>
          </a:r>
          <a:r>
            <a:rPr lang="th-TH" sz="2000" kern="1200" dirty="0"/>
            <a:t>ยชว.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พระเจ้าทรงสัญญากับพวกเขาว่าพระองค์จะทรงสถิตกับพวกเขา (อพยพ 3:12</a:t>
          </a:r>
          <a:r>
            <a:rPr lang="en-US" sz="2000" kern="1200" dirty="0"/>
            <a:t>; </a:t>
          </a:r>
          <a:r>
            <a:rPr lang="th-TH" sz="2000" kern="1200" dirty="0"/>
            <a:t>ยชว.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พวกเขาเฉลิมฉลองเทศกาลปัสกา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(อพยพ 12:21-23</a:t>
          </a:r>
          <a:r>
            <a:rPr lang="en-US" sz="2000" kern="1200" dirty="0"/>
            <a:t>; </a:t>
          </a:r>
          <a:r>
            <a:rPr lang="th-TH" sz="2000" kern="1200" dirty="0"/>
            <a:t>ยชว.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พวกเขาลุยผ่านน้ำไปบนดินแห้ง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(อพยพ 14:21-22</a:t>
          </a:r>
          <a:r>
            <a:rPr lang="en-US" sz="2000" kern="1200" dirty="0"/>
            <a:t>; </a:t>
          </a:r>
          <a:r>
            <a:rPr lang="th-TH" sz="2000" kern="1200" dirty="0"/>
            <a:t>ยชว. 3:14-17)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เลี้ยงดูด้วยมานา จากนั้นก็หยุด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(อพยพ 16:4-5</a:t>
          </a:r>
          <a:r>
            <a:rPr lang="en-US" sz="1800" kern="1200" dirty="0"/>
            <a:t>, </a:t>
          </a:r>
          <a:r>
            <a:rPr lang="th-TH" sz="1800" kern="1200" dirty="0"/>
            <a:t>31</a:t>
          </a:r>
          <a:r>
            <a:rPr lang="en-US" sz="1800" kern="1200" dirty="0"/>
            <a:t>; </a:t>
          </a:r>
          <a:r>
            <a:rPr lang="th-TH" sz="1800" kern="1200" dirty="0"/>
            <a:t>ยชว.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kern="1200" dirty="0">
              <a:effectLst/>
            </a:rPr>
            <a:t>พวกเขาส่งสายลับไปสอดแนมดูแผ่นดิน</a:t>
          </a:r>
          <a:endParaRPr lang="en-US" sz="2000" b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kern="1200" dirty="0">
              <a:effectLst/>
            </a:rPr>
            <a:t>(กันดารวิถี 13:1-3</a:t>
          </a:r>
          <a:r>
            <a:rPr lang="en-US" sz="2000" b="0" kern="1200" dirty="0">
              <a:effectLst/>
            </a:rPr>
            <a:t>; </a:t>
          </a:r>
          <a:r>
            <a:rPr lang="th-TH" sz="2000" b="0" kern="1200" dirty="0">
              <a:effectLst/>
            </a:rPr>
            <a:t>ยชว. 2:1)</a:t>
          </a:r>
          <a:endParaRPr lang="en" sz="1800" b="0" kern="1200" noProof="0" dirty="0">
            <a:solidFill>
              <a:schemeClr val="bg1"/>
            </a:solidFill>
            <a:effectLst/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การรับใช้ด้วยการเชื่อฟังพระบัญญัติ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การแบ่งแผ่นดิน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การเข้ายึดคานาอัน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การข้ามเข้าสู่คานาอัน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/>
            <a:t>โยชูวา</a:t>
          </a:r>
          <a:r>
            <a:rPr lang="en" sz="2000" b="1" kern="1200" noProof="0" dirty="0"/>
            <a:t>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th-TH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สูตรแห่งความสำเร็จ</a:t>
            </a:r>
            <a:endParaRPr lang="en" sz="66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 for October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เข้มแข็งและกล้าหาญ</a:t>
            </a:r>
            <a:endParaRPr lang="en" sz="40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เรา​สั่ง​เจ้า​แล้ว​ไม่​ใช่​หรือ​ว่า​จง​เข้ม​แข็ง​และ​กล้า​หาญ​เถิด อย่า​ครั่น​คร้าม​หรือ​ตก​ใจ​เลย เพราะ​ว่า​พระ​ยาห์​เวห์​พระ​เจ้า​ของ​เจ้า​สถิต​กับ​เจ้า​ทุก​แห่ง​ที่​เจ้า​ไป”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1:9</a:t>
            </a:r>
            <a:endParaRPr lang="en" sz="2200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ก่อนที่โยชูวาจะขอกำลังและความกล้าหาญจากพระเจ้าในการต่อสู้ (ยชว. 1:9) พระเจ้าทรงขอกำลังและความกล้าหาญจากเขาเพื่อจะเชื่อฟังพระบัญญัติ (ยชว. 1:7)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230981" y="3934565"/>
            <a:ext cx="65153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ส่วนพระองค์ พระองค์ทรงสัญญาว่า “จะทรงสถิตกับเจ้าทุกหนทุกแห่งที่เจ้าไป” (ยชว. 1:9) ทรงช่วยเราต่อสู้ในสงครามที่เรากำลังเผชิญอยู่ ไม่ใช่การต่อสู้ทางกายภาพ แต่ “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สู้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ภูต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ครอบ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ครอง 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ภูต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อำ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นาจ 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ภูต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พิภพ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มืด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นี้ ต่อ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สู้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ญาณ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ชั่ว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สวรรค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สถาน” (เอเฟซัส 6:12) เพื่อจะทำเช่นนี้ พระองค์ได้ทรงจัดเตรียมอาวุธที่จำเป็นไว้ให้เรา (เอเฟซัส 6:13-17)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08075" y="2766507"/>
            <a:ext cx="83675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ปัจจุบันก็เป็นเช่นนี้เช่นกัน พระเจ้าทรงขอให้เราพยายามรักษาพระบัญญัติของพระองค์ (วว. 14:12) ซึ่งต้องอาศัยความกล้าหาญอย่างยิ่งจากเรา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6058223"/>
            <a:ext cx="65153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กุญแจสู่ความสำเร็จคือการไว้วางใจในพระเจ้าอย่างเต็มที่ และเพื่อจะทำเช่นนั้น เราต้องสัมพันธ์กับพระองค์ทุกวัน (เอเฟซัส 6:18)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th-TH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ความสำเร็จของพันธกิจ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อย่า​ให้​หนัง​สือ​ธรรม​บัญ​ญัติ​นี้​ห่าง​จาก​ปาก​ของ​เจ้า แต่​จง​ตรึก​ตรอง​ตาม​นั้น​ทั้ง​กลาง​วัน​และ​กลาง​คืน เพื่อ​เจ้า​จะ​ได้​ระวัง​ที่​จะ​ทำ​ตาม​ข้อ​ความ​ทุก​ประ​การ​ที่​เขียน​ไว้​นั้น แล้ว​เจ้า​จะ​มี​ความ​เจริญ และ​ประ​สบ​ความ​สำเร็จ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1:8</a:t>
            </a:r>
            <a:endParaRPr lang="en" sz="2200" b="1" noProof="0" dirty="0">
              <a:solidFill>
                <a:srgbClr val="D6B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300" y="4188240"/>
            <a:ext cx="658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เราจะประสบความสำเร็จได้หากเราปฏิบัติตามหลักการและค่านิยมที่บัญญัติไว้ในพระบัญญัติของพระเจ้า แต่นั่นไม่ใช่ความรอดโดยการกระทำหรือ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ความสำเร็จจากมุมมองของพระเจ้าไม่สอดคล้องกับความสำเร็จจากมุมมองของมนุษย์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ความสำเร็จชั่วคราวในโลกนี้อาจเกิดขึ้นได้โดยการฝ่าฝืนกฎของพระเจ้าและกฎของมนุษย์ แต่ความสำเร็จที่แท้จริงและนิรันดร์นั้นไม่สามารถทำได้ (ยชว. 1:8)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0" y="5234323"/>
            <a:ext cx="6587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ไม่เลย ความเชื่อและพระบัญญัติไม่ได้ขัดแย้งกัน แต่เป็นสิ่งที่เสริมซึ่งกันและกัน (โรม 3:31) เมื่อเราพูดถึงพระบัญญัติ เรากำลังพูดถึงวิธีที่เราควรดำเนินชีวิต ไม่ใช่วิธีที่เราได้รับความรอด ความสัมพันธ์ของเรากับพระเจ้าปรากฏชัดในการเชื่อฟังพระประสงค์ของพระองค์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คริสเตียนมีผู้ช่วยที่เข้มแข็งอยู่ในองค์พระผู้เป็นเจ้าอยู่เสมอ เราอาจไม่รู้ถึงหนทางแห่งการช่วยเหลือของพระเจ้า แต่เรารู้ว่าพระองค์จะไม่ทรงทำให้ผู้ที่วางใจในพระองค์ผิดหวัง หากคริสเตียนตระหนักได้ว่าพระเจ้าทรงกำหนดวิถีทางของพวกเขาไว้กี่ครั้ง เพื่อมิให้เป้าหมายของศัตรูที่มีต่อพวกเขาทำการได้สำเร็จ พวกเขาจะไม่สะดุดล้มลงด้วยการพร่ำบ่น ศรัทธาของพวกเขาจะมั่นคงอยู่กับพระเจ้า และไม่มีการทดลองใดที่จะสามารถเปลี่ยนแปลงพวกเขาได้ พวกเขาจะยอมรับพระองค์ในฐานะพระปรีชาญาณและประสิทธิภาพของพวกเขา และพระองค์จะทรงทำให้สิ่งที่พระองค์ปรารถนาให้เกิดขึ้นผ่านพวกเขาสำเร็จ</a:t>
            </a:r>
            <a:r>
              <a:rPr lang="en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875194"/>
            <a:ext cx="5254222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เพียง​แต่​จง​เข้ม​แข็ง​และ​กล้า​หาญ​ยิ่ง​เถิด ระวัง​ที่​จะ​ทำ​ตาม​ธรรม​บัญ​ญัติ​ทั้ง​หมด ซึ่ง​โมเสส​ผู้​รับ​ใช้​ของ​เรา​ได้​บัญชา​เจ้า​ไว้​นั้น อย่า​หัน​เห​จาก​ธรรม​บัญ​ญัติ​นั้น​ไป​ทาง​ขวา​หรือ​ทาง​ซ้าย เพื่อ​เจ้า​จะ​ได้​รับ​ความ​สำ​เร็จ​อย่าง​ดี​ใน​ทุก​แห่ง​ที่​เจ้า​ไป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1:7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314940" y="3698455"/>
            <a:ext cx="4260273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200" b="1" noProof="0" dirty="0">
                <a:solidFill>
                  <a:srgbClr val="0462B8"/>
                </a:solidFill>
              </a:rPr>
              <a:t>บทนำ</a:t>
            </a:r>
            <a:r>
              <a:rPr lang="en" sz="2200" b="1" noProof="0" dirty="0">
                <a:solidFill>
                  <a:srgbClr val="0462B8"/>
                </a:solidFill>
              </a:rPr>
              <a:t> (</a:t>
            </a:r>
            <a:r>
              <a:rPr lang="th-TH" sz="2200" b="1" noProof="0" dirty="0">
                <a:solidFill>
                  <a:srgbClr val="0462B8"/>
                </a:solidFill>
              </a:rPr>
              <a:t>โยชูวา</a:t>
            </a:r>
            <a:r>
              <a:rPr lang="en" sz="2200" b="1" noProof="0" dirty="0">
                <a:solidFill>
                  <a:srgbClr val="0462B8"/>
                </a:solidFill>
              </a:rPr>
              <a:t> 1:1-3):</a:t>
            </a:r>
          </a:p>
          <a:p>
            <a:pPr lvl="1">
              <a:spcBef>
                <a:spcPts val="600"/>
              </a:spcBef>
            </a:pPr>
            <a:r>
              <a:rPr lang="th-TH" sz="2200" b="1" noProof="0" dirty="0"/>
              <a:t>โมเสส และโยชูวา</a:t>
            </a:r>
            <a:endParaRPr lang="en" sz="2200" b="1" noProof="0" dirty="0"/>
          </a:p>
          <a:p>
            <a:pPr lvl="1">
              <a:spcBef>
                <a:spcPts val="600"/>
              </a:spcBef>
            </a:pPr>
            <a:r>
              <a:rPr lang="th-TH" sz="2200" b="1" noProof="0" dirty="0"/>
              <a:t>โครงสร้างของหนังสือโยชูวา</a:t>
            </a:r>
            <a:endParaRPr lang="en" sz="2200" b="1" noProof="0" dirty="0"/>
          </a:p>
          <a:p>
            <a:pPr>
              <a:spcBef>
                <a:spcPts val="1800"/>
              </a:spcBef>
            </a:pPr>
            <a:r>
              <a:rPr lang="th-TH" sz="2200" b="1" noProof="0" dirty="0">
                <a:solidFill>
                  <a:srgbClr val="D10164"/>
                </a:solidFill>
              </a:rPr>
              <a:t>พันธกิจของโยชูวา</a:t>
            </a:r>
            <a:r>
              <a:rPr lang="en" sz="2200" b="1" noProof="0" dirty="0">
                <a:solidFill>
                  <a:srgbClr val="D10164"/>
                </a:solidFill>
              </a:rPr>
              <a:t> (</a:t>
            </a:r>
            <a:r>
              <a:rPr lang="th-TH" sz="2200" b="1" noProof="0" dirty="0">
                <a:solidFill>
                  <a:srgbClr val="D10164"/>
                </a:solidFill>
              </a:rPr>
              <a:t>โยชูวา</a:t>
            </a:r>
            <a:r>
              <a:rPr lang="en" sz="2200" b="1" noProof="0" dirty="0">
                <a:solidFill>
                  <a:srgbClr val="D10164"/>
                </a:solidFill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th-TH" sz="2200" b="1" noProof="0" dirty="0"/>
              <a:t>การสืบทอดพันธสัญญา</a:t>
            </a:r>
            <a:endParaRPr lang="en" sz="2200" b="1" noProof="0" dirty="0"/>
          </a:p>
          <a:p>
            <a:pPr lvl="1">
              <a:spcBef>
                <a:spcPts val="600"/>
              </a:spcBef>
            </a:pPr>
            <a:r>
              <a:rPr lang="th-TH" sz="2200" b="1" noProof="0" dirty="0"/>
              <a:t>เข้มแข็งและกล้าหาญ</a:t>
            </a:r>
            <a:endParaRPr lang="en" sz="2200" b="1" noProof="0" dirty="0"/>
          </a:p>
          <a:p>
            <a:pPr lvl="1">
              <a:spcBef>
                <a:spcPts val="600"/>
              </a:spcBef>
            </a:pPr>
            <a:r>
              <a:rPr lang="th-TH" sz="2200" b="1" noProof="0" dirty="0"/>
              <a:t>ความสำเร็จของพันธกิจ</a:t>
            </a:r>
            <a:endParaRPr lang="en" sz="22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หลังจากเร่ร่อนมา 40 ปี คนรุ่นใหม่ก็ถือกำเนิดขึ้น และถึงเวลาแล้วที่จะพิชิตดินแดนแห่งพันธสัญญา โมเสสได้เสียชีวิตลง และพระเจ้าทรงเลือกผู้นำคนใหม่สำหรับภารกิจนี้ นั่นคือ โยชูวา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6285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38225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028638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49403" y="2672131"/>
            <a:ext cx="7505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ขณะที่คนรุ่นปัจจุบัน (เรา) ยืนอยู่บนพรมแดนของคานาอันแห่งสวรรค์ เสียงเรียกของพระเจ้ายังคงดังก้องอย่างทรงพลังว่า “จงเข้มแข็งและกล้าหาญยิ่งๆ ขึ้นไป” (ยชว. 1:7)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ก่อนที่จะเริ่มต้นการพิชิต ทั้งผู้นำใหม่และคนรุ่นใหม่ต่างได้รับการทรงเรียกให้วางใจในพระเจ้าอย่างเต็มที่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th-TH" noProof="0" dirty="0"/>
              <a:t>บทนำ</a:t>
            </a:r>
            <a:endParaRPr lang="en" noProof="0" dirty="0"/>
          </a:p>
          <a:p>
            <a:r>
              <a:rPr lang="en" sz="5400" noProof="0" dirty="0"/>
              <a:t>(</a:t>
            </a:r>
            <a:r>
              <a:rPr lang="th-TH" sz="5400" noProof="0" dirty="0"/>
              <a:t>โยชูวา</a:t>
            </a:r>
            <a:r>
              <a:rPr lang="en" sz="5400" noProof="0" dirty="0"/>
              <a:t>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โมเสส และโยชูวา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ต่อ​มา​หลัง​จาก​ที่​โมเสส​ผู้​รับ​ใช้​ของ​พระ​ยาห์​เวห์​สิ้น​ชีวิต​แล้ว พระ​ยาห์​เวห์​ตรัส​กับ​โย​ชู​วา​บุตร​นูน​ผู้​ช่วย​โมเสส​ว่า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1:1 </a:t>
            </a:r>
            <a:endParaRPr lang="en" sz="2200" b="1" noProof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ในบทแรกของโยชูวา มีการกล่าวถึงโมเสสถึงสิบเอ็ดครั้ง และชื่อของเขาปรากฏซ้ำแล้วซ้ำเล่าตลอดทั้งเล่ม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9128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3" y="4842916"/>
            <a:ext cx="63293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แม้ว่าบทแรกของโยชูวาจะบันทึกถึงการเปลี่ยนผ่านระหว่างผู้นำที่ยิ่งใหญ่สองคนของอิสราเอล แต่ตัวละครเอกที่แท้จริงของหนังสือเล่มนี้ก็ไม่ใช่บุคคลสำคัญ บุคคลที่สำคัญที่สุดคือพระเจ้าเอง ผู้ซึ่งพระวจนะของพระองค์เป็นหัวใจสำคัญของหนังสือ และความเป็นผู้นำของพระองค์คือแก่นเรื่องหลัก ไม่ต้องสงสัยเลยว่าผู้นำที่แท้จริงของอิสราเอลคือใคร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67733" y="2458282"/>
            <a:ext cx="6329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มีความคล้ายคลึงกันหลายประการระหว่างผู้นำทั้งสอง: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06599" y="887254"/>
            <a:ext cx="100488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โยชูวาเป็นผู้นำที่ได้รับการยอมรับของอิสราเอลในปัจจุบัน เขาเป็นที่รู้จักในฐานะนักรบ และพรสวรรค์และคุณธรรมของเขามีคุณค่าอย่างยิ่งในช่วงเวลานี้ของประวัติศาสตร์ชนชาติของเขา ความกล้าหาญ ความมุ่งมั่น และความอดทน ความรวดเร็ว ความเด็ดเดี่ยว ความไม่เสื่อมทราม ไม่สนใจผลประโยชน์ส่วนตัวในการดูแลผู้ที่อยู่ภายใต้การดูแลของเขา และเหนือสิ่งอื่นใด แรงบันดาลใจจากศรัทธาอันมั่นคงในพระเจ้า นี่คือลักษณะนิสัยของชายผู้ซึ่งพระเจ้าทรงเลือกสรรให้นำทัพอิสราเอลเมื่อบุกเข้าสู่ดินแดนแห่งพันธสัญญา ระหว่างการพำนักในถิ่นทุรกันดาร เขาได้ทำหน้าที่เป็นผู้ช่วยเหลือของโมเสส และด้วยความซื่อสัตย์ เงียบขรึมและไม่เสแสร้ง ความแน่วแน่เมื่อผู้อื่นหวั่นไหว และความแน่วแน่ที่จะธำรงไว้ซึ่งความจริงท่ามกลางอันตราย เขาได้แสดงให้เห็นถึงความเหมาะสมที่จะสืบทอดตำแหน่งต่อจากโมเสส แม้กระทั่งก่อนที่เขาจะได้รับเรียกตัวโดยพระสุรเสียงของพระเจ้า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โครงสร้างของหนังสือโยชูวา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ธรรมโยชูวานำเสนอการสำเร็จของพระสัญญาที่พระเจ้าทรงประทานแก่อิสราเอลเมื่อทรงนำพวกเขาออกจากอียิปต์ นั่นคือการประทานแผ่นดินคานาอันให้แก่พวกเขา ทั้งบทนำ (บทที่ 1) และตัวของหนังสือเองแบ่งออกเป็นสี่ส่วนหลักคือ: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708107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โมเสส​ผู้​รับ​ใช้​ของ​เรา​สิ้น​ชีวิต​แล้ว บัด​นี้​เจ้า​และ​ชน​ชาติ​นี้​ทั้ง​หมด​จง​ลุก​ขึ้น​ข้าม​แม่​น้ำ​จอร์​แดน​นี้ ไป​ยัง​แผ่น​ดินซึ่ง​เรา​ยก​ให้​พวก​เขา คือ​ประ​ชา​ชน​อิส​รา​เอล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1:2</a:t>
            </a:r>
            <a:endParaRPr lang="en" sz="22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th-TH" noProof="0" dirty="0"/>
              <a:t>พันธกิจของโยชูวา</a:t>
            </a:r>
            <a:r>
              <a:rPr lang="en" noProof="0" dirty="0"/>
              <a:t> </a:t>
            </a:r>
            <a:endParaRPr lang="th-TH" noProof="0" dirty="0"/>
          </a:p>
          <a:p>
            <a:r>
              <a:rPr lang="en" sz="5400" noProof="0" dirty="0"/>
              <a:t>(</a:t>
            </a:r>
            <a:r>
              <a:rPr lang="th-TH" sz="5400" noProof="0" dirty="0"/>
              <a:t>โยชูวา</a:t>
            </a:r>
            <a:r>
              <a:rPr lang="en" sz="5400" noProof="0" dirty="0"/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สืบทอดพันธสัญญา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1869440" y="636710"/>
            <a:ext cx="94282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ทุกๆ แห่ง​ที่​ฝ่า​เท้า​ของ​เจ้า​ทั้ง​หลาย​จะ​เหยียบ​ลง เรา​ได้​ยก​ให้​พวก​เจ้า​ดัง​ที่​เรา​ได้​สัญญา​ไว้​กับ​โมเสส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1:3 </a:t>
            </a:r>
            <a:endParaRPr lang="en" sz="2200" b="1" noProof="0" dirty="0">
              <a:solidFill>
                <a:srgbClr val="FFD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ในโยชูวา 1:3 พระเจ้าตรัสถึงเหตุการณ์ปัจจุบันเป็นเชิงคำพยากรณ์ พระองค์ทรงตรัสถึงคานาอันราวกับว่าถูกมอบให้กับอิสราเอลแล้ว นั่นหมายความว่าพระเจ้าทรงรับรองความสำเร็จของการพิชิตดินแดนแก่พวกเขาอย่างครบถ้วน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/>
              <a:t>ยูเฟรตีส</a:t>
            </a:r>
            <a:endParaRPr lang="en" sz="22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142552"/>
            <a:ext cx="1474269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noProof="0" dirty="0"/>
              <a:t>ทะเลทราย</a:t>
            </a:r>
            <a:endParaRPr lang="en" sz="22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13556"/>
            <a:ext cx="176736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noProof="0" dirty="0"/>
              <a:t>เมดิเตอเรเนียน</a:t>
            </a:r>
            <a:endParaRPr lang="en" sz="2200" b="1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360102"/>
            <a:ext cx="1474269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noProof="0" dirty="0"/>
              <a:t>จอร์แดน</a:t>
            </a:r>
            <a:endParaRPr lang="en" sz="22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จากนั้นพระองค์ทรงหันไปหาโยชูวาและทรงรับรองว่าหากเขาเข้มแข็งและกล้าหาญ จะไม่มีใครสามารถต่อต้านเขาได้ (โยชูวา 1:5-6)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แต่ชัยชนะไม่ได้อยู่ที่ความพยายามของโยชูวาเอง แต่อยู่ที่การประทับอยู่ของพระเจ้า พระองค์ทรงรับรองกับโยชูวา เช่นเดียวกับที่พระองค์ทรงรับรองกับเราแต่ละคนว่า "เราจะอยู่กับเจ้า" (โยชูวา 1:5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มัทธิว 28:20)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จากนั้นพระองค์ทรงเตือนพวกเขาถึงขอบเขตที่การพิชิตจะไปถึง (โยชูวา 1:4): ดินแดนระหว่างแม่น้ำจอร์แดน (ตะวันออก) และทะเลเมดิเตอร์เรเนียน (ตะวันตก) จากทะเลทราย (ใต้) ไปจนถึงแม่น้ำยูเฟรตีส (เหนือ)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1987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2025-09-05T17:18:48Z</dcterms:created>
  <dcterms:modified xsi:type="dcterms:W3CDTF">2025-09-16T10:03:28Z</dcterms:modified>
</cp:coreProperties>
</file>