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00000"/>
    <a:srgbClr val="920000"/>
    <a:srgbClr val="FFAC33"/>
    <a:srgbClr val="FFA219"/>
    <a:srgbClr val="D07C00"/>
    <a:srgbClr val="FF9900"/>
    <a:srgbClr val="5B7966"/>
    <a:srgbClr val="FFC46D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ผู้สอดแนมที่ถูกส่งไป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จากชนเผ่าทั้งหมด</a:t>
          </a:r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(12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คน</a:t>
          </a:r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ถูกเลือกอยางเฉพาะเจาะจง</a:t>
          </a:r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(2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คน</a:t>
          </a:r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การดำเนินงานของผู้สอดแนม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วันในการตรวจสอบ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วันในการหลบซ่อน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การรายงานผลของผู้สอดแนม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พวกเขาบอกในด้านลบให้กับประชาชน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พวกเขาหนุนใจโยชูวา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 custLinFactNeighborX="659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 custLinFactNeighborX="1318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อิสราเอลในพิธีปัสกา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th-TH" sz="1800" b="1" dirty="0"/>
            <a:t>พวกเขาต้องนำเลือดมาทาทับบนวงกบประตู</a:t>
          </a:r>
          <a:r>
            <a:rPr lang="en" sz="1800" b="1" dirty="0"/>
            <a:t> (</a:t>
          </a:r>
          <a:r>
            <a:rPr lang="th-TH" sz="1800" b="1" dirty="0"/>
            <a:t>อยพ</a:t>
          </a:r>
          <a:r>
            <a:rPr lang="en" sz="1800" b="1" dirty="0"/>
            <a:t>.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th-TH" sz="1800" b="1" dirty="0"/>
            <a:t>ถ้าพวกเขาออกไปนอกบ้าน, พวกเขาจะตาย</a:t>
          </a:r>
          <a:r>
            <a:rPr lang="en" sz="1800" b="1" dirty="0"/>
            <a:t> (</a:t>
          </a:r>
          <a:r>
            <a:rPr lang="th-TH" sz="1800" b="1" dirty="0"/>
            <a:t>อพย</a:t>
          </a:r>
          <a:r>
            <a:rPr lang="en" sz="1800" b="1" dirty="0"/>
            <a:t>.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ราหับในเมืองเยริโค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th-TH" sz="1800" b="1" dirty="0"/>
            <a:t>เธอจะต้องนำผ้าสีแดงมาแขวนไว้ที่หน้าต่าง</a:t>
          </a:r>
          <a:r>
            <a:rPr lang="en" sz="1800" b="1" dirty="0"/>
            <a:t> (</a:t>
          </a:r>
          <a:r>
            <a:rPr lang="th-TH" sz="1800" b="1" dirty="0"/>
            <a:t>ยชว</a:t>
          </a:r>
          <a:r>
            <a:rPr lang="en" sz="1800" b="1" dirty="0"/>
            <a:t>.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th-TH" sz="1800" b="1" dirty="0"/>
            <a:t>ถ้าเธอออกไปนอกบ้านเธอจะต้องตาย</a:t>
          </a:r>
          <a:r>
            <a:rPr lang="en" sz="1800" b="1" dirty="0"/>
            <a:t> </a:t>
          </a:r>
          <a:r>
            <a:rPr lang="th-TH" sz="1800" b="1" dirty="0"/>
            <a:t>    </a:t>
          </a:r>
          <a:r>
            <a:rPr lang="en" sz="1800" b="1" dirty="0"/>
            <a:t>(</a:t>
          </a:r>
          <a:r>
            <a:rPr lang="th-TH" sz="1800" b="1" dirty="0"/>
            <a:t>ยชว</a:t>
          </a:r>
          <a:r>
            <a:rPr lang="en" sz="1800" b="1" dirty="0"/>
            <a:t>.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การรายงานผลของผู้สอดแนม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พวกเขาบอกในด้านลบให้กับประชาชน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พวกเขาหนุนใจโยชูวา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การดำเนินงานของผู้สอดแนม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วันในการตรวจสอบ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วันในการหลบซ่อน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ผู้สอดแนมที่ถูกส่งไป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44606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จากชนเผ่าทั้งหมด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(12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คน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44606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ถูกเลือกอยางเฉพาะเจาะจง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(2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คน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อิสราเอลในพิธีปัสกา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พวกเขาต้องนำเลือดมาทาทับบนวงกบประตู</a:t>
          </a:r>
          <a:r>
            <a:rPr lang="en" sz="1800" b="1" kern="1200" dirty="0"/>
            <a:t> (</a:t>
          </a:r>
          <a:r>
            <a:rPr lang="th-TH" sz="1800" b="1" kern="1200" dirty="0"/>
            <a:t>อยพ</a:t>
          </a:r>
          <a:r>
            <a:rPr lang="en" sz="1800" b="1" kern="1200" dirty="0"/>
            <a:t>. 12:7)</a:t>
          </a:r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ถ้าพวกเขาออกไปนอกบ้าน, พวกเขาจะตาย</a:t>
          </a:r>
          <a:r>
            <a:rPr lang="en" sz="1800" b="1" kern="1200" dirty="0"/>
            <a:t> (</a:t>
          </a:r>
          <a:r>
            <a:rPr lang="th-TH" sz="1800" b="1" kern="1200" dirty="0"/>
            <a:t>อพย</a:t>
          </a:r>
          <a:r>
            <a:rPr lang="en" sz="1800" b="1" kern="1200" dirty="0"/>
            <a:t>. 12:13)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ราหับในเมืองเยริโค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เธอจะต้องนำผ้าสีแดงมาแขวนไว้ที่หน้าต่าง</a:t>
          </a:r>
          <a:r>
            <a:rPr lang="en" sz="1800" b="1" kern="1200" dirty="0"/>
            <a:t> (</a:t>
          </a:r>
          <a:r>
            <a:rPr lang="th-TH" sz="1800" b="1" kern="1200" dirty="0"/>
            <a:t>ยชว</a:t>
          </a:r>
          <a:r>
            <a:rPr lang="en" sz="1800" b="1" kern="1200" dirty="0"/>
            <a:t>.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ถ้าเธอออกไปนอกบ้านเธอจะต้องตาย</a:t>
          </a:r>
          <a:r>
            <a:rPr lang="en" sz="1800" b="1" kern="1200" dirty="0"/>
            <a:t> </a:t>
          </a:r>
          <a:r>
            <a:rPr lang="th-TH" sz="1800" b="1" kern="1200" dirty="0"/>
            <a:t>    </a:t>
          </a:r>
          <a:r>
            <a:rPr lang="en" sz="1800" b="1" kern="1200" dirty="0"/>
            <a:t>(</a:t>
          </a:r>
          <a:r>
            <a:rPr lang="th-TH" sz="1800" b="1" kern="1200" dirty="0"/>
            <a:t>ยชว</a:t>
          </a:r>
          <a:r>
            <a:rPr lang="en" sz="1800" b="1" kern="1200" dirty="0"/>
            <a:t>.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พระคุณเหนือความคาดหมาย</a:t>
            </a:r>
            <a:endParaRPr lang="en" sz="54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for October 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ทูตที่หลอกลวง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เขา​เดิน​ทาง​มา​หา​โย​ชู​วา​ที่​ค่าย ณ เมือง​กิล​กาล กล่าว​แก่​ท่าน​และ​คน​อิส​รา​เอล​ว่า “พวก​เรา​มา​จาก​ประ​เทศ​ที่​ห่าง​ไกล ขอ​ทำ​พันธ​สัญ​ญา​กับ​เรา​เถิด”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9:6</a:t>
            </a:r>
            <a:endParaRPr lang="en" sz="1400" b="1" dirty="0">
              <a:solidFill>
                <a:srgbClr val="5B79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สังเกตความคล้ายคลึงและความแตกต่างระหว่างราหับและชาวกิเบโอน: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3" y="4176972"/>
            <a:ext cx="8124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ราหับโกหกโดยสมัครใจเพื่อปลดปล่อยสายลับ อย่างไรก็ตาม ชาวกิเบโอนโกหกโดยเจตนา ตั้งใจหลอกลวง โดยใช้เล่ห์เหลี่ยม (ดู ปฐมกาล 3:1ก) ยิ่งไปกว่านั้น ผู้นำของอิสราเอลล้มเหลวเพราะไม่ปรึกษาหารือกับพระเจ้า (ยชว. 9:14)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504255"/>
            <a:ext cx="33573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สิ่งนี้ทำให้พวกเขาตกอยู่ในภาวะกลืนไม่เข้าคายไม่ออก: ทำลายชาวกิเบโอน หรือเคารพคำสาบาน (ยชว. 9:18)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81902"/>
              </p:ext>
            </p:extLst>
          </p:nvPr>
        </p:nvGraphicFramePr>
        <p:xfrm>
          <a:off x="4067175" y="1837313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องค์ประกอบของศรัทธา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ราหับ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กิเบโอน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chemeClr val="tx1"/>
                          </a:solidFill>
                          <a:effectLst/>
                        </a:rPr>
                        <a:t>การกระทำพื้นฐาน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/>
                        <a:t>การได้ยิน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/>
                        <a:t>การได้ยิน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chemeClr val="tx1"/>
                          </a:solidFill>
                          <a:effectLst/>
                        </a:rPr>
                        <a:t>ความหมาย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/>
                        <a:t>การโกหก</a:t>
                      </a:r>
                      <a:r>
                        <a:rPr lang="en" b="1" dirty="0"/>
                        <a:t>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/>
                        <a:t>การโกหก</a:t>
                      </a:r>
                      <a:r>
                        <a:rPr lang="en" b="1" dirty="0"/>
                        <a:t>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chemeClr val="tx1"/>
                          </a:solidFill>
                          <a:effectLst/>
                        </a:rPr>
                        <a:t>เป้าหมาย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/>
                        <a:t>เพื่อสายลับ</a:t>
                      </a:r>
                      <a:r>
                        <a:rPr lang="en" b="1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/>
                        <a:t>เพื่อสายลับ</a:t>
                      </a:r>
                      <a:r>
                        <a:rPr lang="en" b="1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chemeClr val="tx1"/>
                          </a:solidFill>
                          <a:effectLst/>
                        </a:rPr>
                        <a:t>ผลที่เกิดขึ้นทันที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/>
                        <a:t>การปลดปล่อย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/>
                        <a:t>การปลดปล่อย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chemeClr val="tx1"/>
                          </a:solidFill>
                          <a:effectLst/>
                        </a:rPr>
                        <a:t>ผลที่เกิดขึ้นระยะยาว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rgbClr val="C00000"/>
                          </a:solidFill>
                        </a:rPr>
                        <a:t>เป็นประชากรที่สมบูรณ์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solidFill>
                            <a:srgbClr val="C00000"/>
                          </a:solidFill>
                        </a:rPr>
                        <a:t>ภาระจำยอม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คำอวยพรและคำสาปแช่ง</a:t>
            </a:r>
            <a:endParaRPr lang="e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เจ้า​ ทั้ง​หลาย​จึง​ถูก​สาป​แช่ง​และ​พวก​เจ้า​จะ​ไม่​ขาด​จาก​การ​เป็น​ทาส คือ​เป็น​คน​ตัด​ฟืน​และ​เป็น​คน​ตัก​น้ำ​สำ​หรับ​พระ​นิเวศ​ของ​พระ​เจ้า​ของ​เรา”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9:23</a:t>
            </a:r>
            <a:endParaRPr lang="en" sz="2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การไว้ชีวิตชาวกิเบโอนย่อมเป็นการฝ่าฝืนพระบัญชาโดยตรงจากพระเจ้า (เฉลยธรรมบัญญัติ 7:1-2) การผิดคำสาบานเช่นเดียวกับที่สาบานไว้กับพวกเขาก็ถือเป็นบาปเช่นกัน (ยชว. 9:19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สดุดี 15:4ข) ปัญหาที่กลืนไม่เข้าคายไม่ออกได้รับการแก้ไขอย่างไร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762622"/>
            <a:ext cx="592953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ยิ่งไปกว่านั้น การเป็นคนตักน้ำและคนตัดไม้เพื่อพระนิเวศน์ของพระเจ้าทำให้พวกเขาได้ติดต่อกับพระเจ้าตลอดเวลา ด้วยพระคุณของพระเจ้า คำสาปแช่งจึงกลายเป็นพร “เราไม่พอใจในความตายของคนชั่ว แต่พอใจในการที่พวกเขาหันกลับจากทางของตนและมีชีวิตอยู่” (เอเสเคียล 33:11)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3031631"/>
            <a:ext cx="59295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ชีวิตของพวกเขาได้รับการไว้ชีวิต แต่พวกเขาถูกสาปแช่ง (ยชว. 9:20-23) คำสาปแช่งนี้จะต้องรับใช้จากรุ่นสู่รุ่น ซึ่งทำให้พวกเขาจะมีความสัมพันธ์ที่ใกล้ชิดกับประชากรของพระเจ้า ซึ่งพวกเขาไม่สามารถแยกจากกันได้เลย (นหม. 7:6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65513" y="1306764"/>
            <a:ext cx="919369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ชนชาติอิสราเอลจะต้องครอบครองดินแดนทั้งหมดที่พระเจ้าทรงกำหนดไว้ ชนชาติที่ปฏิเสธการนมัสการและการรับใช้พระเจ้าเที่ยงแท้จะต้องถูกขับไล่ออกไป แต่พระเจ้าทรงมีพระประสงค์ที่จะให้มนุษย์ถูกชักนำให้มาหาพระองค์โดยการสำแดงพระลักษณะของพระองค์ผ่านทางอิสราเอล คำเชิญแห่งข่าวประเสริฐจะต้องถูกส่งไปทั่วโลก […] ทุกคนที่หันออกจากการบูชารูปเคารพมาสู่การนมัสการพระเจ้าเที่ยงแท้ เช่นเดียวกับราหับชาวคานาอันและรูธชาวโมอับ จะต้องรวมตัวกับชนชาติที่พระองค์ทรงเลือกสรร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407037" y="1362591"/>
            <a:ext cx="54632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โดย​ความ​เชื่อ ราหับ​หญิง​</a:t>
            </a:r>
          </a:p>
          <a:p>
            <a:r>
              <a:rPr lang="th-TH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โส​เภ​ณี​จึง​ไม่​ได้​พินาศ​ไป​พร้อม​กับ​พวก​ที่​ไม่​เชื่อฟัง เพราะ​นาง​ได้​ต้อน​รับ​คน​สอด​แนม​เป็น​อย่าง​ดี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th-TH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ฮบ. 11:31 </a:t>
            </a:r>
            <a:endParaRPr kumimoji="0" lang="es-ES" sz="3600" b="1" i="0" u="none" strike="noStrike" kern="1200" cap="none" spc="0" normalizeH="0" baseline="0" noProof="0" dirty="0">
              <a:ln w="12700" cmpd="sng">
                <a:solidFill>
                  <a:srgbClr val="0F9ED5"/>
                </a:solidFill>
                <a:prstDash val="solid"/>
              </a:ln>
              <a:gradFill>
                <a:gsLst>
                  <a:gs pos="0">
                    <a:srgbClr val="0F9ED5">
                      <a:lumMod val="60000"/>
                      <a:lumOff val="40000"/>
                    </a:srgbClr>
                  </a:gs>
                  <a:gs pos="4000">
                    <a:srgbClr val="0F9ED5">
                      <a:lumMod val="40000"/>
                      <a:lumOff val="60000"/>
                    </a:srgbClr>
                  </a:gs>
                  <a:gs pos="87000">
                    <a:srgbClr val="0F9ED5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th-TH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พระคุณสำหรับประชาชนชาวอิสราเอล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(</a:t>
            </a:r>
            <a:r>
              <a:rPr lang="th-TH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โยชูวา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2:1, 22-24):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โอกาสครั้งที่สอง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พระคุณสำหรบัอาหับ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(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โยชูวา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2:2-21):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ความเชื่อเท่าเมล็ดมัสตาร์ท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พันธสัญญาที่ขยายเพิ่มพูนขึ้นของราหับ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พระคุณสำหรับชาวกิเบโอน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(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โยชูวา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9):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ทูตที่หลอกลวง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พระพรและคำสาปแช่ง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ชาวคานาอันได้ละเมิดขอบเขตแห่งพระคุณ ด้วยเหตุนี้ พระบัญชาที่ทรงบัญชาแก่อิสราเอลคือ จงเข้าไป ฆ่าพวกเขาให้หมด แล้วยึดทรัพย์สมบัติของพวกเขา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61716" y="1687938"/>
            <a:ext cx="58741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ยังมีผู้คนในคานาอันที่ยังไม่ได้ข้ามพรมแดนเหล่านั้น ทุกคนที่เต็มใจยอมรับพระคุณที่พระเจ้าประสงค์จะประทานแก่พวกเขา ล้วนได้รับการช่วยให้รอดพ้นจากการทำลายล้าง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พระคุณสำหรับชาวอิสราเอล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</a:t>
            </a:r>
            <a:r>
              <a:rPr lang="th-TH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โยชูวา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2:1, 22-24)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โอกาสครั้งที่สอง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ต่อ​มา​โย​ชู​วา​บุตร​นูน​ส่ง​ชาย​สอง​คน​จาก​เมือง​ชิท​ธีม​เป็น​การ​ลับ​ไป​สอด​แนม กล่าว​ว่า “จง​ไป​ตรวจ​ดู​แผ่น​ดิน​นั้น โดย​เฉพาะ​เมือง​เย​รี​โค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endParaRPr lang="th-TH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" sz="1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โยชูวา</a:t>
            </a:r>
            <a:r>
              <a:rPr lang="en" sz="2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2:1</a:t>
            </a:r>
            <a:r>
              <a:rPr lang="en-US" sz="1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เมื่อโมเสสส่งสายลับไปสำรวจแผ่นดินคานาอัน ประชาชนก็ปฏิเสธที่จะเข้าไป สี่สิบปีต่อมา จึงมีการส่งสายลับคนใหม่เข้ามา แต่ผลลัพธ์กลับแตกต่างออกไป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917500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แม้ว่าคนรุ่นใหม่จะล้มเหลวอย่างน่าอนาถเมื่อเผชิญกับการล่อลวงของบาลาอัม แต่พระเจ้าทรงประทานโอกาสครั้งที่สองแก่พวกเขา (กันดารวิถี 25:1-3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31:16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7000" y="6001511"/>
            <a:ext cx="6857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ครั้งนี้ไม่มีพวงองุ่น ไม่มีผลไม้จากแผ่นดิน มีเพียงเรื่องราวแห่งความเชื่อ (เรื่องของราหับ) ที่กระตุ้นให้อิสราเอลครอบครองแผ่นดินแห่งพันธสัญญา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พระคุณสำหรับราหับ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</a:t>
            </a:r>
            <a:r>
              <a:rPr lang="th-TH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โยชูวา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ความเชื่อเท่าเมล็ดมัดสตาร์ท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467022"/>
            <a:ext cx="8734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โดย​ความ​เชื่อ ราหับ​หญิง​โส​เภ​ณี​จึง​ไม่​ได้​พินาศ​ไป​พร้อม​กับ​พวก​ที่​ไม่​เชื่อฟัง เพราะ​นาง​ได้​ต้อน​รับ​คน​สอด​แนม​เป็น​อย่าง​ดี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ฮบ. 11:31</a:t>
            </a:r>
            <a:endParaRPr lang="en" sz="2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272794"/>
            <a:ext cx="7289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ความเชื่อของราหับมีพื้นฐานมาจากอะไร (ยชว. 2:9-11)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89164"/>
            <a:ext cx="74049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ราหับเป็นตัวอย่างของสิ่งที่จะเกิดขึ้นกับชาวเมืองเยรีโคทุกคนที่ยอมมอบตนต่อพระเจ้า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4935048"/>
            <a:ext cx="74049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พระคัมภีร์ชื่นชมเธอสำหรับการตัดสินใจของเธอ สำหรับความเข้าใจในวิธีปฏิบัติของพระเจ้า และสำหรับวิธีที่เธอสนับสนุนคำพูดของเธอด้วยการกระทำที่เป็นรูปธรรม (ยากอบ 2:25)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680930"/>
            <a:ext cx="74049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ความเชื่อที่เพิ่งเริ่มต้นของเธอไม่ได้บ่งบอกถึงความเข้าใจอย่างถ่องแท้ในพระประสงค์ของพระเจ้า เธอทำอย่างสุดความสามารถเพื่อช่วยเหลือสายลับและช่วยชีวิตเธอและครอบครัว ความรู้จะตามมาในภายหลัง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8" y="3103921"/>
            <a:ext cx="74027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หากเธอเชื่อในพระเจ้า ทำไมเธอจึงใช้คำโกหกเพื่อช่วยเหลือสายลับ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849803"/>
            <a:ext cx="74027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สังเกตว่าราหับพูดถึงเหตุการณ์ที่ทุกคนได้รับรู้ เช่น การข้ามทะเลแดง แต่ในขณะที่คนอื่นๆ เกรงกลัวพระเจ้าของชาวฮีบรู เธอกลับเลือกที่จะลี้ภัยอยู่ใต้พระหัตถ์ของพระองค์ (ยชว. 2:12-13)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พันธสัญญาที่ขยายเพิ่มพูนของอาหับ</a:t>
            </a:r>
            <a:endParaRPr lang="en" sz="4400" b="1" spc="3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ใคร​ก็​ตาม​ที่​ออก​ไป​ที่​ถนน​นอก​ประ​ตู​บ้าน หาก​เขา​ตาย ก็​เป็น​ความ​รับ​ผิด​ชอบ​ของ​เขา​เอง ฝ่าย​เรา​ไม่​มี​ความ​ผิด แต่​ถ้า​มี​ใคร​ยก​มือ​ขึ้น​ทำ​ร้าย​คน​ที่​อยู่​กับ​เจ้า​ใน​บ้าน ที่​เขา​ตาย​นั้น​เรา​จะ​รับ​ผิด. ยชว. 2:19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799986"/>
            <a:ext cx="7057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ตรรกะของราหับนั้นไม่อาจโต้แย้งได้: เราได้กระทำด้วยความเมตตา [เฮเซด] และช่วยพวกท่านให้รอด บัดนี้จงกระทำด้วยความเมตตาและช่วยเราและญาติพี่น้องของเราให้รอดด้วย (ยชว. 2:12-13)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459494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แม้ว่าราหับจะไม่รู้ แต่เธอก็กำลังขอให้อิสราเอลปฏิบัติต่อเธอ เช่นเดียวกับที่พระเจ้าทรงกระทำต่ออิสราเอล นั่นคือ ด้วยความเมตตา [เฮเซด] (เฉลยธรรมบัญญัติ 7:12)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983861"/>
            <a:ext cx="40634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พวกสายลับขอให้ราหับปฏิบัติตามเงื่อนไขเดียวกับที่พวกเขาได้ปฏิบัติเพื่อหนีความตายในอียิปต์ ด้วยวิธีนี้ เธอจึงถูกรวมอยู่ในพันธสัญญาของพระเจ้ากับอิสราเอล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พระคุณที่มอบให้ชาว</a:t>
            </a:r>
          </a:p>
          <a:p>
            <a:pPr algn="ctr"/>
            <a:r>
              <a:rPr lang="th-TH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กิเบโอน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 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</a:t>
            </a:r>
            <a:r>
              <a:rPr lang="th-TH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โยชูวา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1696</Words>
  <Application>Microsoft Office PowerPoint</Application>
  <PresentationFormat>Panorámica</PresentationFormat>
  <Paragraphs>84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Comic Sans MS</vt:lpstr>
      <vt:lpstr>Arial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2025-09-18T09:24:05Z</dcterms:created>
  <dcterms:modified xsi:type="dcterms:W3CDTF">2025-09-28T06:03:33Z</dcterms:modified>
</cp:coreProperties>
</file>