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FFF0C1"/>
    <a:srgbClr val="FFCED0"/>
    <a:srgbClr val="345E80"/>
    <a:srgbClr val="69795B"/>
    <a:srgbClr val="926D36"/>
    <a:srgbClr val="C89800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สัญลักษณ์ที่หีบพันธสัญญามอบไว้ให้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เชื่อฟังพระเจ้า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บัญญัติ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ประการ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ไว้วางใจในการเลี้ยงงดูของพระเจ้า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โถใส่มานา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เคารพผู้นำที่ต่างตั้งโดยพระเจ้า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ไม้เท้าของอาโรน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พระเจ้าทรงทำให้ทะเลแดงแห้งไปต่อหน้าพวกเขา (โยชูวา คาเลบ และคนไม่กี่คนที่ยังมีชีวิตอยู่จากยุคที่ออกมาจากอียิปต์)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พระเจ้าทรงทำให้แม่น้ำจอร์แดนแห้งไปต่อหน้าพวกเขาเช่นกัน (คนรุ่นใหม่ที่เกิดในทะเลทราย และถูกกำหนดให้พิชิตคานาอัน)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สัญลักษณ์ที่หีบพันธสัญญามอบไว้ให้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เชื่อฟังพระเจ้า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บัญญัติ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ประการ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ไว้วางใจในการเลี้ยงงดูของพระเจ้า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โถใส่มานา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เคารพผู้นำที่ต่างตั้งโดยพระเจ้า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ไม้เท้าของอาโรน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พระเจ้าทรงทำให้ทะเลแดงแห้งไปต่อหน้าพวกเขา (โยชูวา คาเลบ และคนไม่กี่คนที่ยังมีชีวิตอยู่จากยุคที่ออกมาจากอียิปต์)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พระเจ้าทรงทำให้แม่น้ำจอร์แดนแห้งไปต่อหน้าพวกเขาเช่นกัน (คนรุ่นใหม่ที่เกิดในทะเลทราย และถูกกำหนดให้พิชิตคานาอัน)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th-TH" sz="7200" b="1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ความทรงจำแห่งพระคุณ</a:t>
            </a:r>
            <a:endParaRPr lang="en" sz="7200" b="1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for October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264789" y="2230503"/>
            <a:ext cx="421704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ก้อนศิลาที่มาจากแม่น้ำจอร์แดน</a:t>
            </a:r>
            <a:endParaRPr lang="en" sz="4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พระ​องค์​ทรง​เปลี่ยน​ทะเล​ให้​เป็น​ดิน​แห้ง คน​เดิน​ข้าม​แม่​น้ำ​ไป ที่​นั่น​เรา​ได้​ยินดี​ใน​พระ​องค์</a:t>
            </a:r>
            <a:r>
              <a:rPr lang="en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r>
              <a:rPr lang="th-TH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66:6</a:t>
            </a:r>
            <a:endParaRPr lang="es-ES" sz="2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ทะเล​เห็น​แล้ว​หนี แม่​น้ำ​จอร์​แดน​หัน​หลัง​กลับ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114:3</a:t>
            </a:r>
            <a:endParaRPr lang="en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58782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ข้ามทะเลแดงและแม่น้ำจอร์แดนเป็นสองเหตุการณ์ทางประวัติศาสตร์ที่เชื่อมโยงกันเป็นเหตุการณ์สำคัญในประวัติศาสตร์แห่งการไถ่บาป (สดุดี 66:6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สดุดี 114) เมื่อนำมารวมกันแล้ว เหตุการณ์ทั้งสองนี้เป็นเครื่องหมายแห่งการปลดปล่อยเราจากบาปและการที่เราเข้าถึงชีวิตนิรันดร์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8" y="5130815"/>
            <a:ext cx="57980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การลงไปในแม่น้ำจอร์แดนมีผลเช่นเดียวกันกับพระเยซู ผู้ทรงได้รับฤทธิ์เดชจากพระวิญญาณบริสุทธิ์เพื่อทำพันธกิจให้สำเร็จ นั่นคือการปลดปล่อยเราจากบาปและประทานชีวิตนิรันดร์แก่เรา (มาระโก 1:9-11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ยอห์น 1:29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27922" y="3967944"/>
            <a:ext cx="58782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สำหรับเอลีชา เหตุการณ์เดียวกันนี้เป็นสัญญาณของการได้รับพระวิญญาณบริสุทธิ์ ซึ่งทำให้เขาสามารถทำพันธกิจให้สำเร็จได้ (2 พงศ์กษัตริย์ 2:14-15)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143629"/>
            <a:ext cx="5798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การข้ามแม่น้ำจอร์แดนอย่างอัศจรรย์และการถูกนำมาเข้าเฝ้าพระเจ้าเป็นความจริงสำหรับเอลียาห์ (2 พงศ์กษัตริย์ 2:1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ให้เราระลึกถึงพระกรุณาธิคุณขององค์พระผู้เป็นเจ้า และพระเมตตาอันลึกซึ้งของพระองค์ เช่นเดียวกับชนชาติอิสราเอล ให้เราตั้งศิลาแห่งพยานของเรา และจารึกเรื่องราวอันล้ำค่าของสิ่งที่พระเจ้าทรงกระทำเพื่อเราไว้บนศิลาเหล่านั้น และขณะที่เราทบทวนการปฏิบัติของพระองค์ในการเดินทางแสวงบุญของเรา ขอให้เราประกาศด้วยใจที่เปี่ยมล้นด้วยความกตัญญูว่า “ข้าพเจ้าจะตอบแทนสิ่งใดแด่องค์พระผู้เป็นเจ้าสำหรับพระคุณทั้งสิ้นที่พระองค์ทรงมีต่อข้าพเจ้า ข้าพเจ้าจะหยิบถ้วยแห่งความรอด และร้องทูลพระนามขององค์พระผู้เป็นเจ้า บัดนี้ข้าพเจ้าจะทำตามคำปฏิญาณของข้าพเจ้าต่อองค์พระผู้เป็นเจ้าต่อหน้าประชากรทั้งปวงของพระองค์” สดุดี 116:12-14</a:t>
            </a:r>
            <a:r>
              <a:rPr lang="en-US" sz="2800" b="1" dirty="0">
                <a:latin typeface="Constantia" panose="02030602050306030303" pitchFamily="18" charset="0"/>
              </a:rPr>
              <a:t>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594264"/>
            <a:ext cx="3943354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พระ​ยาห์​เวห์​พระ​เจ้า​ของ​พวก​ท่าน​ทรง​ทำ​ให้​แม่​น้ำ​จอร์​แดน​แห้ง​ไป​ต่อ​หน้า​ท่าน จน​ท่าน​ข้าม​ไป​ได้​หมด ดัง​ที่​พระ​ยาห์​เวห์​พระ​เจ้า​ของ​ท่าน​ทรง​ทำ​ต่อ​ทะเล​แดง ทรง​ทำ​ให้​แห้ง​เพื่อ​พวก​เรา จน​เรา​ข้าม​ไป​หมด เพื่อ​ชน​ชาติ​ทั้ง​สิ้น​ทั่ว​พิภพ​จะ​ได้​ทราบ​ว่า พระ​หัตถ์​พระ​ยาห์​เวห์​นั้น​ทรง​ฤทธิ์ เพื่อ​พวก​ท่าน​จะ​ยำ​เกรง​พระ​ยาห์​เวห์​พระ​เจ้า​ของ​ท่าน​เป็น​นิตย์”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310203"/>
            <a:ext cx="4076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4:23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5225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การข้ามแม่น้ำจอร์แดน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ความจำเป็นในความบริสุทธิ์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ความอัศจรรย์ของพระเจ้า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ความทรงจำและการหลงลืม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หมายสำคัญแห่งการทรงจำ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อันตรายของการหลงลืม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ก้อนศิลาที่มาจากแม่น้ำจอร์แดน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39017" y="201892"/>
            <a:ext cx="5931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</a:rPr>
              <a:t>ฤดูใบไม้ผลิ ฝนและหิมะละลายจนแม่น้ำจอร์แดนท่วมล้นตลิ่ง น้ำไหลเชี่ยวกรากลงสู่ทะเลเดดซีอย่างรวดเร็ว แม้แต่ในบริเวณที่ตื้นเขินที่สุด เช่น ท่าข้ามแม่น้ำจอร์แดน การข้ามแม่น้ำก็ยังเป็นเรื่องอันตราย</a:t>
            </a:r>
            <a:endParaRPr lang="en" sz="2200" b="1" dirty="0">
              <a:solidFill>
                <a:schemeClr val="bg1"/>
              </a:solidFill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39017" y="2525605"/>
            <a:ext cx="59313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</a:rPr>
              <a:t>สำหรับมนุษย์นั้นเป็นไปไม่ได้ สำหรับพระเจ้านั้นง่าย: “จงชำระตนให้บริสุทธิ์และข้ามแม่น้ำจอร์แดน”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533026"/>
            <a:ext cx="5974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</a:rPr>
              <a:t>ชาวบ้านทั้งชุมชนจะข้ามแม่น้ำไปได้อย่างไร ทั้งๆ ที่จะต้องแบกคนชรา สตรีมีครรภ์ เด็ก และปศุสัตว์อีกจำนวนมาก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644169"/>
            <a:ext cx="704597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การข้ามแม่น้ำจอร์แดน</a:t>
            </a:r>
            <a:endParaRPr lang="en" sz="4800" b="1" dirty="0">
              <a:ln w="0"/>
              <a:gradFill>
                <a:gsLst>
                  <a:gs pos="0">
                    <a:srgbClr val="99791F"/>
                  </a:gs>
                  <a:gs pos="50000">
                    <a:srgbClr val="DAB549"/>
                  </a:gs>
                  <a:gs pos="100000">
                    <a:srgbClr val="E8D19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th-TH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โยชูวา</a:t>
            </a:r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ความเป็นสำหรับความบริสุทธิ์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589102"/>
            <a:ext cx="12191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“โย​ชู​วา​กล่าว​แก่​ประ​ชา​ชน​ว่า “จง​ชำระ​ตัว​ให้​บริ​สุทธิ์ เพราะ​ว่า​พรุ่ง​นี้​พระ​ยาห์​เวห์​จะ​ทรง​ทำ​การ​อัศ​จรรย์​ท่าม​กลาง​พวก​ท่าน”</a:t>
            </a:r>
            <a:r>
              <a:rPr lang="en-US" sz="2200" b="1" dirty="0"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sz="2200" b="1" dirty="0"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3:5</a:t>
            </a:r>
            <a:endParaRPr lang="en" sz="2200" b="1" dirty="0">
              <a:solidFill>
                <a:srgbClr val="FFF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421005" y="1304311"/>
            <a:ext cx="729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เป็นเวลา 40 ปีที่เมฆได้ส่งสัญญาณถึงเวลาที่จะรื้อค่ายและออกเดินทาง และหีบพันธสัญญาได้นำพาอิสราเอลไปยังจุดหมายปลายทางใหม่ (กันดารวิถี 9:17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10:33)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795615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311063"/>
            <a:ext cx="43243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ถึงเวลาที่ต้องเคลื่อนชุมชนแล้ว พวกเขารื้อค่ายที่ชิตติมและตั้งค่ายพักแรมเป็นเวลาสามวันข้ามแม่น้ำจอร์แดน จากนั้นพวกเขาได้รับคำสั่งให้ติดตามหีบพันธสัญญาไปยังดินแดนแห่งพันธสัญญา (ยชว. 3:1-3)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299" y="4746248"/>
            <a:ext cx="432435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แต่มีเงื่อนไขหนึ่ง: พวกเขาต้องได้รับการชำระให้บริสุทธิ์ (ยชว. 3:5) การอุทิศตนนี้เกี่ยวข้องกับพิธีชำระให้บริสุทธิ์ (ซักเสื้อผ้าและร่างกาย) การละทิ้งบาป และการเปิดรับต่อการเชื่อฟังพระบัญญัติของพระเจ้า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ความอัศจรรย์ของพระเจ้า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rgbClr val="FFE593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E593"/>
                </a:solidFill>
              </a:rPr>
              <a:t>น้ำ​ที่​ไหล​มา​จาก​ข้าง​บน​ก็​หยุด และ​ตั้ง​สูง​ขึ้น​เป็น​กอง​เดียว​ไกล​ออก​ไป​ถึง​เมือง​อาดัม ซึ่ง​เป็น​เมือง​อยู่​ข้างๆ เมือง​ศา​เร​ธาน​และ​น้ำ​ที่​ไหล​ลง​สู่​ทะเล​แห่ง​อา​รา​บาห์ คือ​ทะเล​ตาย​นั้น​ก็​ขาด​จาก​กัน​อย่าง​สิ้น​เชิง แล้ว​ประ​ชา​ชน​ก็​ข้าม​ไป​ที่​ฝั่ง​ตรงข้าม​เมือง​เย​รี​โค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FFE593"/>
                </a:solidFill>
              </a:rPr>
              <a:t>ยชว. 3:16</a:t>
            </a:r>
            <a:endParaRPr lang="en" sz="2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พระเจ้าคือ “ผู้ทรงกระทำการอัศจรรย์แต่ผู้เดียว” (สดุดี 72:18) ดังนั้นเราจึงยอมรับว่าพระองค์เป็นพระเจ้าองค์เดียว (สดุดี 86:10) เราระลึกถึงการอัศจรรย์ของพระองค์ (สดุดี 77:11) และเราเล่าถึงพระราชกิจอันอัศจรรย์ของพระองค์ (สดุดี 96:3)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690279"/>
            <a:ext cx="67198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การข้ามแม่น้ำจอร์แดนเป็นหนึ่งในการอัศจรรย์ของพระเจ้า ซึ่งชี้ให้เห็นถึงการอัศจรรย์อันยิ่งใหญ่อีกประการหนึ่งที่พระเจ้าทรงสัญญาว่าจะทรงกระทำในตัวเรา นั่นคือ การเสด็จเข้าสู่แผ่นดินคานาอันแห่งสวรรค์ (ศคย. 8:6-8)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207603"/>
            <a:ext cx="57531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ไม่มีสิ่งใดยากหรืออัศจรรย์เกินไปสำหรับพระองค์ ผู้ทรงสร้างสรรพสิ่ง (เยเรมีย์ 32:17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ลูกา 1:37) ดังนั้นเราจึงวางใจได้ว่าพระองค์ผู้ทรงสามารถกระทำการอัศจรรย์ในชีวิตของเราได้เช่นกัน (สดุดี 107:8)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26725" y="2705725"/>
            <a:ext cx="676527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ความทรงจำและการหลงลืม</a:t>
            </a:r>
            <a:endParaRPr lang="en" sz="48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th-TH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โยชูวา</a:t>
            </a:r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หมายสำคัญสำหรับความทรงจำ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84212" y="628947"/>
            <a:ext cx="123109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E5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เพื่อ​สิ่ง​นี้​จะ​เป็น​หมาย​สำ​คัญ​ท่าม​กลาง​พวก​ท่าน เมื่อ​ลูก​หลาน​ของ​ท่าน​จะ​ถาม​ใน​เวลา​ต่อ​มา​ว่า ‘ศิลา​เหล่า​นี้​มี​ความ​หมาย​อะไร​สำ​หรับ​ท่าน?’  แล้ว​ท่าน​จง​ตอบ​ว่า “น้ำ​ที่​จอร์​แดน​แยก​จาก​กัน​ต่อ​หน้า​หีบ​พันธ​สัญ​ญา​แห่ง​พระ​ยาห์​เวห์ เมื่อ​หีบ​นั้น​ข้าม​จอร์​แดน น้ำ​ก็​แยก​จาก​กัน”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โยชูวา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4:6-7</a:t>
            </a:r>
            <a:r>
              <a:rPr lang="en" sz="1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68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ในพระคัมภีร์นั้น หมายสำคัญมีความหมายหลายอย่าง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b="1" kern="1200" dirty="0"/>
                <a:t>แสดงถึงการกระทำอันอัศจรรย์</a:t>
              </a:r>
              <a:r>
                <a:rPr lang="en" b="1" kern="1200" dirty="0"/>
                <a:t>                              (1 </a:t>
              </a:r>
              <a:r>
                <a:rPr lang="th-TH" b="1" kern="1200" dirty="0"/>
                <a:t>พงษ์กษัตริย์ </a:t>
              </a:r>
              <a:r>
                <a:rPr lang="en" b="1" kern="1200" dirty="0"/>
                <a:t>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02049" y="1861642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b="1" kern="1200" dirty="0"/>
                <a:t>เป็นสัญลักษณ์ ของบางสิ่งบางอย่าง</a:t>
              </a:r>
              <a:br>
                <a:rPr lang="es-ES" b="1" kern="1200" dirty="0"/>
              </a:br>
              <a:r>
                <a:rPr lang="en" b="1" kern="1200" dirty="0"/>
                <a:t>(</a:t>
              </a:r>
              <a:r>
                <a:rPr lang="th-TH" b="1" kern="1200" dirty="0"/>
                <a:t>ปฐมกาล</a:t>
              </a:r>
              <a:r>
                <a:rPr lang="en" b="1" kern="1200" dirty="0"/>
                <a:t>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b="1" kern="1200" dirty="0"/>
                <a:t>เป็นเครื่องหมายของการเตือน</a:t>
              </a:r>
              <a:r>
                <a:rPr lang="en" b="1" kern="1200" dirty="0"/>
                <a:t>                (</a:t>
              </a:r>
              <a:r>
                <a:rPr lang="th-TH" b="1" kern="1200" dirty="0"/>
                <a:t>อพยพ</a:t>
              </a:r>
              <a:r>
                <a:rPr lang="en" b="1" kern="1200" dirty="0"/>
                <a:t>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b="1" kern="1200" dirty="0"/>
                <a:t>เป็นสัญลักษณ์ที่เด่นชัด</a:t>
              </a:r>
              <a:r>
                <a:rPr lang="en" b="1" kern="1200" dirty="0"/>
                <a:t>                             (</a:t>
              </a:r>
              <a:r>
                <a:rPr lang="th-TH" b="1" kern="1200" dirty="0"/>
                <a:t>ศคย</a:t>
              </a:r>
              <a:r>
                <a:rPr lang="en" b="1" kern="1200" dirty="0"/>
                <a:t>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b="1" kern="1200" dirty="0"/>
                <a:t>เครื่องเตือนความจำ</a:t>
              </a:r>
              <a:r>
                <a:rPr lang="en" b="1" kern="1200" dirty="0"/>
                <a:t> (</a:t>
              </a:r>
              <a:r>
                <a:rPr lang="th-TH" b="1" kern="1200" dirty="0"/>
                <a:t>ปฐมกาล</a:t>
              </a:r>
              <a:r>
                <a:rPr lang="en" b="1" kern="1200" dirty="0"/>
                <a:t>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412391"/>
            <a:ext cx="689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หิน 12 ก้อนที่นำมาจากแม่น้ำจอร์แดนที่โยชูวาตั้งไว้เป็นหมายสำคัญนั้น เป็นของประเภทหลัง คือ เป็นอนุสรณ์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5232797"/>
            <a:ext cx="68961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คนรุ่นใหม่ต้องรู้ถึงสิ่งที่พระเจ้าทรงกระทำ ความเชื่อของพวกเขาต้องตั้งอยู่บนพื้นฐานของการอัศจรรย์ของพระเจ้า เป็นความรับผิดชอบของพ่อแม่ที่จะถ่ายทอดความรู้นี้ให้กับลูกหลาน (ฉธบ. 4:9) ด้วยความรู้นี้ เราแต่ละคนต้องดำเนินชีวิตด้วยความเชื่อของตนเอง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71450" y="4342057"/>
            <a:ext cx="6877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นอกเหนือจากความทรงจำแล้ว พระเจ้าทรงมีพระประสงค์อะไรในพระดำริเมื่อทรงขอให้สร้างหินเหล่านี้ขึ้น (ยชว. 4:6-7)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อันตรายของการหลงลืม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4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คน​อิส​รา​เอล​ทำ​สิ่ง​ชั่ว​ใน​สาย​พระ​เนตร​พระ​ยาห์​เวห์ ลืม​พระ​ยาห์​เวห์​พระ​เจ้า​ของ​ตน​เสีย ไป​ปรน​นิบัติ​พระ​บา​อัล​ทั้ง​หลาย​และ​บรรดา​พระ​อา​เช-ราห์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วนฉ. 3:7</a:t>
            </a:r>
            <a:endParaRPr lang="en" sz="1400" b="1" dirty="0">
              <a:solidFill>
                <a:srgbClr val="FFCE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ในการตั้งศิลาอนุสรณ์ 12 ก้อนที่กิลกาล โยชูวาได้เน้นย้ำสองประเด็น (ยชว. 4:23):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247096"/>
              </p:ext>
            </p:extLst>
          </p:nvPr>
        </p:nvGraphicFramePr>
        <p:xfrm>
          <a:off x="257175" y="1735747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600994"/>
            <a:ext cx="6119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คนรุ่นใหม่กำลังตกอยู่ในอันตรายที่จะทำผิดพลาดเช่นเดียวกับพ่อแม่ของพวกเขา นั่นคือการลืมพระราชกิจอันยิ่งใหญ่ของพระเจ้า น่าเสียดายที่พวกเขาลืมและต้องรับผลที่ตามมา (ผู้วินิจฉัย 3:7-8)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911007"/>
            <a:ext cx="7591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จึงเป็นเรื่องสำคัญอย่างยิ่งที่เราจะจดจำถึงวิธีที่พระเจ้าทรงดูแลบรรพบุรุษของเรา และช่วงเวลาที่เราได้เห็นพระหัตถ์อันยิ่งใหญ่ของพระเจ้าด้วยตาของเราเอง!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1870</Words>
  <Application>Microsoft Office PowerPoint</Application>
  <PresentationFormat>Panorámica</PresentationFormat>
  <Paragraphs>64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2025-09-23T16:48:06Z</dcterms:created>
  <dcterms:modified xsi:type="dcterms:W3CDTF">2025-10-07T06:20:56Z</dcterms:modified>
</cp:coreProperties>
</file>