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7" r:id="rId3"/>
    <p:sldId id="311" r:id="rId4"/>
    <p:sldId id="257" r:id="rId5"/>
    <p:sldId id="258" r:id="rId6"/>
    <p:sldId id="259" r:id="rId7"/>
    <p:sldId id="260" r:id="rId8"/>
    <p:sldId id="261" r:id="rId9"/>
    <p:sldId id="308" r:id="rId10"/>
    <p:sldId id="310" r:id="rId11"/>
    <p:sldId id="309" r:id="rId12"/>
    <p:sldId id="304" r:id="rId13"/>
    <p:sldId id="30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5A996"/>
    <a:srgbClr val="D57124"/>
    <a:srgbClr val="392B81"/>
    <a:srgbClr val="7A6ACD"/>
    <a:srgbClr val="2A721C"/>
    <a:srgbClr val="44B32C"/>
    <a:srgbClr val="8480DC"/>
    <a:srgbClr val="EF7586"/>
    <a:srgbClr val="F29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F9AEE-37BC-444E-B468-CD8C31E3AE14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42EAC0A-7247-4085-BDB4-DD16F1BC7602}">
      <dgm:prSet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ศรัทธาไม่ได้เพิกเฉยต่อข้อเท็จจริง แต่เพียงเปิดมุมมองความเข้าใจที่แตกต่างออกไป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1D5AD-E989-40C3-9ECF-BF79486A804D}" type="parTrans" cxnId="{9AE477AA-2369-4546-8F29-BEB594F3B756}">
      <dgm:prSet/>
      <dgm:spPr/>
      <dgm:t>
        <a:bodyPr/>
        <a:lstStyle/>
        <a:p>
          <a:endParaRPr lang="es-E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66F929-4680-480D-A20C-082E50BA30EA}" type="sibTrans" cxnId="{9AE477AA-2369-4546-8F29-BEB594F3B756}">
      <dgm:prSet/>
      <dgm:spPr/>
      <dgm:t>
        <a:bodyPr/>
        <a:lstStyle/>
        <a:p>
          <a:endParaRPr lang="es-E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133D11-19CE-4E2D-A6DA-D6CA6F775711}">
      <dgm:prSet custT="1"/>
      <dgm:spPr>
        <a:solidFill>
          <a:srgbClr val="D76FC8">
            <a:alpha val="49804"/>
          </a:srgbClr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แทนที่จะบ่น เราถูกเรียกให้วางใจและยอมจำนนต่อแผนการของพระเจ้า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6F0B9B-D862-4D4A-BBEF-24A10E3AFA57}" type="parTrans" cxnId="{0ABE0282-4CAA-4627-9471-80D9CABE2A72}">
      <dgm:prSet/>
      <dgm:spPr/>
      <dgm:t>
        <a:bodyPr/>
        <a:lstStyle/>
        <a:p>
          <a:endParaRPr lang="es-E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027BE8-C027-4895-A063-38F014437F79}" type="sibTrans" cxnId="{0ABE0282-4CAA-4627-9471-80D9CABE2A72}">
      <dgm:prSet/>
      <dgm:spPr/>
      <dgm:t>
        <a:bodyPr/>
        <a:lstStyle/>
        <a:p>
          <a:endParaRPr lang="es-E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C13638-FA55-4568-ADE3-DF49C8C12E98}">
      <dgm:prSet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พระพรจะมาถึงผู้ที่ยึดมั่นในพระเจ้าอย่างสุดหัวใจ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A8F010-9189-469E-BC71-A90E93D73423}" type="parTrans" cxnId="{2A75A0CE-832E-4D2A-AB41-B6EA5F5928CF}">
      <dgm:prSet/>
      <dgm:spPr/>
      <dgm:t>
        <a:bodyPr/>
        <a:lstStyle/>
        <a:p>
          <a:endParaRPr lang="es-E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627D6E-52D6-4215-AB58-9742149A65B8}" type="sibTrans" cxnId="{2A75A0CE-832E-4D2A-AB41-B6EA5F5928CF}">
      <dgm:prSet/>
      <dgm:spPr/>
      <dgm:t>
        <a:bodyPr/>
        <a:lstStyle/>
        <a:p>
          <a:endParaRPr lang="es-E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E5C911-7AEE-4CE3-BE9E-41AA04F362EF}">
      <dgm:prSet custT="1"/>
      <dgm:spPr>
        <a:solidFill>
          <a:srgbClr val="EF7586">
            <a:alpha val="49804"/>
          </a:srgbClr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ชีวิตในทุกมิติต้องดำเนินไปตามแผนการที่พระเจ้าทรงวางไว้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EC58C4-8C26-4891-A418-1138E42A5ABF}" type="parTrans" cxnId="{0ED4D6F0-5CD7-4843-87F5-A683AE41F9B1}">
      <dgm:prSet/>
      <dgm:spPr/>
      <dgm:t>
        <a:bodyPr/>
        <a:lstStyle/>
        <a:p>
          <a:endParaRPr lang="es-E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49A06C-6750-423F-8153-4B244744356D}" type="sibTrans" cxnId="{0ED4D6F0-5CD7-4843-87F5-A683AE41F9B1}">
      <dgm:prSet/>
      <dgm:spPr/>
      <dgm:t>
        <a:bodyPr/>
        <a:lstStyle/>
        <a:p>
          <a:endParaRPr lang="es-E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2506EE-CF30-442F-A24D-AD2774D0161C}">
      <dgm:prSet custT="1"/>
      <dgm:spPr>
        <a:solidFill>
          <a:srgbClr val="8480DC">
            <a:alpha val="49804"/>
          </a:srgbClr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การอยู่ใกล้ชิดพระเจ้านั้นคุ้มค่า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(สดุดี 84:10)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BB15CF-A9E0-49F6-8D13-AD702A8EC2F4}" type="parTrans" cxnId="{597D0B54-E95B-4EB7-B765-D5C426D68C04}">
      <dgm:prSet/>
      <dgm:spPr/>
      <dgm:t>
        <a:bodyPr/>
        <a:lstStyle/>
        <a:p>
          <a:endParaRPr lang="es-E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AD042F-EC8C-4064-A309-0904DAE26489}" type="sibTrans" cxnId="{597D0B54-E95B-4EB7-B765-D5C426D68C04}">
      <dgm:prSet/>
      <dgm:spPr/>
      <dgm:t>
        <a:bodyPr/>
        <a:lstStyle/>
        <a:p>
          <a:endParaRPr lang="es-E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F130CC-F670-4ED9-8230-0B8E98EE1397}" type="pres">
      <dgm:prSet presAssocID="{9C1F9AEE-37BC-444E-B468-CD8C31E3AE14}" presName="Name0" presStyleCnt="0">
        <dgm:presLayoutVars>
          <dgm:dir/>
          <dgm:resizeHandles val="exact"/>
        </dgm:presLayoutVars>
      </dgm:prSet>
      <dgm:spPr/>
    </dgm:pt>
    <dgm:pt modelId="{62999BC5-195A-46F1-98DE-237FBECB27E7}" type="pres">
      <dgm:prSet presAssocID="{B42EAC0A-7247-4085-BDB4-DD16F1BC7602}" presName="Name5" presStyleLbl="vennNode1" presStyleIdx="0" presStyleCnt="5" custLinFactNeighborX="-43054">
        <dgm:presLayoutVars>
          <dgm:bulletEnabled val="1"/>
        </dgm:presLayoutVars>
      </dgm:prSet>
      <dgm:spPr/>
    </dgm:pt>
    <dgm:pt modelId="{9F40C7C0-2BD7-4841-91D1-06AEE29A46ED}" type="pres">
      <dgm:prSet presAssocID="{E866F929-4680-480D-A20C-082E50BA30EA}" presName="space" presStyleCnt="0"/>
      <dgm:spPr/>
    </dgm:pt>
    <dgm:pt modelId="{CD3EC9D1-B914-4A94-9073-BBD619FDAE34}" type="pres">
      <dgm:prSet presAssocID="{8D133D11-19CE-4E2D-A6DA-D6CA6F775711}" presName="Name5" presStyleLbl="vennNode1" presStyleIdx="1" presStyleCnt="5" custLinFactNeighborX="-18942">
        <dgm:presLayoutVars>
          <dgm:bulletEnabled val="1"/>
        </dgm:presLayoutVars>
      </dgm:prSet>
      <dgm:spPr/>
    </dgm:pt>
    <dgm:pt modelId="{BB8CE188-6095-4321-9538-03F1E95D18BE}" type="pres">
      <dgm:prSet presAssocID="{19027BE8-C027-4895-A063-38F014437F79}" presName="space" presStyleCnt="0"/>
      <dgm:spPr/>
    </dgm:pt>
    <dgm:pt modelId="{B791761E-D005-4276-BFBD-78605CE50BF5}" type="pres">
      <dgm:prSet presAssocID="{9EC13638-FA55-4568-ADE3-DF49C8C12E98}" presName="Name5" presStyleLbl="vennNode1" presStyleIdx="2" presStyleCnt="5">
        <dgm:presLayoutVars>
          <dgm:bulletEnabled val="1"/>
        </dgm:presLayoutVars>
      </dgm:prSet>
      <dgm:spPr/>
    </dgm:pt>
    <dgm:pt modelId="{C286119B-D31A-4F49-AF5C-E78A636C01E0}" type="pres">
      <dgm:prSet presAssocID="{23627D6E-52D6-4215-AB58-9742149A65B8}" presName="space" presStyleCnt="0"/>
      <dgm:spPr/>
    </dgm:pt>
    <dgm:pt modelId="{DDBEDA38-D464-4DF7-BCB0-09E9A2DC813E}" type="pres">
      <dgm:prSet presAssocID="{54E5C911-7AEE-4CE3-BE9E-41AA04F362EF}" presName="Name5" presStyleLbl="vennNode1" presStyleIdx="3" presStyleCnt="5" custLinFactNeighborX="15498">
        <dgm:presLayoutVars>
          <dgm:bulletEnabled val="1"/>
        </dgm:presLayoutVars>
      </dgm:prSet>
      <dgm:spPr/>
    </dgm:pt>
    <dgm:pt modelId="{269287CE-2699-4292-97EB-30278DD6C146}" type="pres">
      <dgm:prSet presAssocID="{8149A06C-6750-423F-8153-4B244744356D}" presName="space" presStyleCnt="0"/>
      <dgm:spPr/>
    </dgm:pt>
    <dgm:pt modelId="{BE48992A-E860-4C40-A1D4-500F6D3DD78C}" type="pres">
      <dgm:prSet presAssocID="{5F2506EE-CF30-442F-A24D-AD2774D0161C}" presName="Name5" presStyleLbl="vennNode1" presStyleIdx="4" presStyleCnt="5" custLinFactNeighborX="48816">
        <dgm:presLayoutVars>
          <dgm:bulletEnabled val="1"/>
        </dgm:presLayoutVars>
      </dgm:prSet>
      <dgm:spPr/>
    </dgm:pt>
  </dgm:ptLst>
  <dgm:cxnLst>
    <dgm:cxn modelId="{3F935428-730C-470D-8BA1-C4CDD79B9F71}" type="presOf" srcId="{9C1F9AEE-37BC-444E-B468-CD8C31E3AE14}" destId="{93F130CC-F670-4ED9-8230-0B8E98EE1397}" srcOrd="0" destOrd="0" presId="urn:microsoft.com/office/officeart/2005/8/layout/venn3"/>
    <dgm:cxn modelId="{69AC3841-C49A-454D-A9BD-774486709FC1}" type="presOf" srcId="{8D133D11-19CE-4E2D-A6DA-D6CA6F775711}" destId="{CD3EC9D1-B914-4A94-9073-BBD619FDAE34}" srcOrd="0" destOrd="0" presId="urn:microsoft.com/office/officeart/2005/8/layout/venn3"/>
    <dgm:cxn modelId="{597D0B54-E95B-4EB7-B765-D5C426D68C04}" srcId="{9C1F9AEE-37BC-444E-B468-CD8C31E3AE14}" destId="{5F2506EE-CF30-442F-A24D-AD2774D0161C}" srcOrd="4" destOrd="0" parTransId="{3EBB15CF-A9E0-49F6-8D13-AD702A8EC2F4}" sibTransId="{7CAD042F-EC8C-4064-A309-0904DAE26489}"/>
    <dgm:cxn modelId="{0ABE0282-4CAA-4627-9471-80D9CABE2A72}" srcId="{9C1F9AEE-37BC-444E-B468-CD8C31E3AE14}" destId="{8D133D11-19CE-4E2D-A6DA-D6CA6F775711}" srcOrd="1" destOrd="0" parTransId="{3E6F0B9B-D862-4D4A-BBEF-24A10E3AFA57}" sibTransId="{19027BE8-C027-4895-A063-38F014437F79}"/>
    <dgm:cxn modelId="{349F679D-96C4-4F05-8634-11E2B15BF270}" type="presOf" srcId="{B42EAC0A-7247-4085-BDB4-DD16F1BC7602}" destId="{62999BC5-195A-46F1-98DE-237FBECB27E7}" srcOrd="0" destOrd="0" presId="urn:microsoft.com/office/officeart/2005/8/layout/venn3"/>
    <dgm:cxn modelId="{9AE477AA-2369-4546-8F29-BEB594F3B756}" srcId="{9C1F9AEE-37BC-444E-B468-CD8C31E3AE14}" destId="{B42EAC0A-7247-4085-BDB4-DD16F1BC7602}" srcOrd="0" destOrd="0" parTransId="{A8D1D5AD-E989-40C3-9ECF-BF79486A804D}" sibTransId="{E866F929-4680-480D-A20C-082E50BA30EA}"/>
    <dgm:cxn modelId="{2A75A0CE-832E-4D2A-AB41-B6EA5F5928CF}" srcId="{9C1F9AEE-37BC-444E-B468-CD8C31E3AE14}" destId="{9EC13638-FA55-4568-ADE3-DF49C8C12E98}" srcOrd="2" destOrd="0" parTransId="{C4A8F010-9189-469E-BC71-A90E93D73423}" sibTransId="{23627D6E-52D6-4215-AB58-9742149A65B8}"/>
    <dgm:cxn modelId="{CE20BAD2-3CD9-4F9D-B6FA-04717AFC5DF6}" type="presOf" srcId="{54E5C911-7AEE-4CE3-BE9E-41AA04F362EF}" destId="{DDBEDA38-D464-4DF7-BCB0-09E9A2DC813E}" srcOrd="0" destOrd="0" presId="urn:microsoft.com/office/officeart/2005/8/layout/venn3"/>
    <dgm:cxn modelId="{A957E8D8-412B-48C7-8E4E-43EC38500764}" type="presOf" srcId="{5F2506EE-CF30-442F-A24D-AD2774D0161C}" destId="{BE48992A-E860-4C40-A1D4-500F6D3DD78C}" srcOrd="0" destOrd="0" presId="urn:microsoft.com/office/officeart/2005/8/layout/venn3"/>
    <dgm:cxn modelId="{713F60E4-0763-4AEC-99BF-DB4FDC80484C}" type="presOf" srcId="{9EC13638-FA55-4568-ADE3-DF49C8C12E98}" destId="{B791761E-D005-4276-BFBD-78605CE50BF5}" srcOrd="0" destOrd="0" presId="urn:microsoft.com/office/officeart/2005/8/layout/venn3"/>
    <dgm:cxn modelId="{0ED4D6F0-5CD7-4843-87F5-A683AE41F9B1}" srcId="{9C1F9AEE-37BC-444E-B468-CD8C31E3AE14}" destId="{54E5C911-7AEE-4CE3-BE9E-41AA04F362EF}" srcOrd="3" destOrd="0" parTransId="{FDEC58C4-8C26-4891-A418-1138E42A5ABF}" sibTransId="{8149A06C-6750-423F-8153-4B244744356D}"/>
    <dgm:cxn modelId="{130CADE2-2654-4B44-8A05-E60A07E81FF1}" type="presParOf" srcId="{93F130CC-F670-4ED9-8230-0B8E98EE1397}" destId="{62999BC5-195A-46F1-98DE-237FBECB27E7}" srcOrd="0" destOrd="0" presId="urn:microsoft.com/office/officeart/2005/8/layout/venn3"/>
    <dgm:cxn modelId="{E8A5BFA3-3EE7-4C67-8CAE-20B43DB5C0A8}" type="presParOf" srcId="{93F130CC-F670-4ED9-8230-0B8E98EE1397}" destId="{9F40C7C0-2BD7-4841-91D1-06AEE29A46ED}" srcOrd="1" destOrd="0" presId="urn:microsoft.com/office/officeart/2005/8/layout/venn3"/>
    <dgm:cxn modelId="{204591EB-C555-4F5C-8194-E4C2BECCF1C1}" type="presParOf" srcId="{93F130CC-F670-4ED9-8230-0B8E98EE1397}" destId="{CD3EC9D1-B914-4A94-9073-BBD619FDAE34}" srcOrd="2" destOrd="0" presId="urn:microsoft.com/office/officeart/2005/8/layout/venn3"/>
    <dgm:cxn modelId="{1568A087-E1C7-45B2-B097-643E87EE1EE0}" type="presParOf" srcId="{93F130CC-F670-4ED9-8230-0B8E98EE1397}" destId="{BB8CE188-6095-4321-9538-03F1E95D18BE}" srcOrd="3" destOrd="0" presId="urn:microsoft.com/office/officeart/2005/8/layout/venn3"/>
    <dgm:cxn modelId="{3F3DBEE8-1B7C-43FA-8EDD-296FB50445EB}" type="presParOf" srcId="{93F130CC-F670-4ED9-8230-0B8E98EE1397}" destId="{B791761E-D005-4276-BFBD-78605CE50BF5}" srcOrd="4" destOrd="0" presId="urn:microsoft.com/office/officeart/2005/8/layout/venn3"/>
    <dgm:cxn modelId="{C486F6F0-C08F-470D-8734-187BFAFD7931}" type="presParOf" srcId="{93F130CC-F670-4ED9-8230-0B8E98EE1397}" destId="{C286119B-D31A-4F49-AF5C-E78A636C01E0}" srcOrd="5" destOrd="0" presId="urn:microsoft.com/office/officeart/2005/8/layout/venn3"/>
    <dgm:cxn modelId="{168AFF7B-E0CA-4DCC-8784-1EB43DC8369F}" type="presParOf" srcId="{93F130CC-F670-4ED9-8230-0B8E98EE1397}" destId="{DDBEDA38-D464-4DF7-BCB0-09E9A2DC813E}" srcOrd="6" destOrd="0" presId="urn:microsoft.com/office/officeart/2005/8/layout/venn3"/>
    <dgm:cxn modelId="{5CC50CD7-1FC0-4540-AEB1-6C3DB8E76B8A}" type="presParOf" srcId="{93F130CC-F670-4ED9-8230-0B8E98EE1397}" destId="{269287CE-2699-4292-97EB-30278DD6C146}" srcOrd="7" destOrd="0" presId="urn:microsoft.com/office/officeart/2005/8/layout/venn3"/>
    <dgm:cxn modelId="{5BE7A2D4-6832-4909-9C3B-AF679F5061D6}" type="presParOf" srcId="{93F130CC-F670-4ED9-8230-0B8E98EE1397}" destId="{BE48992A-E860-4C40-A1D4-500F6D3DD78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99BC5-195A-46F1-98DE-237FBECB27E7}">
      <dsp:nvSpPr>
        <dsp:cNvPr id="0" name=""/>
        <dsp:cNvSpPr/>
      </dsp:nvSpPr>
      <dsp:spPr>
        <a:xfrm>
          <a:off x="50916" y="309"/>
          <a:ext cx="2765226" cy="27652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7940" rIns="15218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ศรัทธาไม่ได้เพิกเฉยต่อข้อเท็จจริง แต่เพียงเปิดมุมมองความเข้าใจที่แตกต่างออกไป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5874" y="405267"/>
        <a:ext cx="1955310" cy="1955310"/>
      </dsp:txXfrm>
    </dsp:sp>
    <dsp:sp modelId="{CD3EC9D1-B914-4A94-9073-BBD619FDAE34}">
      <dsp:nvSpPr>
        <dsp:cNvPr id="0" name=""/>
        <dsp:cNvSpPr/>
      </dsp:nvSpPr>
      <dsp:spPr>
        <a:xfrm>
          <a:off x="2396447" y="309"/>
          <a:ext cx="2765226" cy="2765226"/>
        </a:xfrm>
        <a:prstGeom prst="ellipse">
          <a:avLst/>
        </a:prstGeom>
        <a:solidFill>
          <a:srgbClr val="D76FC8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7940" rIns="15218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แทนที่จะบ่น เราถูกเรียกให้วางใจและยอมจำนนต่อแผนการของพระเจ้า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1405" y="405267"/>
        <a:ext cx="1955310" cy="1955310"/>
      </dsp:txXfrm>
    </dsp:sp>
    <dsp:sp modelId="{B791761E-D005-4276-BFBD-78605CE50BF5}">
      <dsp:nvSpPr>
        <dsp:cNvPr id="0" name=""/>
        <dsp:cNvSpPr/>
      </dsp:nvSpPr>
      <dsp:spPr>
        <a:xfrm>
          <a:off x="4713385" y="309"/>
          <a:ext cx="2765226" cy="27652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7940" rIns="15218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พระพรจะมาถึงผู้ที่ยึดมั่นในพระเจ้าอย่างสุดหัวใจ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18343" y="405267"/>
        <a:ext cx="1955310" cy="1955310"/>
      </dsp:txXfrm>
    </dsp:sp>
    <dsp:sp modelId="{DDBEDA38-D464-4DF7-BCB0-09E9A2DC813E}">
      <dsp:nvSpPr>
        <dsp:cNvPr id="0" name=""/>
        <dsp:cNvSpPr/>
      </dsp:nvSpPr>
      <dsp:spPr>
        <a:xfrm>
          <a:off x="7011277" y="309"/>
          <a:ext cx="2765226" cy="2765226"/>
        </a:xfrm>
        <a:prstGeom prst="ellipse">
          <a:avLst/>
        </a:prstGeom>
        <a:solidFill>
          <a:srgbClr val="EF7586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7940" rIns="15218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ชีวิตในทุกมิติต้องดำเนินไปตามแผนการที่พระเจ้าทรงวางไว้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16235" y="405267"/>
        <a:ext cx="1955310" cy="1955310"/>
      </dsp:txXfrm>
    </dsp:sp>
    <dsp:sp modelId="{BE48992A-E860-4C40-A1D4-500F6D3DD78C}">
      <dsp:nvSpPr>
        <dsp:cNvPr id="0" name=""/>
        <dsp:cNvSpPr/>
      </dsp:nvSpPr>
      <dsp:spPr>
        <a:xfrm>
          <a:off x="9407722" y="309"/>
          <a:ext cx="2765226" cy="2765226"/>
        </a:xfrm>
        <a:prstGeom prst="ellipse">
          <a:avLst/>
        </a:prstGeom>
        <a:solidFill>
          <a:srgbClr val="8480DC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7940" rIns="15218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การอยู่ใกล้ชิดพระเจ้านั้นคุ้มค่า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(สดุดี 84:10)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12680" y="405267"/>
        <a:ext cx="1955310" cy="195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29DCB-8C0A-602E-8A4C-84B89764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04CBA-44CD-C483-9257-ACFD24BE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B7B99-A63A-F23A-9D8E-AEFE855B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1EBE-4CA5-2F6A-EF2A-E713A78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5DFC2-C9F5-84C0-1E2A-2C840ED2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3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7895B-639D-65A8-992C-3BC106D4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2F44F-A719-51A6-D624-9F407C52F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CB55F-34C5-A556-74A9-F175F1E3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45B39-38D2-8291-230E-B59260A1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4BAF4-BECF-E73D-C5C8-F277B4F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86EEE8-771F-FAAD-A9E6-1DE5C51B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06F950-710F-6949-24A5-F2DE6F35D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208CE-A019-DCE6-D3AC-985CDD10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D6D0-84BB-896B-4BE7-123EC9D3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A172E-D315-0255-AD1E-BD5B94F2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4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7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9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C3652-3658-35BB-4163-C0B0634C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E9CDF-518A-A581-3D1B-4F9D2697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3CF7A-78DA-FD29-A93F-983C925F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64E62-1380-2EE0-DD46-F295F95A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A32CA-39C4-CFA4-625E-CFA8291E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2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0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752A2-E086-7580-E577-E5F916FD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2D25A-BA8A-FBC0-CEB2-41D97734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761E2-BE25-B408-7ECC-DB968245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9916C-A953-10B6-798F-1D62BDB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53553-F184-FDA9-D084-CD124DD9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5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AFC36-518E-3C67-E440-D8102F3C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8255E-C3E8-F419-2681-88BC8A18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A1DED3-3D16-34D0-A535-BC08D657D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83F21-2CA0-29A7-D7C0-F3B96BEB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7D5EB-79C5-B2B0-B057-5B179A1A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3537A7-A0BF-A855-6CBE-D1F033DF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E614-BAB5-0C48-0324-C6D4F521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46BA7-484B-D5CD-FB91-77051CBC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D06AEF-E498-811A-DB63-32AF9CE4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3DEEE5-1383-EF55-D5E7-CD2A8552E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73FC8-C71F-A199-90BE-1FE8A50E2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66E33-BCDD-ACF4-8B12-BCBC276B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DD50C5-56F1-F7D0-5349-F5B428E5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B13DEC-9C85-023A-810C-E940D533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1C766-CA5B-2DD5-C117-79340379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A2AEE8-6DDC-433E-279B-F302FA9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3F6333-D9AF-5D3A-4A8F-63AEAD31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708CEA-066B-CC00-AE5E-02EDC02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0A4F1-ECC6-3189-E0DD-13E422EA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522BCF-80C9-1607-6C74-02BB7E7C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F5A19-B649-A332-08C3-0DC3D008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7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5A992-5139-6F1E-8F9D-2C750C47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3FD2-6545-E395-92CC-3FE980B5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07741-66A8-BC30-6EC1-C387B77E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68AAE0-853B-6EB0-6EDF-C5EB0F49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0A2C5-B43C-38E2-DB1B-A5E19B1F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470A8-AACC-7067-3A75-957547E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29508-934E-236A-1CA0-1556D67D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A1A55A-643F-B60A-9060-04B577903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BDD412-9ECE-7801-34CA-7E986DB7F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72605-C7B5-CFBC-3DEC-784B7D20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7266C-C667-331E-F369-B4C028D3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6A2A2-C318-90EE-1F89-10E408A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E3F6B-B54F-488D-C7A7-6D2C5D05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4EC4C-D9FF-6E5B-5410-BA6E1298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80B33-2ABC-E1DF-2DE3-F80A36367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0154C-58D9-4BF7-8014-84EA1728402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A3ADF-AE0B-719B-A259-770A65C6E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ABCEF-1094-DD43-D6CF-FD0D70FF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6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97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D90F6-2C90-B1DD-78A1-71DECFCC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302160FA-5764-BDA2-0BDC-A98EB56D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96" y="2761674"/>
            <a:ext cx="5798831" cy="3793068"/>
          </a:xfrm>
          <a:prstGeom prst="rect">
            <a:avLst/>
          </a:prstGeom>
          <a:ln w="38100" cap="sq">
            <a:solidFill>
              <a:srgbClr val="6886A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 descr="Imagen que contiene persona, exterior, montaña, hombre&#10;&#10;El contenido generado por IA puede ser incorrecto.">
            <a:extLst>
              <a:ext uri="{FF2B5EF4-FFF2-40B4-BE49-F238E27FC236}">
                <a16:creationId xmlns:a16="http://schemas.microsoft.com/office/drawing/2014/main" id="{15F56F9E-282D-5CD7-CAD0-B9C1593C4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3" y="244205"/>
            <a:ext cx="5798831" cy="6310537"/>
          </a:xfrm>
          <a:prstGeom prst="rect">
            <a:avLst/>
          </a:prstGeom>
          <a:ln w="38100" cap="sq">
            <a:solidFill>
              <a:srgbClr val="8148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D46CA2-5464-8D1C-5063-EA6D6596A3EC}"/>
              </a:ext>
            </a:extLst>
          </p:cNvPr>
          <p:cNvSpPr txBox="1"/>
          <p:nvPr/>
        </p:nvSpPr>
        <p:spPr>
          <a:xfrm>
            <a:off x="197796" y="291831"/>
            <a:ext cx="5798831" cy="22418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800" b="1" dirty="0">
                <a:ln/>
                <a:solidFill>
                  <a:schemeClr val="accent3"/>
                </a:solidFill>
              </a:rPr>
              <a:t>ความยิ่งใหญ่แห่งความเชื่อของ</a:t>
            </a:r>
            <a:r>
              <a:rPr lang="en" sz="4800" b="1" dirty="0">
                <a:ln/>
                <a:solidFill>
                  <a:schemeClr val="accent3"/>
                </a:solidFill>
              </a:rPr>
              <a:t>: </a:t>
            </a:r>
            <a:br>
              <a:rPr lang="es-ES" sz="4800" b="1" dirty="0">
                <a:ln/>
                <a:solidFill>
                  <a:schemeClr val="accent3"/>
                </a:solidFill>
              </a:rPr>
            </a:br>
            <a:r>
              <a:rPr lang="th-TH" sz="4800" b="1" dirty="0">
                <a:ln/>
                <a:solidFill>
                  <a:schemeClr val="accent3"/>
                </a:solidFill>
              </a:rPr>
              <a:t>โยชูวา และคาเลบ</a:t>
            </a:r>
            <a:endParaRPr lang="en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25A50C-4482-A76D-CAF8-9381368D5407}"/>
              </a:ext>
            </a:extLst>
          </p:cNvPr>
          <p:cNvSpPr txBox="1"/>
          <p:nvPr/>
        </p:nvSpPr>
        <p:spPr>
          <a:xfrm>
            <a:off x="0" y="6541857"/>
            <a:ext cx="1218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7E6000"/>
                </a:solidFill>
              </a:rPr>
              <a:t>Lesson 8 for November 22, 2025</a:t>
            </a:r>
          </a:p>
        </p:txBody>
      </p:sp>
    </p:spTree>
    <p:extLst>
      <p:ext uri="{BB962C8B-B14F-4D97-AF65-F5344CB8AC3E}">
        <p14:creationId xmlns:p14="http://schemas.microsoft.com/office/powerpoint/2010/main" val="8326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10678-4ACE-79DC-E203-D821C1C3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2F93B6-BFFC-7BC4-4056-1F15FDC8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3785422"/>
            <a:ext cx="12464715" cy="2017255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AD08D6-53DE-0330-18F2-2BBF328FB2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36" y="0"/>
            <a:ext cx="6858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D9FF23-86E8-F4C9-2898-1EEE2607A7BA}"/>
              </a:ext>
            </a:extLst>
          </p:cNvPr>
          <p:cNvSpPr txBox="1"/>
          <p:nvPr/>
        </p:nvSpPr>
        <p:spPr>
          <a:xfrm>
            <a:off x="0" y="3855331"/>
            <a:ext cx="5545393" cy="2123658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6600" b="1" dirty="0">
                <a:ln/>
                <a:solidFill>
                  <a:srgbClr val="9A37C9"/>
                </a:solidFill>
              </a:rPr>
              <a:t>จะได้มาซึ่งความเชื่ออย่างไร</a:t>
            </a:r>
            <a:endParaRPr lang="en" sz="6600" b="1" dirty="0">
              <a:ln/>
              <a:solidFill>
                <a:srgbClr val="9A37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DC341E-F529-936A-71E0-7E232C712598}"/>
              </a:ext>
            </a:extLst>
          </p:cNvPr>
          <p:cNvSpPr txBox="1"/>
          <p:nvPr/>
        </p:nvSpPr>
        <p:spPr>
          <a:xfrm>
            <a:off x="209548" y="306117"/>
            <a:ext cx="113239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sz="22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h-TH" sz="2200" b="0" dirty="0"/>
              <a:t>เพราะ​ฉะนั้น เมื่อ​เรา​มี​พยาน​มาก​มาย​อยู่​รอบ​ข้าง​อย่าง​นี้​แล้วก็​ขอ​ให้​เรา​ละ​ทิ้ง​ทุก​อย่าง​ที่​ถ่วง​อยู่ และ​บาป​ที่​เกาะ​แน่น ขอ​ให้​เรา​ยังคง​วิ่ง​แข่ง​ด้วย​ความ​ทร​หด​อด​ทน​ใน​การ​แข่ง​ขัน​ที่​อยู่​ข้าง​หน้า​เรา</a:t>
            </a:r>
            <a:r>
              <a:rPr lang="th-TH" sz="2200" dirty="0"/>
              <a:t> </a:t>
            </a:r>
            <a:r>
              <a:rPr lang="th-TH" sz="2200" b="0" dirty="0"/>
              <a:t>โดย​จับ​ตา​มอง​ที่​พระ​เยซู​ผู้​เบิก​ทาง​ความ​เชื่อ และ​ผู้​ทรง​ทำ​ให้​ความ​เชื่อ​นั้น​สม​บูรณ์ พระ​องค์​ทรง​สู้​ทน​ต่อ​กาง​เขน เพื่อ​ความ​ยินดี​ที่​อยู่​ต่อ​หน้า​พระ​องค์ ทรง​ถือ​ว่า​ความ​อับ​อาย​นั้น​ไม่​เป็น​สิ่ง​สำ​คัญ และ​พระ​องค์​ประ​ทับ​เบื้อง​ขวา​พระ​ที่​นั่ง​ของ​พระ​เจ้า</a:t>
            </a:r>
            <a:r>
              <a:rPr lang="en" sz="22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th-TH" sz="22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th-TH" sz="2200" dirty="0">
                <a:effectLst>
                  <a:glow rad="101600">
                    <a:srgbClr val="2A721C"/>
                  </a:glow>
                </a:effectLst>
              </a:rPr>
              <a:t>ฮบ. 12:1-2</a:t>
            </a:r>
            <a:endParaRPr lang="es-ES" sz="2200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101600">
                  <a:srgbClr val="392B8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C78E0-C3AD-6C15-92D0-F3386A0CD5EE}"/>
              </a:ext>
            </a:extLst>
          </p:cNvPr>
          <p:cNvSpPr txBox="1"/>
          <p:nvPr/>
        </p:nvSpPr>
        <p:spPr>
          <a:xfrm>
            <a:off x="209548" y="1609725"/>
            <a:ext cx="9435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พฤติกรรมของเรามักจะสะท้อนสิ่งที่เราเห็น แม้แต่สิ่งที่เรียกว่า "เซลล์ประสาทแบบกระจกเงา" ก็ยังทำให้ความแตกต่างระหว่างการสังเกตกับการกระทำนั้นเลือนลางไป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mujer&#10;&#10;El contenido generado por IA puede ser incorrecto.">
            <a:extLst>
              <a:ext uri="{FF2B5EF4-FFF2-40B4-BE49-F238E27FC236}">
                <a16:creationId xmlns:a16="http://schemas.microsoft.com/office/drawing/2014/main" id="{E47BB087-C017-8A7E-5787-84435509C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10285" y="1708048"/>
            <a:ext cx="2505797" cy="162950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648A1FF-4635-F28D-0621-AD2CF40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"/>
          <a:stretch>
            <a:fillRect/>
          </a:stretch>
        </p:blipFill>
        <p:spPr>
          <a:xfrm>
            <a:off x="114300" y="3390900"/>
            <a:ext cx="3888834" cy="33171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571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hombre, edificio, ventana&#10;&#10;El contenido generado por IA puede ser incorrecto.">
            <a:extLst>
              <a:ext uri="{FF2B5EF4-FFF2-40B4-BE49-F238E27FC236}">
                <a16:creationId xmlns:a16="http://schemas.microsoft.com/office/drawing/2014/main" id="{D65788F3-3223-6E79-45B6-1A02B504B8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977" y="4402932"/>
            <a:ext cx="1914674" cy="2362200"/>
          </a:xfrm>
          <a:prstGeom prst="round2DiagRect">
            <a:avLst>
              <a:gd name="adj1" fmla="val 0"/>
              <a:gd name="adj2" fmla="val 15406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D026DF-5C8A-A732-89A0-D5C1338609B5}"/>
              </a:ext>
            </a:extLst>
          </p:cNvPr>
          <p:cNvSpPr txBox="1"/>
          <p:nvPr/>
        </p:nvSpPr>
        <p:spPr>
          <a:xfrm>
            <a:off x="4133850" y="3549204"/>
            <a:ext cx="75862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โดยการศึกษาชีวิตของผู้มีความเชื่ออย่างคาเลบและโยชูวา เราเรียนรู้ที่จะวางใจพระเจ้าเช่นเดียวกับที่พวกเขาทำ รู้จักถ่อมใจเช่นเดียวกับที่พวกเขาทำ และเป็นพยานถึงความจริงด้วยความกล้าหาญเช่นเดียวกับที่พวกเขาทำ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A50DF-3F0D-D2C6-2573-CD270A4E0D3D}"/>
              </a:ext>
            </a:extLst>
          </p:cNvPr>
          <p:cNvSpPr txBox="1"/>
          <p:nvPr/>
        </p:nvSpPr>
        <p:spPr>
          <a:xfrm>
            <a:off x="4133850" y="4922907"/>
            <a:ext cx="601012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แต่เราจะเปลี่ยนแปลงตัวเองได้อย่างไร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พระคัมภีร์กล่าวไว้อย่างชัดเจน นั่นคือ การยอมให้พระวิญญาณบริสุทธิ์ทรงงานในตัวเรา (2 โครินธ์ 3:18) นี่คือการทำงานที่กระตือรือร้น เราต้องเลือกที่จะเปลี่ยนแปลงตัวเอง และเช่นเดียวกับคาเลบ คือลงมือทำงาน เราถูกเรียกให้เป็นเครื่องบูชาที่มีชีวิตเพื่อพระเจ้า (โรม 12:1-2)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C1D00-4E82-22C4-8587-65E6094F0C1C}"/>
              </a:ext>
            </a:extLst>
          </p:cNvPr>
          <p:cNvSpPr txBox="1"/>
          <p:nvPr/>
        </p:nvSpPr>
        <p:spPr>
          <a:xfrm>
            <a:off x="209548" y="2522800"/>
            <a:ext cx="83189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พระคัมภีร์เชื้อเชิญให้เราสังเกตแบบอย่างของวีรบุรุษผู้ยิ่งใหญ่แห่งความเชื่อ โดยให้ความสนใจเป็นพิเศษต่อพระเยซูผู้ทรงเป็นแบบอย่างอันสูงสุด (ฮีบรู 12:1-2)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5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F5525-524A-1811-46F2-B24A2A1D8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EB02C5-515C-75AE-40CD-E77AAAA8A234}"/>
              </a:ext>
            </a:extLst>
          </p:cNvPr>
          <p:cNvSpPr txBox="1"/>
          <p:nvPr/>
        </p:nvSpPr>
        <p:spPr>
          <a:xfrm>
            <a:off x="1724025" y="1012954"/>
            <a:ext cx="1046797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ทุกวันนี้เราต้องการบุรุษผู้ซื่อสัตย์อย่างถ่องแท้ บุรุษผู้ติดตามพระเจ้าอย่างเต็มเปี่ยม บุรุษผู้ไม่นิ่งเฉยเมื่อถึงเวลาที่ควรพูด บุรุษผู้ซื่อสัตย์ต่อหลักการอย่างแน่วแน่ ไม่สับสน  แต่ดำเนินชีวิตอย่างถ่อมตนกับพระเจ้า บุรุษผู้อดทน เมตตา เอื้อเฟื้อ มีอัธยาศัยดี ผู้ที่เข้าใจว่าศาสตร์แห่งการอธิษฐานคือการฝึกฝนศรัทธาและแสดงการกระทำที่จะถวายเกียรติแด่พระเจ้าและเพื่อประโยชน์ของประชากรของพระองค์... การติดตามพระเยซูต้องอาศัยการกลับใจอย่างสุดหัวใจในตอนเริ่มต้น และการกลับใจเช่นนี้ซ้ำๆ ทุกวัน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ศรัทธาในพระเจ้าของคาเลบนี่เองที่ประทานความกล้าหาญ ปกป้องท่านจากความกลัวมนุษย์ และช่วยให้ท่านยืนหยัดอย่างกล้าหาญและไม่หวั่นไหวในการปกป้องสิทธิ โดยการพึ่งพาอำนาจเดียวกันนี้ แม่ทัพผู้ยิ่งใหญ่แห่งกองทัพสวรรค์ ทหารผู้แท้จริงแห่งกางเขนทุกคนจะได้รับกำลังและความกล้าหาญ เพื่อเอาชนะอุปสรรคที่ดูเหมือนจะเอาชนะไม่ได้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B549FD-6580-66FC-9565-CCE56B79EE27}"/>
              </a:ext>
            </a:extLst>
          </p:cNvPr>
          <p:cNvSpPr txBox="1"/>
          <p:nvPr/>
        </p:nvSpPr>
        <p:spPr>
          <a:xfrm>
            <a:off x="7568618" y="6519446"/>
            <a:ext cx="4623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 </a:t>
            </a:r>
            <a:r>
              <a:rPr lang="en" sz="1600" b="1" noProof="0" dirty="0"/>
              <a:t>Sons and Daughters of God </a:t>
            </a:r>
            <a:r>
              <a:rPr lang="en" sz="1600" b="1" dirty="0"/>
              <a:t>, July 19)</a:t>
            </a:r>
          </a:p>
        </p:txBody>
      </p:sp>
    </p:spTree>
    <p:extLst>
      <p:ext uri="{BB962C8B-B14F-4D97-AF65-F5344CB8AC3E}">
        <p14:creationId xmlns:p14="http://schemas.microsoft.com/office/powerpoint/2010/main" val="11886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3F301-D338-B5CB-629D-A348DE6B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3562C4-4848-0422-5D20-0C296C8666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2671" r="-38" b="31005"/>
          <a:stretch>
            <a:fillRect/>
          </a:stretch>
        </p:blipFill>
        <p:spPr>
          <a:xfrm>
            <a:off x="20" y="10"/>
            <a:ext cx="4003019" cy="338888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B2535C6-5E94-7217-2A7E-3C7A49E00D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2" b="2"/>
          <a:stretch>
            <a:fillRect/>
          </a:stretch>
        </p:blipFill>
        <p:spPr>
          <a:xfrm>
            <a:off x="20" y="3469102"/>
            <a:ext cx="4003019" cy="338889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 descr="Pintura de una persona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7FED37FF-D484-6690-2861-A81543DB4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6467"/>
          <a:stretch>
            <a:fillRect/>
          </a:stretch>
        </p:blipFill>
        <p:spPr>
          <a:xfrm>
            <a:off x="4094479" y="10"/>
            <a:ext cx="4014047" cy="6857990"/>
          </a:xfrm>
          <a:prstGeom prst="roundRect">
            <a:avLst>
              <a:gd name="adj" fmla="val 38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ADF2BA-5B72-BC2C-3397-70FD570A62B1}"/>
              </a:ext>
            </a:extLst>
          </p:cNvPr>
          <p:cNvSpPr txBox="1"/>
          <p:nvPr/>
        </p:nvSpPr>
        <p:spPr>
          <a:xfrm>
            <a:off x="8199966" y="1110613"/>
            <a:ext cx="4014047" cy="32624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จง​ระลึก​ถึง​บรร​ดา​ผู้นำ​ของ​พวก​ท่าน ผู้​กล่าว​พระ​วจนะ​ของ​พระ​เจ้า​กับ​พวก​ท่าน จง​พิจาร​ณา​ดู​ผล​บั้น​ปลาย​ชีวิต​ของ​พวก​เขา แล้ว​จง​เลียน​แบบ​ความ​เชื่อ​ของ​พวก​เขา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th-TH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ฮบ. 13:7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45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8EDB93B-A0CF-7BBC-1794-7E6C491FE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762375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54C88E9-953C-A6A2-A3C9-A1FC68AA40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765755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8FC698"/>
                </a:gs>
                <a:gs pos="34000">
                  <a:srgbClr val="D1D9D1"/>
                </a:gs>
                <a:gs pos="68000">
                  <a:srgbClr val="EFA0BA"/>
                </a:gs>
                <a:gs pos="100000">
                  <a:srgbClr val="EFA0BA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283BDAA-846E-18E1-1B90-C99DABFF94E2}"/>
              </a:ext>
            </a:extLst>
          </p:cNvPr>
          <p:cNvSpPr txBox="1"/>
          <p:nvPr/>
        </p:nvSpPr>
        <p:spPr>
          <a:xfrm>
            <a:off x="7744927" y="3988825"/>
            <a:ext cx="4437548" cy="263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th-TH" sz="2000" b="1" dirty="0">
                <a:solidFill>
                  <a:srgbClr val="436EBB"/>
                </a:solidFill>
              </a:rPr>
              <a:t>ความเชื่อของคาเลบ</a:t>
            </a:r>
            <a:r>
              <a:rPr lang="en" sz="2000" b="1" dirty="0">
                <a:solidFill>
                  <a:srgbClr val="436EBB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ทำให้สิ่งที่เป็นไปไม่ได้นั้นเป็นไปได้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th-TH" sz="2000" b="1" dirty="0"/>
              <a:t>ความเชื่อที่ผ่านการกระทำ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th-TH" sz="2000" b="1" dirty="0"/>
              <a:t>ส่งต่อคบเพลิง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th-TH" sz="2000" b="1" dirty="0">
                <a:solidFill>
                  <a:srgbClr val="349479"/>
                </a:solidFill>
              </a:rPr>
              <a:t>ความเชื่อของโยชูวา</a:t>
            </a:r>
            <a:endParaRPr lang="en" sz="2000" b="1" dirty="0">
              <a:solidFill>
                <a:srgbClr val="349479"/>
              </a:solidFill>
            </a:endParaRPr>
          </a:p>
          <a:p>
            <a:pPr>
              <a:spcBef>
                <a:spcPts val="1800"/>
              </a:spcBef>
            </a:pPr>
            <a:r>
              <a:rPr lang="th-TH" sz="2000" b="1" dirty="0">
                <a:solidFill>
                  <a:srgbClr val="CC5149"/>
                </a:solidFill>
              </a:rPr>
              <a:t>วิธีที่ทำให้ได้มาซึ่งความเชื่อ</a:t>
            </a:r>
            <a:endParaRPr lang="en" sz="2000" b="1" dirty="0">
              <a:solidFill>
                <a:srgbClr val="CC5149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AC0B03-681B-D491-27E6-9041268A6351}"/>
              </a:ext>
            </a:extLst>
          </p:cNvPr>
          <p:cNvSpPr txBox="1"/>
          <p:nvPr/>
        </p:nvSpPr>
        <p:spPr>
          <a:xfrm>
            <a:off x="187428" y="116771"/>
            <a:ext cx="7639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คุณรู้จักคนสิบคนนี้ไหม: ชัมมูอา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ชาฟัท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อิกาล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ปัลตี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กัดดีเอล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กัดดี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อัมมีเอล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เสธูร์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นาห์บี และเกอูเอล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99DFD4B-BD4A-3B1D-D397-5E18C2DA7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5806" y="218020"/>
            <a:ext cx="3985971" cy="332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8FC698"/>
                </a:gs>
                <a:gs pos="49000">
                  <a:srgbClr val="8FC698"/>
                </a:gs>
                <a:gs pos="64000">
                  <a:srgbClr val="EFA0BA"/>
                </a:gs>
                <a:gs pos="100000">
                  <a:srgbClr val="EFA0BA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18215F6-5C1F-6F2E-6001-B556FF643C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445579"/>
            <a:ext cx="6477000" cy="3238501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766A87D1-2195-4906-11E5-2D2ADECCE5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577114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C9F4B740-8E03-201A-B223-EA783597A3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4082877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9E1816B0-DD21-E7A7-FB76-462BF8FC23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629588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B08AE69E-FDF9-42FD-BBAE-778BA05C36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440861"/>
            <a:ext cx="238039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C944ED9-19F5-928D-BEBD-83ACE7A7C9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5201771"/>
            <a:ext cx="238201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C6BAD26A-8333-DE50-6535-4C11454C2F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821291"/>
            <a:ext cx="237876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9E0214-04B0-8A6F-8F7E-5C018C7F9742}"/>
              </a:ext>
            </a:extLst>
          </p:cNvPr>
          <p:cNvSpPr txBox="1"/>
          <p:nvPr/>
        </p:nvSpPr>
        <p:spPr>
          <a:xfrm>
            <a:off x="187428" y="2663830"/>
            <a:ext cx="76308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เราจะเลียนแบบความเชื่อของพวกเขาและไว้วางใจอย่างเต็มที่ว่าพระเจ้าทรงทำสิ่งที่เป็นไปไม่ได้ได้ เช่นเดียวกับที่พวกเขาทำได้อย่างไร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9F14B3-957B-F57C-6514-9A731AAEE6C2}"/>
              </a:ext>
            </a:extLst>
          </p:cNvPr>
          <p:cNvSpPr txBox="1"/>
          <p:nvPr/>
        </p:nvSpPr>
        <p:spPr>
          <a:xfrm>
            <a:off x="187428" y="1814811"/>
            <a:ext cx="76390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แต่คุณคงเคยได้ยินชื่อคนสองคนนี้: โยชูวาและคาเลบ พวกเขายืนหยัดมั่นคง เชื่อในพระสัญญาของพระเจ้า และมีชีวิตอยู่จนเห็นพระสัญญาเหล่านั้นเป็นจริง (กันดารวิถี 14:38)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6750E-7B31-AD59-FB6B-C435E0BC37C9}"/>
              </a:ext>
            </a:extLst>
          </p:cNvPr>
          <p:cNvSpPr txBox="1"/>
          <p:nvPr/>
        </p:nvSpPr>
        <p:spPr>
          <a:xfrm>
            <a:off x="187428" y="965791"/>
            <a:ext cx="76390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“ชื่อเสียง” ของเขาเกิดจากการไม่วางใจในฤทธานุภาพของพระเจ้า ซึ่งนำไปสู่ความตายของเขาและความตายของคนหนึ่งรุ่น (กันดารวิถี 14:36-37)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9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00570B-68DA-7249-C4F4-69719D6C0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persona, ropa, pastel, corte&#10;&#10;El contenido generado por IA puede ser incorrecto.">
            <a:extLst>
              <a:ext uri="{FF2B5EF4-FFF2-40B4-BE49-F238E27FC236}">
                <a16:creationId xmlns:a16="http://schemas.microsoft.com/office/drawing/2014/main" id="{367C4216-5C94-1396-DFC6-D62E8DA73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499"/>
            <a:ext cx="5322771" cy="6705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74BA1A-6DAF-4703-3641-E0C94C2E5BB8}"/>
              </a:ext>
            </a:extLst>
          </p:cNvPr>
          <p:cNvSpPr txBox="1"/>
          <p:nvPr/>
        </p:nvSpPr>
        <p:spPr>
          <a:xfrm>
            <a:off x="5014762" y="3005435"/>
            <a:ext cx="7177238" cy="1323439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8000" b="1" dirty="0">
                <a:ln/>
                <a:solidFill>
                  <a:srgbClr val="916941"/>
                </a:solidFill>
              </a:rPr>
              <a:t>ความเชื่อของคาเลบ</a:t>
            </a:r>
            <a:endParaRPr lang="en" sz="8000" b="1" dirty="0">
              <a:ln/>
              <a:solidFill>
                <a:srgbClr val="9169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6C5723-A759-65FF-7A2C-DBB903B32B6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ทำสิ่งที่เป็นไปไม่ได้ให้เป็นไปได้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1B5AE5"/>
                </a:glow>
                <a:outerShdw blurRad="38100" dist="3810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E05787-EF09-D815-A6D9-F568C81317D9}"/>
              </a:ext>
            </a:extLst>
          </p:cNvPr>
          <p:cNvSpPr txBox="1"/>
          <p:nvPr/>
        </p:nvSpPr>
        <p:spPr>
          <a:xfrm>
            <a:off x="1276350" y="657522"/>
            <a:ext cx="9639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แต่​ส่วน​พี่​น้อง​ซึ่ง​ขึ้น​ไป​พร้อม​กับ​ข้าพ​เจ้า​ได้​ทำ​ให้​ประ​ชา​ชน​ใจ​เสีย แต่​ข้าพ​เจ้า​ได้​ติด​ตาม​พระ​ยาห์​เวห์​พระ​เจ้า​ของ​ข้าพ​เจ้า​อย่าง​สุด​ใจ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th-TH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โยชูวา. 14:8 </a:t>
            </a:r>
            <a:endParaRPr lang="en" sz="2200" b="1" dirty="0"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DD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A5DF91-3D7F-2254-5A20-DD4E5E449213}"/>
              </a:ext>
            </a:extLst>
          </p:cNvPr>
          <p:cNvSpPr txBox="1"/>
          <p:nvPr/>
        </p:nvSpPr>
        <p:spPr>
          <a:xfrm>
            <a:off x="152398" y="1302633"/>
            <a:ext cx="54135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ชื่อ "คาเลบ" แปลว่า "สุนัข" ดังจะเห็นได้จากชีวิตของเขา เขาไม่ได้รับชื่อนี้ในฐานะคำเหยียดหยาม แต่เป็นเพราะความภักดีอันแน่วแน่ของเขา เขาซื่อสัตย์ในยามที่คนอื่นไม่ซื่อสัตย์ เขายังคงซื่อสัตย์ต่อพระเจ้าในยามที่คนอื่นหวั่นไหว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persona, montaña, grupo, parado&#10;&#10;El contenido generado por IA puede ser incorrecto.">
            <a:extLst>
              <a:ext uri="{FF2B5EF4-FFF2-40B4-BE49-F238E27FC236}">
                <a16:creationId xmlns:a16="http://schemas.microsoft.com/office/drawing/2014/main" id="{24591E57-65FD-3F0E-D333-0ED63040D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5979" y="1466291"/>
            <a:ext cx="6448426" cy="5247588"/>
          </a:xfrm>
          <a:prstGeom prst="roundRect">
            <a:avLst>
              <a:gd name="adj" fmla="val 3605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C56BA7-D40D-181A-9C41-EABFAA0467F4}"/>
              </a:ext>
            </a:extLst>
          </p:cNvPr>
          <p:cNvSpPr txBox="1"/>
          <p:nvPr/>
        </p:nvSpPr>
        <p:spPr>
          <a:xfrm>
            <a:off x="152398" y="5811109"/>
            <a:ext cx="54135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แบบอย่างของเขากระตุ้นให้เรารักษาศรัทธาอันมั่นคงในพระเจ้า ผู้ทรงสามารถทำให้สิ่งที่เป็นไปไม่ได้สำหรับเราเป็นไปได้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8A3DA5-0F42-DF0D-3EEB-F80D4174753A}"/>
              </a:ext>
            </a:extLst>
          </p:cNvPr>
          <p:cNvSpPr txBox="1"/>
          <p:nvPr/>
        </p:nvSpPr>
        <p:spPr>
          <a:xfrm>
            <a:off x="152399" y="4421135"/>
            <a:ext cx="54135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เขายืนหยัดมั่นคงในความคิดเห็นของตนร่วมกับโยชูวา (ซึ่งอายุน้อยกว่าเขาเล็กน้อย) แม้ฝูงชนจะอยากเอาหินขว้างพวกเขา (กันดารวิถี 14:10)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5EE05-2601-1FE7-DB8B-776F64D477FD}"/>
              </a:ext>
            </a:extLst>
          </p:cNvPr>
          <p:cNvSpPr txBox="1"/>
          <p:nvPr/>
        </p:nvSpPr>
        <p:spPr>
          <a:xfrm>
            <a:off x="152399" y="3031161"/>
            <a:ext cx="54135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ในขณะที่สายลับสิบคนมองว่าเมืองต่างๆ ยากจะพิชิต และคนยักษ์ก็ยากจะเอาชนะ คาเลบมองว่าเมืองต่างๆ ถูกพิชิต และคนยักษ์ “ถูกกินเหมือนขนมปัง” (กันดารวิถี 13:28-33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14:6-9)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4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180EC6-9824-D242-74CB-B50BC7E22734}"/>
              </a:ext>
            </a:extLst>
          </p:cNvPr>
          <p:cNvSpPr txBox="1"/>
          <p:nvPr/>
        </p:nvSpPr>
        <p:spPr>
          <a:xfrm>
            <a:off x="0" y="-39328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8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rPr>
              <a:t>ความเชื่อที่ผ่านการกระทำ</a:t>
            </a:r>
            <a:endParaRPr lang="en" sz="4800" b="1" spc="600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A2A6F8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CD2C29-FF8B-22EA-1C66-A806C0E80A74}"/>
              </a:ext>
            </a:extLst>
          </p:cNvPr>
          <p:cNvSpPr txBox="1"/>
          <p:nvPr/>
        </p:nvSpPr>
        <p:spPr>
          <a:xfrm>
            <a:off x="1" y="642074"/>
            <a:ext cx="121919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เพราะ​ฉะนั้น​ขอ​มอบ​แดน​เทือก​เขา​นี้ ซึ่ง​พระ​ยาห์​เวห์​ตรัส​ใน​วัน​นั้น​ให้​แก่​ข้าพ​เจ้า เพราะ​ท่าน​ได้​ยิน​ใน​วัน​นั้น​แล้ว​ว่า​คน​อา​นาค​อยู่​ที่​นั่น มี​เมือง​ใหญ่​ที่​มี​กำแพง​ล้อม​อย่าง​เข้ม​แข็ง บางที​พระ​ยาห์​เวห์​จะ​สถิต​กับ​ข้าพ​เจ้า และ​ข้าพ​เจ้า​ก็​จะ​ขับ​ไล่​เขา​ออก​ไป​ได้ ดัง​ที่​พระ​ยาห์​เวห์​ตรัส​ไว้​แล้ว”</a:t>
            </a:r>
            <a:r>
              <a:rPr lang="en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14:12</a:t>
            </a:r>
            <a:endParaRPr lang="es-ES" sz="2200" b="1" dirty="0">
              <a:solidFill>
                <a:srgbClr val="124A1F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7EEDD6-BBB0-E65B-7655-702DC7413538}"/>
              </a:ext>
            </a:extLst>
          </p:cNvPr>
          <p:cNvSpPr txBox="1"/>
          <p:nvPr/>
        </p:nvSpPr>
        <p:spPr>
          <a:xfrm>
            <a:off x="2661720" y="1649731"/>
            <a:ext cx="52834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คาเลบเองได้กล่าวไว้ว่า เมื่อโมเสสถามถึงเรื่องราวต่างๆ ว่า “ข้าพเจ้าได้รายงานให้เขาตามความเชื่อของข้าพเจ้า” (ยชว. 14:7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 “ข้าพเจ้าได้ติดตามพระยาห์เวห์พระเจ้าของข้าพเจ้า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อย่างสุดใจ” (ยชว. 14:8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ด้วยความซื่อสัตย์ของท่าน ท่านจึงได้รับสัญญาว่าจะได้รับมรดกในสถานที่ซึ่งเท้าของท่านได้เหยียบย่างระหว่างการตรวจสอบ (ยชว. 14:9)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montaña, ropa, persona, parado&#10;&#10;El contenido generado por IA puede ser incorrecto.">
            <a:extLst>
              <a:ext uri="{FF2B5EF4-FFF2-40B4-BE49-F238E27FC236}">
                <a16:creationId xmlns:a16="http://schemas.microsoft.com/office/drawing/2014/main" id="{28D98D55-E442-5A7A-30B1-270A443B59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79" y="1740310"/>
            <a:ext cx="4150132" cy="4978359"/>
          </a:xfrm>
          <a:prstGeom prst="rect">
            <a:avLst/>
          </a:prstGeom>
          <a:ln w="88900" cap="sq" cmpd="thickThin">
            <a:solidFill>
              <a:srgbClr val="AE14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4EBE312B-1534-A119-1620-B0F9BB807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58" y="1649731"/>
            <a:ext cx="2462461" cy="305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C04B44-58E0-1E68-FC7D-EEEF6F62FF3D}"/>
              </a:ext>
            </a:extLst>
          </p:cNvPr>
          <p:cNvSpPr txBox="1"/>
          <p:nvPr/>
        </p:nvSpPr>
        <p:spPr>
          <a:xfrm>
            <a:off x="2644878" y="4185493"/>
            <a:ext cx="52834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อย่างสุดใจ” (ยชว. 14:8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ด้วยความซื่อสัตย์ของท่าน ท่านจึงได้รับสัญญาว่าจะได้รับมรดกในสถานที่ซึ่งเท้าของท่านได้เหยียบย่างระหว่างการตรวจสอบ (ยชว. 14:9)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C3CDEF-F815-22D7-ED27-92C87638C308}"/>
              </a:ext>
            </a:extLst>
          </p:cNvPr>
          <p:cNvSpPr txBox="1"/>
          <p:nvPr/>
        </p:nvSpPr>
        <p:spPr>
          <a:xfrm>
            <a:off x="0" y="5839342"/>
            <a:ext cx="785945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ถึงเวลาแล้วที่จะอ้างสิทธิ์ตามคำสัญญาและพิสูจน์ว่าคำพูดของท่านไม่สูญเปล่า ด้วยความช่วยเหลือจากพระเจ้า ท่านกำลังจะสามารถเอาชนะพวกยักษ์และยึดเมืองของพวกเขา (ยชว. 14:12-14)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C37831A1-2A69-46DB-76A8-F64AC50666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89" y="4886631"/>
            <a:ext cx="2452630" cy="930077"/>
          </a:xfrm>
          <a:prstGeom prst="rect">
            <a:avLst/>
          </a:prstGeom>
          <a:ln w="38100" cap="sq">
            <a:solidFill>
              <a:srgbClr val="27709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384438-36FB-5176-BC91-4D42D12F14B7}"/>
              </a:ext>
            </a:extLst>
          </p:cNvPr>
          <p:cNvSpPr txBox="1"/>
          <p:nvPr/>
        </p:nvSpPr>
        <p:spPr>
          <a:xfrm>
            <a:off x="0" y="-66675"/>
            <a:ext cx="90773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th-TH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ส่งต่อคบเพลิง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rgbClr val="893F82"/>
                </a:glow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1B747-E94D-688C-BF35-45706D405142}"/>
              </a:ext>
            </a:extLst>
          </p:cNvPr>
          <p:cNvSpPr txBox="1"/>
          <p:nvPr/>
        </p:nvSpPr>
        <p:spPr>
          <a:xfrm>
            <a:off x="755221" y="614900"/>
            <a:ext cx="7795481" cy="769441"/>
          </a:xfrm>
          <a:prstGeom prst="rect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และ​คา​เลบ​กล่าว​ว่า “ใคร​โจม​ตี​เมือง​คีริ​ยาท​เส​เฟอร์​และ​ยึด​ได้ เรา​จะ​ยก​อัค​สาห์​บุตร​สาว​ของ​เรา​ให้​เป็น​ภรรยา”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โ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ยชูวา 15:16 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5AA7F2-4FE7-32FD-CC0E-96BC12FCC9FA}"/>
              </a:ext>
            </a:extLst>
          </p:cNvPr>
          <p:cNvSpPr txBox="1"/>
          <p:nvPr/>
        </p:nvSpPr>
        <p:spPr>
          <a:xfrm>
            <a:off x="192404" y="1583819"/>
            <a:ext cx="884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เมื่อคาเลบพิชิตดินแดนส่วนหนึ่งที่คาเลบมีสิทธิครอบครองแล้ว เขาก็ครุ่นคิดถึงมรดกที่เขาจะทิ้งไว้เบื้องหลัง ลูกหลานของเขาจะยังคงวางใจในพระเจ้าเช่นเดิมหรือไม่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8" name="Imagen 7" descr="Imagen que contiene edificio, piedra, hombre, frente&#10;&#10;El contenido generado por IA puede ser incorrecto.">
            <a:extLst>
              <a:ext uri="{FF2B5EF4-FFF2-40B4-BE49-F238E27FC236}">
                <a16:creationId xmlns:a16="http://schemas.microsoft.com/office/drawing/2014/main" id="{3DF9A964-2E30-1428-0E82-EC7DE377A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67926" y="3277940"/>
            <a:ext cx="193167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551F2A-73C6-1401-DD94-195AE0907A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326" y="151060"/>
            <a:ext cx="2922270" cy="29222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D9FBF7"/>
                </a:gs>
                <a:gs pos="15000">
                  <a:srgbClr val="D9FBF7"/>
                </a:gs>
                <a:gs pos="45000">
                  <a:srgbClr val="B864B1"/>
                </a:gs>
                <a:gs pos="100000">
                  <a:srgbClr val="B864B1"/>
                </a:gs>
              </a:gsLst>
              <a:lin ang="27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texto, foto, hombre, ventana&#10;&#10;El contenido generado por IA puede ser incorrecto.">
            <a:extLst>
              <a:ext uri="{FF2B5EF4-FFF2-40B4-BE49-F238E27FC236}">
                <a16:creationId xmlns:a16="http://schemas.microsoft.com/office/drawing/2014/main" id="{18D42432-23CF-E1D2-DC42-BEB49293BA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" y="2920807"/>
            <a:ext cx="3608071" cy="3781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24BD25-A964-8276-EFC9-22FA411281FE}"/>
              </a:ext>
            </a:extLst>
          </p:cNvPr>
          <p:cNvSpPr txBox="1"/>
          <p:nvPr/>
        </p:nvSpPr>
        <p:spPr>
          <a:xfrm>
            <a:off x="3802380" y="3585279"/>
            <a:ext cx="6096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ด้วยเหตุนี้ เขาจึงสัญญากับผู้ที่พิชิตคีริยาท-เซเฟอร์ หรือที่เรียกว่าเดบีร์ ว่าจะมอบมือของธิดาให้ (ยชว. 15:15-16)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272FFF-AA17-09ED-7C73-8DE5E86E319E}"/>
              </a:ext>
            </a:extLst>
          </p:cNvPr>
          <p:cNvSpPr txBox="1"/>
          <p:nvPr/>
        </p:nvSpPr>
        <p:spPr>
          <a:xfrm>
            <a:off x="2147928" y="2558032"/>
            <a:ext cx="66733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เขาได้พิสูจน์แล้วว่าสามารถวางใจในพระเจ้าได้ บัดนี้เขาต้องการหาผู้ที่มีความเชื่อเช่นเดียวกัน เพื่อที่เขาจะได้ส่งต่อคบเพลิงให้แก่พวกเขา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047D58-A483-F830-52A6-23A9827EB4DF}"/>
              </a:ext>
            </a:extLst>
          </p:cNvPr>
          <p:cNvSpPr txBox="1"/>
          <p:nvPr/>
        </p:nvSpPr>
        <p:spPr>
          <a:xfrm>
            <a:off x="3802380" y="5639772"/>
            <a:ext cx="6096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หลังจากแต่งงานกับอัคสาห์ บุตรสาวของคาเลบ เธอได้โน้มน้าวบิดาให้อนุญาตให้เขาขยายอาณาเขตที่ถูกยึดครอง (ยชว. 15:18-19) ซึ่งแสดงให้เห็นว่าเขาเป็นทายาทที่คู่ควรแก่คาเลบ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1DF125-FCE1-16BC-BD6F-6F158B8686F4}"/>
              </a:ext>
            </a:extLst>
          </p:cNvPr>
          <p:cNvSpPr txBox="1"/>
          <p:nvPr/>
        </p:nvSpPr>
        <p:spPr>
          <a:xfrm>
            <a:off x="3820954" y="4612526"/>
            <a:ext cx="6096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โอทนีเอล หลานชายของเขา เป็นบุรุษผู้กล้าหาญผู้พิชิตเมืองนี้ และกลายเป็นผู้พิพากษาคนแรกของอิสราเอล (ยชว. 15:17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ผู้วินิจฉัย 3:9-11)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13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14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74D32-E4F1-D80A-3B64-BD970B10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E12D303-73F0-AC7C-1A60-E2C50AF22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Mujer de pie con raqueta en la mano&#10;&#10;El contenido generado por IA puede ser incorrecto.">
            <a:extLst>
              <a:ext uri="{FF2B5EF4-FFF2-40B4-BE49-F238E27FC236}">
                <a16:creationId xmlns:a16="http://schemas.microsoft.com/office/drawing/2014/main" id="{60CC43B6-CA75-0773-A27F-383FD109C0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69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BFDC9B-2B99-EA96-4C04-B44E8CD7F5BA}"/>
              </a:ext>
            </a:extLst>
          </p:cNvPr>
          <p:cNvSpPr txBox="1"/>
          <p:nvPr/>
        </p:nvSpPr>
        <p:spPr>
          <a:xfrm>
            <a:off x="2989006" y="3046452"/>
            <a:ext cx="9202994" cy="1323439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8000" b="1" dirty="0">
                <a:ln/>
                <a:solidFill>
                  <a:srgbClr val="C15C16"/>
                </a:solidFill>
              </a:rPr>
              <a:t>ความเชื่อของโยชูวา</a:t>
            </a:r>
            <a:endParaRPr lang="en" sz="8000" b="1" dirty="0">
              <a:ln/>
              <a:solidFill>
                <a:srgbClr val="C15C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04D7C-9692-8782-6F1E-E711160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E4F777B7-A7F5-6347-A92E-86D0E735D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9700" y="1102203"/>
            <a:ext cx="3371849" cy="2765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9BD027-4292-9B2E-6036-DDD113165E2C}"/>
              </a:ext>
            </a:extLst>
          </p:cNvPr>
          <p:cNvSpPr txBox="1"/>
          <p:nvPr/>
        </p:nvSpPr>
        <p:spPr>
          <a:xfrm>
            <a:off x="0" y="13841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เมื่อ​ได้​แบ่ง​ดิน​แดน​ส่วน​ต่างๆ ของ​แผ่น​ดิน​นั้น​เป็น​มรดก​เสร็จ​สิ้น​แล้ว คน​อิส​รา​เอล​ก็​ได้​มอบ​ส่วน​มรดก​ใน​หมู่​พวก​เขา​ให้​แก่​โย​ชู​วา​บุตร​นูน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</a:t>
            </a:r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ยชูวา 19:49</a:t>
            </a:r>
            <a:r>
              <a:rPr lang="th-TH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endParaRPr lang="en" sz="1400" b="1" dirty="0">
              <a:solidFill>
                <a:schemeClr val="bg1"/>
              </a:solidFill>
              <a:effectLst>
                <a:glow rad="101600">
                  <a:srgbClr val="2A721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1B4DFB-44A0-9C12-296C-D9E713E9C690}"/>
              </a:ext>
            </a:extLst>
          </p:cNvPr>
          <p:cNvSpPr txBox="1"/>
          <p:nvPr/>
        </p:nvSpPr>
        <p:spPr>
          <a:xfrm>
            <a:off x="2200273" y="987490"/>
            <a:ext cx="68294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เมื่อครั้งยังหนุ่ม โยชูวาได้รับเลือกจากโมเสสให้เป็นผู้ช่วย ท่านได้พิสูจน์ให้เห็นแล้วว่าเป็นผู้เชื่อฟัง กล้าหาญ ซื่อสัตย์ ช่วยเหลือผู้อื่น และรักในสิ่งต่างๆ ของพระเจ้า (อพยพ 33:11)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AB17D6-86DF-5668-4B68-D83ADD57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4471739"/>
              </p:ext>
            </p:extLst>
          </p:nvPr>
        </p:nvGraphicFramePr>
        <p:xfrm>
          <a:off x="0" y="4028064"/>
          <a:ext cx="12191998" cy="276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0C34E00E-5A5D-5F55-694C-D8CA47ABE0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7" y="1102202"/>
            <a:ext cx="1894316" cy="276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32BD9-FA71-E800-05EE-6E2E879CEC63}"/>
              </a:ext>
            </a:extLst>
          </p:cNvPr>
          <p:cNvSpPr txBox="1"/>
          <p:nvPr/>
        </p:nvSpPr>
        <p:spPr>
          <a:xfrm>
            <a:off x="2200273" y="3545404"/>
            <a:ext cx="68294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จากเรื่องราวเหล่านี้เราได้เรียนรู้ว่า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6264F5-DBFA-BE82-DD89-258CD0A98433}"/>
              </a:ext>
            </a:extLst>
          </p:cNvPr>
          <p:cNvSpPr txBox="1"/>
          <p:nvPr/>
        </p:nvSpPr>
        <p:spPr>
          <a:xfrm>
            <a:off x="2200273" y="2266447"/>
            <a:ext cx="682942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เมื่อถึงเวลาที่ต้องอ้างสิทธิ์ในดินแดนของตนเอง ท่านรอจนกว่าทุกเผ่าจะได้รับมรดกของตน และท่านเลือก “ส่วนที่เหลืออยู่” [ทิมนาท-เสราห์] (ยชว. 19:50) เมืองใกล้ชิโลห์ ซึ่งเป็นที่ตั้งของสถานนมัสการ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40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7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1937</Words>
  <Application>Microsoft Office PowerPoint</Application>
  <PresentationFormat>Panorámica</PresentationFormat>
  <Paragraphs>55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96</cp:revision>
  <dcterms:created xsi:type="dcterms:W3CDTF">2025-10-19T08:16:14Z</dcterms:created>
  <dcterms:modified xsi:type="dcterms:W3CDTF">2025-10-24T06:01:19Z</dcterms:modified>
</cp:coreProperties>
</file>