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8584C"/>
    <a:srgbClr val="99FF99"/>
    <a:srgbClr val="93E3FF"/>
    <a:srgbClr val="8FE2FF"/>
    <a:srgbClr val="227C6B"/>
    <a:srgbClr val="B30063"/>
    <a:srgbClr val="F4AED4"/>
    <a:srgbClr val="9148C8"/>
    <a:srgbClr val="B81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แบบ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รูปแบบการประชาสัมพันธ์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ดาวิดคนใหม่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เยเรมีย์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มัทธิว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แบบ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ถวายบูชา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เลวีนิติ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รูปแบบการประชาสัมพันธ์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ผู้รับใช้ที่ทนทรมาน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th-TH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การตายของพระเยซู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th-TH" sz="2000" b="1" dirty="0">
              <a:effectLst/>
            </a:rPr>
            <a:t>แบบและรูปแบบ</a:t>
          </a:r>
          <a:endParaRPr lang="en" sz="20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การอพยพ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การถวายบูชา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พระคริสต์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คริสตจักร</a:t>
          </a:r>
          <a:endParaRPr lang="en" sz="2000" b="1" dirty="0">
            <a:solidFill>
              <a:schemeClr val="tx1"/>
            </a:solidFill>
          </a:endParaRP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th-TH" sz="2000" b="1" dirty="0">
              <a:solidFill>
                <a:schemeClr val="tx1"/>
              </a:solidFill>
            </a:rPr>
            <a:t>วาระสุดท้าย</a:t>
          </a:r>
          <a:endParaRPr lang="en" sz="2000" b="1" dirty="0">
            <a:solidFill>
              <a:schemeClr val="tx1"/>
            </a:solidFill>
          </a:endParaRP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พระคริสต์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คริสตจักร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วาระสุดท้าย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พระคริสต์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คริสตจักร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วาระสุดท้าย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พระองค์ถูกนำไปยังอิยิปต์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มัทธิว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อิสราเอลใหม่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กาลาเทีย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จำนวน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วันในถิ่นกันดาร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มัทธิว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การบัพตีสมาและการค้ำจุนโดยพระคริสต์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th-T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โครินธ์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การออกจากคริสตจักรเทียมเท็จ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พระองค์จะเป็นพระวิหารท่ามกลางเรา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ยอห์น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พวกเราเป็นวิหารของพระเจ้า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th-T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โครินธ์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เยรูซาเล็มใหม่เป็นวิหารของเรา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th-TH" sz="2000" b="1" dirty="0">
              <a:solidFill>
                <a:schemeClr val="bg2">
                  <a:lumMod val="20000"/>
                  <a:lumOff val="80000"/>
                </a:schemeClr>
              </a:solidFill>
            </a:rPr>
            <a:t>แบบ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th-TH" sz="2000" b="1" dirty="0">
              <a:solidFill>
                <a:schemeClr val="bg2">
                  <a:lumMod val="20000"/>
                  <a:lumOff val="80000"/>
                </a:schemeClr>
              </a:solidFill>
            </a:rPr>
            <a:t>รูปแบบ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 custLinFactNeighborX="-9035" custLinFactNeighborY="3509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ภายหลังเมื่อพระองค์ทรงบัพตีสมาที่แม่น้ำจอร์แดนแล้ว พระองค์ก็ทรงต้องออกไปต่อสู้กับมาร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พระองค์ทรงเริ่มพันธกิจของพระองค์หลังจากเข้าไปอยู่ในถิ่นทุรกันดาร 40 วัน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พระองค์ทรงเอาชนะศัตรูบนไม้กางเขน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พระองค์ประทานชัยชนะในการต่อสู้ทางจิตวิญญาณให้แก่เรา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พระองค์ทรงประทานความจริงให้กับเราเพื่อจะได้พัก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พระองค์ทรงมอบมรดกอันไม่เสื่อมสลายให้แก่เรา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แบบ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สดุดี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รูปแบบการประชาสัมพันธ์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ดาวิดคนใหม่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เยเรมีย์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พระเยซู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มัทธิว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แบบ</a:t>
          </a:r>
          <a:endParaRPr lang="es-ES" sz="1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ถวายบูชา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เลวีนิติ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รูปแบบการประชาสัมพันธ์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ผู้รับใช้ที่ทนทรมาน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อิสยาห์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รูปแบบ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การตายของพระเยซู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ยอห์น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220201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4429738"/>
        <a:ext cx="12369" cy="12369"/>
      </dsp:txXfrm>
    </dsp:sp>
    <dsp:sp modelId="{31F53769-E132-4CEE-8D9E-3F7EE9AD3C36}">
      <dsp:nvSpPr>
        <dsp:cNvPr id="0" name=""/>
        <dsp:cNvSpPr/>
      </dsp:nvSpPr>
      <dsp:spPr>
        <a:xfrm>
          <a:off x="4365443" y="4390203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4429738"/>
        <a:ext cx="12369" cy="12369"/>
      </dsp:txXfrm>
    </dsp:sp>
    <dsp:sp modelId="{AF1599C4-2432-4CB7-A480-98B73CA6EFFA}">
      <dsp:nvSpPr>
        <dsp:cNvPr id="0" name=""/>
        <dsp:cNvSpPr/>
      </dsp:nvSpPr>
      <dsp:spPr>
        <a:xfrm>
          <a:off x="2199896" y="3964512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4186908"/>
        <a:ext cx="26619" cy="26619"/>
      </dsp:txXfrm>
    </dsp:sp>
    <dsp:sp modelId="{428486B5-AC20-4C4B-AA5A-8F0DF8AD6546}">
      <dsp:nvSpPr>
        <dsp:cNvPr id="0" name=""/>
        <dsp:cNvSpPr/>
      </dsp:nvSpPr>
      <dsp:spPr>
        <a:xfrm>
          <a:off x="9220201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958327"/>
        <a:ext cx="12369" cy="12369"/>
      </dsp:txXfrm>
    </dsp:sp>
    <dsp:sp modelId="{5ADF7509-F142-4EA0-A79B-D30088A793D6}">
      <dsp:nvSpPr>
        <dsp:cNvPr id="0" name=""/>
        <dsp:cNvSpPr/>
      </dsp:nvSpPr>
      <dsp:spPr>
        <a:xfrm>
          <a:off x="4365443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958327"/>
        <a:ext cx="12369" cy="12369"/>
      </dsp:txXfrm>
    </dsp:sp>
    <dsp:sp modelId="{1075DB6E-4332-4018-B69A-407CD6A400A4}">
      <dsp:nvSpPr>
        <dsp:cNvPr id="0" name=""/>
        <dsp:cNvSpPr/>
      </dsp:nvSpPr>
      <dsp:spPr>
        <a:xfrm>
          <a:off x="2199896" y="3918792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3958327"/>
        <a:ext cx="12369" cy="12369"/>
      </dsp:txXfrm>
    </dsp:sp>
    <dsp:sp modelId="{7B9F681F-FE4A-4032-8D8C-0082D405CC04}">
      <dsp:nvSpPr>
        <dsp:cNvPr id="0" name=""/>
        <dsp:cNvSpPr/>
      </dsp:nvSpPr>
      <dsp:spPr>
        <a:xfrm>
          <a:off x="9220201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486916"/>
        <a:ext cx="12369" cy="12369"/>
      </dsp:txXfrm>
    </dsp:sp>
    <dsp:sp modelId="{1A6F0DA8-C627-4B76-B4CB-217E5DDEFF0B}">
      <dsp:nvSpPr>
        <dsp:cNvPr id="0" name=""/>
        <dsp:cNvSpPr/>
      </dsp:nvSpPr>
      <dsp:spPr>
        <a:xfrm>
          <a:off x="4365443" y="344738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486916"/>
        <a:ext cx="12369" cy="12369"/>
      </dsp:txXfrm>
    </dsp:sp>
    <dsp:sp modelId="{06CF975B-C8F0-410E-B486-B06E0ECDA53E}">
      <dsp:nvSpPr>
        <dsp:cNvPr id="0" name=""/>
        <dsp:cNvSpPr/>
      </dsp:nvSpPr>
      <dsp:spPr>
        <a:xfrm>
          <a:off x="2199896" y="3493101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3715497"/>
        <a:ext cx="26619" cy="26619"/>
      </dsp:txXfrm>
    </dsp:sp>
    <dsp:sp modelId="{2C2DDD95-0016-428C-9014-5857EDAA1A0E}">
      <dsp:nvSpPr>
        <dsp:cNvPr id="0" name=""/>
        <dsp:cNvSpPr/>
      </dsp:nvSpPr>
      <dsp:spPr>
        <a:xfrm>
          <a:off x="437568" y="2078869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1885642"/>
              </a:lnTo>
              <a:lnTo>
                <a:pt x="247396" y="188564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3721" y="2974146"/>
        <a:ext cx="95090" cy="95090"/>
      </dsp:txXfrm>
    </dsp:sp>
    <dsp:sp modelId="{092FA8BA-3BE6-45CB-8BCA-A49C4DBDF710}">
      <dsp:nvSpPr>
        <dsp:cNvPr id="0" name=""/>
        <dsp:cNvSpPr/>
      </dsp:nvSpPr>
      <dsp:spPr>
        <a:xfrm>
          <a:off x="9220201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3015506"/>
        <a:ext cx="12369" cy="12369"/>
      </dsp:txXfrm>
    </dsp:sp>
    <dsp:sp modelId="{43B89DC3-59CB-4BB7-A5D1-B58CE92E280E}">
      <dsp:nvSpPr>
        <dsp:cNvPr id="0" name=""/>
        <dsp:cNvSpPr/>
      </dsp:nvSpPr>
      <dsp:spPr>
        <a:xfrm>
          <a:off x="4365443" y="2975971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3015506"/>
        <a:ext cx="12369" cy="12369"/>
      </dsp:txXfrm>
    </dsp:sp>
    <dsp:sp modelId="{EFCEF36D-B00B-495F-894D-6E03495EB68A}">
      <dsp:nvSpPr>
        <dsp:cNvPr id="0" name=""/>
        <dsp:cNvSpPr/>
      </dsp:nvSpPr>
      <dsp:spPr>
        <a:xfrm>
          <a:off x="2199896" y="2550280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772676"/>
        <a:ext cx="26619" cy="26619"/>
      </dsp:txXfrm>
    </dsp:sp>
    <dsp:sp modelId="{4765B3E2-65F2-4597-916D-FD8DEFFF780F}">
      <dsp:nvSpPr>
        <dsp:cNvPr id="0" name=""/>
        <dsp:cNvSpPr/>
      </dsp:nvSpPr>
      <dsp:spPr>
        <a:xfrm>
          <a:off x="9220201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544095"/>
        <a:ext cx="12369" cy="12369"/>
      </dsp:txXfrm>
    </dsp:sp>
    <dsp:sp modelId="{5EBA397B-E530-4838-90F8-24D670A80E83}">
      <dsp:nvSpPr>
        <dsp:cNvPr id="0" name=""/>
        <dsp:cNvSpPr/>
      </dsp:nvSpPr>
      <dsp:spPr>
        <a:xfrm>
          <a:off x="4365443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544095"/>
        <a:ext cx="12369" cy="12369"/>
      </dsp:txXfrm>
    </dsp:sp>
    <dsp:sp modelId="{2942936C-5157-4A30-94D4-CF898DBAC622}">
      <dsp:nvSpPr>
        <dsp:cNvPr id="0" name=""/>
        <dsp:cNvSpPr/>
      </dsp:nvSpPr>
      <dsp:spPr>
        <a:xfrm>
          <a:off x="2199896" y="2504560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2544095"/>
        <a:ext cx="12369" cy="12369"/>
      </dsp:txXfrm>
    </dsp:sp>
    <dsp:sp modelId="{E808EC1A-694B-4791-94C3-786AD443D8AC}">
      <dsp:nvSpPr>
        <dsp:cNvPr id="0" name=""/>
        <dsp:cNvSpPr/>
      </dsp:nvSpPr>
      <dsp:spPr>
        <a:xfrm>
          <a:off x="9220201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2072684"/>
        <a:ext cx="12369" cy="12369"/>
      </dsp:txXfrm>
    </dsp:sp>
    <dsp:sp modelId="{3665BA24-D94E-4F60-B4AD-B5A2629E5F33}">
      <dsp:nvSpPr>
        <dsp:cNvPr id="0" name=""/>
        <dsp:cNvSpPr/>
      </dsp:nvSpPr>
      <dsp:spPr>
        <a:xfrm>
          <a:off x="4365443" y="2033149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2072684"/>
        <a:ext cx="12369" cy="12369"/>
      </dsp:txXfrm>
    </dsp:sp>
    <dsp:sp modelId="{6B929F33-289A-4981-B953-0FB9995C3B42}">
      <dsp:nvSpPr>
        <dsp:cNvPr id="0" name=""/>
        <dsp:cNvSpPr/>
      </dsp:nvSpPr>
      <dsp:spPr>
        <a:xfrm>
          <a:off x="2199896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2301265"/>
        <a:ext cx="26619" cy="26619"/>
      </dsp:txXfrm>
    </dsp:sp>
    <dsp:sp modelId="{7F7AEE85-2D06-458B-90A7-7CE0CBDAA414}">
      <dsp:nvSpPr>
        <dsp:cNvPr id="0" name=""/>
        <dsp:cNvSpPr/>
      </dsp:nvSpPr>
      <dsp:spPr>
        <a:xfrm>
          <a:off x="437568" y="2078869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7957" y="2301265"/>
        <a:ext cx="26619" cy="26619"/>
      </dsp:txXfrm>
    </dsp:sp>
    <dsp:sp modelId="{89A9B47D-3B13-4C22-B475-A7BC8A1DC456}">
      <dsp:nvSpPr>
        <dsp:cNvPr id="0" name=""/>
        <dsp:cNvSpPr/>
      </dsp:nvSpPr>
      <dsp:spPr>
        <a:xfrm>
          <a:off x="9220201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1601273"/>
        <a:ext cx="12369" cy="12369"/>
      </dsp:txXfrm>
    </dsp:sp>
    <dsp:sp modelId="{0F375551-951C-4608-AB58-0120235CA404}">
      <dsp:nvSpPr>
        <dsp:cNvPr id="0" name=""/>
        <dsp:cNvSpPr/>
      </dsp:nvSpPr>
      <dsp:spPr>
        <a:xfrm>
          <a:off x="4365443" y="156173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1601273"/>
        <a:ext cx="12369" cy="12369"/>
      </dsp:txXfrm>
    </dsp:sp>
    <dsp:sp modelId="{B273A122-F638-4F3D-BAD0-640B0362EAFB}">
      <dsp:nvSpPr>
        <dsp:cNvPr id="0" name=""/>
        <dsp:cNvSpPr/>
      </dsp:nvSpPr>
      <dsp:spPr>
        <a:xfrm>
          <a:off x="2199896" y="1136048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698" y="0"/>
              </a:lnTo>
              <a:lnTo>
                <a:pt x="123698" y="471410"/>
              </a:lnTo>
              <a:lnTo>
                <a:pt x="247396" y="47141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0285" y="1358443"/>
        <a:ext cx="26619" cy="26619"/>
      </dsp:txXfrm>
    </dsp:sp>
    <dsp:sp modelId="{7F15D968-4F8B-4783-80A6-B0154B8522B0}">
      <dsp:nvSpPr>
        <dsp:cNvPr id="0" name=""/>
        <dsp:cNvSpPr/>
      </dsp:nvSpPr>
      <dsp:spPr>
        <a:xfrm>
          <a:off x="9108439" y="1090328"/>
          <a:ext cx="3591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953"/>
              </a:moveTo>
              <a:lnTo>
                <a:pt x="179578" y="58953"/>
              </a:lnTo>
              <a:lnTo>
                <a:pt x="179578" y="45720"/>
              </a:lnTo>
              <a:lnTo>
                <a:pt x="35915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279033" y="1127063"/>
        <a:ext cx="17970" cy="17970"/>
      </dsp:txXfrm>
    </dsp:sp>
    <dsp:sp modelId="{AF56AAED-AAF6-4258-8938-8F38A8134F06}">
      <dsp:nvSpPr>
        <dsp:cNvPr id="0" name=""/>
        <dsp:cNvSpPr/>
      </dsp:nvSpPr>
      <dsp:spPr>
        <a:xfrm>
          <a:off x="4365443" y="1090328"/>
          <a:ext cx="1356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817" y="45720"/>
              </a:lnTo>
              <a:lnTo>
                <a:pt x="67817" y="58953"/>
              </a:lnTo>
              <a:lnTo>
                <a:pt x="135635" y="589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29853" y="1132641"/>
        <a:ext cx="6813" cy="6813"/>
      </dsp:txXfrm>
    </dsp:sp>
    <dsp:sp modelId="{6FF4C709-8099-4DBB-9E16-D5169DB26929}">
      <dsp:nvSpPr>
        <dsp:cNvPr id="0" name=""/>
        <dsp:cNvSpPr/>
      </dsp:nvSpPr>
      <dsp:spPr>
        <a:xfrm>
          <a:off x="2199896" y="1090328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7409" y="1129863"/>
        <a:ext cx="12369" cy="12369"/>
      </dsp:txXfrm>
    </dsp:sp>
    <dsp:sp modelId="{99AB79AB-C351-485D-831E-8C79E546E383}">
      <dsp:nvSpPr>
        <dsp:cNvPr id="0" name=""/>
        <dsp:cNvSpPr/>
      </dsp:nvSpPr>
      <dsp:spPr>
        <a:xfrm>
          <a:off x="9220201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37714" y="658452"/>
        <a:ext cx="12369" cy="12369"/>
      </dsp:txXfrm>
    </dsp:sp>
    <dsp:sp modelId="{EC818700-7CC7-424D-97AB-2D98CE5366ED}">
      <dsp:nvSpPr>
        <dsp:cNvPr id="0" name=""/>
        <dsp:cNvSpPr/>
      </dsp:nvSpPr>
      <dsp:spPr>
        <a:xfrm>
          <a:off x="4365443" y="618917"/>
          <a:ext cx="24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7396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82956" y="658452"/>
        <a:ext cx="12369" cy="12369"/>
      </dsp:txXfrm>
    </dsp:sp>
    <dsp:sp modelId="{DC4ABEEF-6C45-457C-B6FC-AAFCD422179A}">
      <dsp:nvSpPr>
        <dsp:cNvPr id="0" name=""/>
        <dsp:cNvSpPr/>
      </dsp:nvSpPr>
      <dsp:spPr>
        <a:xfrm>
          <a:off x="2199896" y="664637"/>
          <a:ext cx="247396" cy="471410"/>
        </a:xfrm>
        <a:custGeom>
          <a:avLst/>
          <a:gdLst/>
          <a:ahLst/>
          <a:cxnLst/>
          <a:rect l="0" t="0" r="0" b="0"/>
          <a:pathLst>
            <a:path>
              <a:moveTo>
                <a:pt x="0" y="471410"/>
              </a:moveTo>
              <a:lnTo>
                <a:pt x="123698" y="471410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10285" y="887033"/>
        <a:ext cx="26619" cy="26619"/>
      </dsp:txXfrm>
    </dsp:sp>
    <dsp:sp modelId="{DB26B441-1BA2-4EF2-8D05-87F49C57BBDC}">
      <dsp:nvSpPr>
        <dsp:cNvPr id="0" name=""/>
        <dsp:cNvSpPr/>
      </dsp:nvSpPr>
      <dsp:spPr>
        <a:xfrm>
          <a:off x="437568" y="1136048"/>
          <a:ext cx="247396" cy="942821"/>
        </a:xfrm>
        <a:custGeom>
          <a:avLst/>
          <a:gdLst/>
          <a:ahLst/>
          <a:cxnLst/>
          <a:rect l="0" t="0" r="0" b="0"/>
          <a:pathLst>
            <a:path>
              <a:moveTo>
                <a:pt x="0" y="942821"/>
              </a:moveTo>
              <a:lnTo>
                <a:pt x="123698" y="942821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36898" y="1583090"/>
        <a:ext cx="48736" cy="48736"/>
      </dsp:txXfrm>
    </dsp:sp>
    <dsp:sp modelId="{1AE142C2-9248-4AC2-A7C2-E9CD653F5538}">
      <dsp:nvSpPr>
        <dsp:cNvPr id="0" name=""/>
        <dsp:cNvSpPr/>
      </dsp:nvSpPr>
      <dsp:spPr>
        <a:xfrm>
          <a:off x="2160746" y="147506"/>
          <a:ext cx="3140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4069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9929" y="185374"/>
        <a:ext cx="15703" cy="15703"/>
      </dsp:txXfrm>
    </dsp:sp>
    <dsp:sp modelId="{F1CF0A10-B118-44A2-971D-F0E58425E6DB}">
      <dsp:nvSpPr>
        <dsp:cNvPr id="0" name=""/>
        <dsp:cNvSpPr/>
      </dsp:nvSpPr>
      <dsp:spPr>
        <a:xfrm>
          <a:off x="437568" y="193226"/>
          <a:ext cx="247396" cy="1885642"/>
        </a:xfrm>
        <a:custGeom>
          <a:avLst/>
          <a:gdLst/>
          <a:ahLst/>
          <a:cxnLst/>
          <a:rect l="0" t="0" r="0" b="0"/>
          <a:pathLst>
            <a:path>
              <a:moveTo>
                <a:pt x="0" y="1885642"/>
              </a:moveTo>
              <a:lnTo>
                <a:pt x="123698" y="1885642"/>
              </a:lnTo>
              <a:lnTo>
                <a:pt x="123698" y="0"/>
              </a:lnTo>
              <a:lnTo>
                <a:pt x="247396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3721" y="1088503"/>
        <a:ext cx="95090" cy="95090"/>
      </dsp:txXfrm>
    </dsp:sp>
    <dsp:sp modelId="{82509955-A832-4398-B55F-E63C16952B62}">
      <dsp:nvSpPr>
        <dsp:cNvPr id="0" name=""/>
        <dsp:cNvSpPr/>
      </dsp:nvSpPr>
      <dsp:spPr>
        <a:xfrm rot="16200000">
          <a:off x="-1291625" y="1890305"/>
          <a:ext cx="3081259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/>
            </a:rPr>
            <a:t>แบบและรูปแบบ</a:t>
          </a:r>
          <a:endParaRPr lang="en" sz="2000" b="1" kern="1200" dirty="0">
            <a:effectLst/>
          </a:endParaRPr>
        </a:p>
      </dsp:txBody>
      <dsp:txXfrm>
        <a:off x="-1291625" y="1890305"/>
        <a:ext cx="3081259" cy="377128"/>
      </dsp:txXfrm>
    </dsp:sp>
    <dsp:sp modelId="{2FDECED8-C9DB-409D-A1FE-95628D7E8A3B}">
      <dsp:nvSpPr>
        <dsp:cNvPr id="0" name=""/>
        <dsp:cNvSpPr/>
      </dsp:nvSpPr>
      <dsp:spPr>
        <a:xfrm>
          <a:off x="684964" y="4662"/>
          <a:ext cx="1475781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แบบ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4964" y="4662"/>
        <a:ext cx="1475781" cy="377128"/>
      </dsp:txXfrm>
    </dsp:sp>
    <dsp:sp modelId="{CB854F38-6FB4-42E9-BC99-71441D164C44}">
      <dsp:nvSpPr>
        <dsp:cNvPr id="0" name=""/>
        <dsp:cNvSpPr/>
      </dsp:nvSpPr>
      <dsp:spPr>
        <a:xfrm>
          <a:off x="2474815" y="4662"/>
          <a:ext cx="1903727" cy="37712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รูปแบบ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74815" y="4662"/>
        <a:ext cx="1903727" cy="377128"/>
      </dsp:txXfrm>
    </dsp:sp>
    <dsp:sp modelId="{55E9B203-61FB-41AE-8F3B-E196D841F95D}">
      <dsp:nvSpPr>
        <dsp:cNvPr id="0" name=""/>
        <dsp:cNvSpPr/>
      </dsp:nvSpPr>
      <dsp:spPr>
        <a:xfrm>
          <a:off x="684964" y="947483"/>
          <a:ext cx="1514931" cy="377128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947483"/>
        <a:ext cx="1514931" cy="377128"/>
      </dsp:txXfrm>
    </dsp:sp>
    <dsp:sp modelId="{554CDCC4-E83C-4FCF-B8A7-F0745A084CA0}">
      <dsp:nvSpPr>
        <dsp:cNvPr id="0" name=""/>
        <dsp:cNvSpPr/>
      </dsp:nvSpPr>
      <dsp:spPr>
        <a:xfrm>
          <a:off x="2447292" y="476073"/>
          <a:ext cx="1918150" cy="377128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พระคริสต์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476073"/>
        <a:ext cx="1918150" cy="377128"/>
      </dsp:txXfrm>
    </dsp:sp>
    <dsp:sp modelId="{875AF621-AE25-453B-9AF0-E4E8CB07ADB0}">
      <dsp:nvSpPr>
        <dsp:cNvPr id="0" name=""/>
        <dsp:cNvSpPr/>
      </dsp:nvSpPr>
      <dsp:spPr>
        <a:xfrm>
          <a:off x="4612839" y="476073"/>
          <a:ext cx="4607361" cy="37712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พระองค์ถูกนำไปยังอิยิปต์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76073"/>
        <a:ext cx="4607361" cy="377128"/>
      </dsp:txXfrm>
    </dsp:sp>
    <dsp:sp modelId="{0EEDEFE5-AF94-4097-9B3A-182C4F6B02E8}">
      <dsp:nvSpPr>
        <dsp:cNvPr id="0" name=""/>
        <dsp:cNvSpPr/>
      </dsp:nvSpPr>
      <dsp:spPr>
        <a:xfrm>
          <a:off x="9467597" y="476073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มัทธิว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2:13-15</a:t>
          </a:r>
        </a:p>
      </dsp:txBody>
      <dsp:txXfrm>
        <a:off x="9467597" y="476073"/>
        <a:ext cx="2225812" cy="377128"/>
      </dsp:txXfrm>
    </dsp:sp>
    <dsp:sp modelId="{4BA88EDE-1473-4554-91B3-7E6AFFD5FB49}">
      <dsp:nvSpPr>
        <dsp:cNvPr id="0" name=""/>
        <dsp:cNvSpPr/>
      </dsp:nvSpPr>
      <dsp:spPr>
        <a:xfrm>
          <a:off x="2447292" y="947483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คริสตจักร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947483"/>
        <a:ext cx="1918150" cy="377128"/>
      </dsp:txXfrm>
    </dsp:sp>
    <dsp:sp modelId="{D4A84265-C1BF-4E59-863F-F24C844EB6A8}">
      <dsp:nvSpPr>
        <dsp:cNvPr id="0" name=""/>
        <dsp:cNvSpPr/>
      </dsp:nvSpPr>
      <dsp:spPr>
        <a:xfrm>
          <a:off x="4501078" y="960717"/>
          <a:ext cx="4607361" cy="37712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อิสราเอลใหม่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01078" y="960717"/>
        <a:ext cx="4607361" cy="377128"/>
      </dsp:txXfrm>
    </dsp:sp>
    <dsp:sp modelId="{A6ECC067-25E0-46F7-8668-6AFEB0D4050D}">
      <dsp:nvSpPr>
        <dsp:cNvPr id="0" name=""/>
        <dsp:cNvSpPr/>
      </dsp:nvSpPr>
      <dsp:spPr>
        <a:xfrm>
          <a:off x="9467597" y="947483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กาลาเทีย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947483"/>
        <a:ext cx="2225812" cy="377128"/>
      </dsp:txXfrm>
    </dsp:sp>
    <dsp:sp modelId="{251CC199-34CF-4684-9AAA-173D003927FD}">
      <dsp:nvSpPr>
        <dsp:cNvPr id="0" name=""/>
        <dsp:cNvSpPr/>
      </dsp:nvSpPr>
      <dsp:spPr>
        <a:xfrm>
          <a:off x="2447292" y="1418894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วาระสุดท้าย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447292" y="1418894"/>
        <a:ext cx="1918150" cy="377128"/>
      </dsp:txXfrm>
    </dsp:sp>
    <dsp:sp modelId="{AB4C696C-723E-4446-961E-05194B9380D5}">
      <dsp:nvSpPr>
        <dsp:cNvPr id="0" name=""/>
        <dsp:cNvSpPr/>
      </dsp:nvSpPr>
      <dsp:spPr>
        <a:xfrm>
          <a:off x="4612839" y="1418894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จำนวน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2839" y="1418894"/>
        <a:ext cx="4607361" cy="377128"/>
      </dsp:txXfrm>
    </dsp:sp>
    <dsp:sp modelId="{CB124CA6-1298-4968-AABF-DB575C7436CC}">
      <dsp:nvSpPr>
        <dsp:cNvPr id="0" name=""/>
        <dsp:cNvSpPr/>
      </dsp:nvSpPr>
      <dsp:spPr>
        <a:xfrm>
          <a:off x="9467597" y="1418894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1418894"/>
        <a:ext cx="2225812" cy="377128"/>
      </dsp:txXfrm>
    </dsp:sp>
    <dsp:sp modelId="{3171DB26-B2AD-4896-BE86-7608D95B1E78}">
      <dsp:nvSpPr>
        <dsp:cNvPr id="0" name=""/>
        <dsp:cNvSpPr/>
      </dsp:nvSpPr>
      <dsp:spPr>
        <a:xfrm>
          <a:off x="684964" y="2361716"/>
          <a:ext cx="1514931" cy="37712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การอพยพ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2361716"/>
        <a:ext cx="1514931" cy="377128"/>
      </dsp:txXfrm>
    </dsp:sp>
    <dsp:sp modelId="{D3776C98-DAB3-41A6-8F2F-AD7C15FAFF65}">
      <dsp:nvSpPr>
        <dsp:cNvPr id="0" name=""/>
        <dsp:cNvSpPr/>
      </dsp:nvSpPr>
      <dsp:spPr>
        <a:xfrm>
          <a:off x="2447292" y="1890305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พระคริสต์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1890305"/>
        <a:ext cx="1918150" cy="377128"/>
      </dsp:txXfrm>
    </dsp:sp>
    <dsp:sp modelId="{6151F3CC-8940-4C51-B634-A4C844F32062}">
      <dsp:nvSpPr>
        <dsp:cNvPr id="0" name=""/>
        <dsp:cNvSpPr/>
      </dsp:nvSpPr>
      <dsp:spPr>
        <a:xfrm>
          <a:off x="4612839" y="1890305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40 </a:t>
          </a: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วันในถิ่นกันดาร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1890305"/>
        <a:ext cx="4607361" cy="377128"/>
      </dsp:txXfrm>
    </dsp:sp>
    <dsp:sp modelId="{718158B0-3F0B-41D8-87C2-CA332C1EADE2}">
      <dsp:nvSpPr>
        <dsp:cNvPr id="0" name=""/>
        <dsp:cNvSpPr/>
      </dsp:nvSpPr>
      <dsp:spPr>
        <a:xfrm>
          <a:off x="9467597" y="1890305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มัทธิว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3:16-4:2</a:t>
          </a:r>
        </a:p>
      </dsp:txBody>
      <dsp:txXfrm>
        <a:off x="9467597" y="1890305"/>
        <a:ext cx="2225812" cy="377128"/>
      </dsp:txXfrm>
    </dsp:sp>
    <dsp:sp modelId="{96721EDA-2E13-4E69-9892-7B11B48225C4}">
      <dsp:nvSpPr>
        <dsp:cNvPr id="0" name=""/>
        <dsp:cNvSpPr/>
      </dsp:nvSpPr>
      <dsp:spPr>
        <a:xfrm>
          <a:off x="2447292" y="2361716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คริสตจักร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361716"/>
        <a:ext cx="1918150" cy="377128"/>
      </dsp:txXfrm>
    </dsp:sp>
    <dsp:sp modelId="{2C2AB4B4-EE90-4211-B64A-F8FDA3FA0FC4}">
      <dsp:nvSpPr>
        <dsp:cNvPr id="0" name=""/>
        <dsp:cNvSpPr/>
      </dsp:nvSpPr>
      <dsp:spPr>
        <a:xfrm>
          <a:off x="4612839" y="2361716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การบัพตีสมาและการค้ำจุนโดยพระคริสต์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361716"/>
        <a:ext cx="4607361" cy="377128"/>
      </dsp:txXfrm>
    </dsp:sp>
    <dsp:sp modelId="{88AC4809-67EF-4762-8D79-0F8D3B8AF657}">
      <dsp:nvSpPr>
        <dsp:cNvPr id="0" name=""/>
        <dsp:cNvSpPr/>
      </dsp:nvSpPr>
      <dsp:spPr>
        <a:xfrm>
          <a:off x="9467597" y="2361716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th-T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โครินธ์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361716"/>
        <a:ext cx="2225812" cy="377128"/>
      </dsp:txXfrm>
    </dsp:sp>
    <dsp:sp modelId="{5A81E44D-3E45-4736-AF24-E8AE3837A4E8}">
      <dsp:nvSpPr>
        <dsp:cNvPr id="0" name=""/>
        <dsp:cNvSpPr/>
      </dsp:nvSpPr>
      <dsp:spPr>
        <a:xfrm>
          <a:off x="2447292" y="2833126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วาระสุดท้าย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2833126"/>
        <a:ext cx="1918150" cy="377128"/>
      </dsp:txXfrm>
    </dsp:sp>
    <dsp:sp modelId="{2EDBC206-8498-4BE5-907B-1D0B6EF76F0B}">
      <dsp:nvSpPr>
        <dsp:cNvPr id="0" name=""/>
        <dsp:cNvSpPr/>
      </dsp:nvSpPr>
      <dsp:spPr>
        <a:xfrm>
          <a:off x="4612839" y="2833126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การออกจากคริสตจักรเทียมเท็จ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2833126"/>
        <a:ext cx="4607361" cy="377128"/>
      </dsp:txXfrm>
    </dsp:sp>
    <dsp:sp modelId="{163FE42F-2A89-4442-8481-75554C7A19D9}">
      <dsp:nvSpPr>
        <dsp:cNvPr id="0" name=""/>
        <dsp:cNvSpPr/>
      </dsp:nvSpPr>
      <dsp:spPr>
        <a:xfrm>
          <a:off x="9467597" y="2833126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2833126"/>
        <a:ext cx="2225812" cy="377128"/>
      </dsp:txXfrm>
    </dsp:sp>
    <dsp:sp modelId="{565FD0AC-5156-423C-9C4D-DA4439E43AA6}">
      <dsp:nvSpPr>
        <dsp:cNvPr id="0" name=""/>
        <dsp:cNvSpPr/>
      </dsp:nvSpPr>
      <dsp:spPr>
        <a:xfrm>
          <a:off x="684964" y="3775948"/>
          <a:ext cx="1514931" cy="377128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การถวายบูชา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964" y="3775948"/>
        <a:ext cx="1514931" cy="377128"/>
      </dsp:txXfrm>
    </dsp:sp>
    <dsp:sp modelId="{4A47AD15-951B-4BA1-AFA3-6BAE9D4AA4A0}">
      <dsp:nvSpPr>
        <dsp:cNvPr id="0" name=""/>
        <dsp:cNvSpPr/>
      </dsp:nvSpPr>
      <dsp:spPr>
        <a:xfrm>
          <a:off x="2447292" y="3304537"/>
          <a:ext cx="1918150" cy="377128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พระคริสต์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304537"/>
        <a:ext cx="1918150" cy="377128"/>
      </dsp:txXfrm>
    </dsp:sp>
    <dsp:sp modelId="{6C06D458-FE74-458A-B19B-494629D523BE}">
      <dsp:nvSpPr>
        <dsp:cNvPr id="0" name=""/>
        <dsp:cNvSpPr/>
      </dsp:nvSpPr>
      <dsp:spPr>
        <a:xfrm>
          <a:off x="4612839" y="3304537"/>
          <a:ext cx="4607361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พระองค์จะเป็นพระวิหารท่ามกลางเรา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304537"/>
        <a:ext cx="4607361" cy="377128"/>
      </dsp:txXfrm>
    </dsp:sp>
    <dsp:sp modelId="{2FCC901C-16B0-4C0D-9CB2-9EBB69273B4A}">
      <dsp:nvSpPr>
        <dsp:cNvPr id="0" name=""/>
        <dsp:cNvSpPr/>
      </dsp:nvSpPr>
      <dsp:spPr>
        <a:xfrm>
          <a:off x="9467597" y="3304537"/>
          <a:ext cx="2225812" cy="377128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ยอห์น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304537"/>
        <a:ext cx="2225812" cy="377128"/>
      </dsp:txXfrm>
    </dsp:sp>
    <dsp:sp modelId="{8A71AF80-77A7-4E4F-AD7E-D79131F4EDAC}">
      <dsp:nvSpPr>
        <dsp:cNvPr id="0" name=""/>
        <dsp:cNvSpPr/>
      </dsp:nvSpPr>
      <dsp:spPr>
        <a:xfrm>
          <a:off x="2447292" y="3775948"/>
          <a:ext cx="1918150" cy="37712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คริสตจักร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3775948"/>
        <a:ext cx="1918150" cy="377128"/>
      </dsp:txXfrm>
    </dsp:sp>
    <dsp:sp modelId="{4BA8520E-8D54-443D-9B75-DB07825FC07A}">
      <dsp:nvSpPr>
        <dsp:cNvPr id="0" name=""/>
        <dsp:cNvSpPr/>
      </dsp:nvSpPr>
      <dsp:spPr>
        <a:xfrm>
          <a:off x="4612839" y="3775948"/>
          <a:ext cx="4607361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พวกเราเป็นวิหารของพระเจ้า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3775948"/>
        <a:ext cx="4607361" cy="377128"/>
      </dsp:txXfrm>
    </dsp:sp>
    <dsp:sp modelId="{D168A26B-20BE-4D4E-A66C-5FDFDDE9C321}">
      <dsp:nvSpPr>
        <dsp:cNvPr id="0" name=""/>
        <dsp:cNvSpPr/>
      </dsp:nvSpPr>
      <dsp:spPr>
        <a:xfrm>
          <a:off x="9467597" y="3775948"/>
          <a:ext cx="2225812" cy="377128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</a:t>
          </a:r>
          <a:r>
            <a:rPr lang="th-TH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โครินธ์</a:t>
          </a: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3775948"/>
        <a:ext cx="2225812" cy="377128"/>
      </dsp:txXfrm>
    </dsp:sp>
    <dsp:sp modelId="{B3436EA0-E061-41F5-A681-898EA7260450}">
      <dsp:nvSpPr>
        <dsp:cNvPr id="0" name=""/>
        <dsp:cNvSpPr/>
      </dsp:nvSpPr>
      <dsp:spPr>
        <a:xfrm>
          <a:off x="2447292" y="4247359"/>
          <a:ext cx="1918150" cy="377128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วาระสุดท้าย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447292" y="4247359"/>
        <a:ext cx="1918150" cy="377128"/>
      </dsp:txXfrm>
    </dsp:sp>
    <dsp:sp modelId="{AE1F0294-D1F2-43D5-A402-109D2BAD284E}">
      <dsp:nvSpPr>
        <dsp:cNvPr id="0" name=""/>
        <dsp:cNvSpPr/>
      </dsp:nvSpPr>
      <dsp:spPr>
        <a:xfrm>
          <a:off x="4612839" y="4247359"/>
          <a:ext cx="4607361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เยรูซาเล็มใหม่เป็นวิหารของเรา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12839" y="4247359"/>
        <a:ext cx="4607361" cy="377128"/>
      </dsp:txXfrm>
    </dsp:sp>
    <dsp:sp modelId="{137D68CA-DC7B-4A87-848F-B3BF39B64E80}">
      <dsp:nvSpPr>
        <dsp:cNvPr id="0" name=""/>
        <dsp:cNvSpPr/>
      </dsp:nvSpPr>
      <dsp:spPr>
        <a:xfrm>
          <a:off x="9467597" y="4247359"/>
          <a:ext cx="2225812" cy="377128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วิวรณ์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67597" y="4247359"/>
        <a:ext cx="2225812" cy="37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ภายหลังเมื่อพระองค์ทรงบัพตีสมาที่แม่น้ำจอร์แดนแล้ว พระองค์ก็ทรงต้องออกไปต่อสู้กับมาร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พระองค์ทรงเริ่มพันธกิจของพระองค์หลังจากเข้าไปอยู่ในถิ่นทุรกันดาร 40 วัน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พระองค์ทรงเอาชนะศัตรูบนไม้กางเขน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พระองค์ประทานชัยชนะในการต่อสู้ทางจิตวิญญาณให้แก่เรา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พระองค์ทรงประทานความจริงให้กับเราเพื่อจะได้พัก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พระองค์ทรงมอบมรดกอันไม่เสื่อมสลายให้แก่เรา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2838810" y="-102235"/>
            <a:ext cx="62658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โยชูวาตัวจริง</a:t>
            </a:r>
            <a:endParaRPr lang="en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335130" y="6519446"/>
            <a:ext cx="4021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10 for December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โยชูวาคือแบบอย่างของคริสตจักร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9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เพราะ​เรา​ไม่​ได้​ต่อ​สู้​กับ​เนื้อ​หนัง​และ​เลือด แต่​ต่อ​สู้​กับ​พวก​ภูต​ผี​ที่​ครอบ​ครอง พวก​ภูต​ผี​ที่​มี​อำ​นาจ พวก​ภูต​ผี​ที่​ครอง​พิภพ​ใน​ยุค​มืด​นี้ ต่อ​สู้​กับ​</a:t>
            </a:r>
          </a:p>
          <a:p>
            <a:pPr algn="ctr"/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พวก​วิญ​ญาณ​ชั่ว​ใน​สวรรค​สถาน</a:t>
            </a:r>
            <a:r>
              <a:rPr lang="en" b="1" dirty="0">
                <a:solidFill>
                  <a:srgbClr val="99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9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อฟ. 6:12 </a:t>
            </a:r>
            <a:r>
              <a:rPr lang="en" sz="1400" b="1" dirty="0">
                <a:solidFill>
                  <a:srgbClr val="99FF99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th-TH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โยชูวากับคริสตจักร</a:t>
            </a:r>
            <a:endParaRPr lang="en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วันนี้เรามีการต่อสู้ ซึ่งนำโดย “โยชูวา” ของเรา ผู้ซึ่งเตรียมอาวุธยุทโธปกรณ์ที่จำเป็นให้เรา (เอเฟซัส 6:10-12)</a:t>
            </a:r>
            <a:endParaRPr lang="es-E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ยิ่งกว่านั้น พระองค์ยังทรงมอบมรดกให้แก่เรา และทรงเติมเต็มเราด้วยพระพรฝ่ายวิญญาณ (เอเฟซัส 1:3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533374"/>
            <a:ext cx="5720223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th-TH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โยชูวาและวาระสุดท้าย</a:t>
            </a:r>
          </a:p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แต่ความสำเร็จตามแบบอย่างของโยชูวาจะอยู่ที่จุดสิ้นสุด เมื่อกองทัพแห่งความชั่วร้ายทั้งหมดถูกทำลาย และเราได้ครอบครองมรดกของเราอย่างสมบูรณ์ นั่นคือดินแดนที่เราสามารถดำเนินชีวิตด้วยความมั่นใจ (วิวรณ์ 20:7-9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เอเสเคียล 28:26)</a:t>
            </a:r>
            <a:endParaRPr lang="es-E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th-TH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จนกว่าจะถึงเวลานั้น ขอให้เราเติบโตในพระคุณเหมือนโยชูวา โดยยอมให้พระเจ้าเปลี่ยนแปลงเราให้เป็นเหมือนพระองค์มากขึ้นทีละน้อยในแต่ละวัน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อิสราเอลของพระเจ้าซึ่งกำลังเดินทางไปยังคานาอันแห่งสวรรค์ มีกัปตันที่ไม่จำเป็นต้องได้รับการสอนจากมนุษย์ เพื่อเตรียมพระองค์สำหรับพันธกิจในฐานะผู้นำอันศักดิ์สิทธิ์ แต่พระองค์ก็ทรงได้รับการทำให้สมบูรณ์โดยผ่านความทุกข์ทรมาน และ “เพราะว่าพระองค์เองทรงทนทุกข์ทรมานเมื่อถูกทดลอง พระองค์จึงทรงสามารถช่วยผู้ที่ถูกทดลองได้” ฮีบรู 2:10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พระผู้ไถ่ของเราไม่ได้ทรงสำแดงความอ่อนแอหรือความไม่สมบูรณ์ของมนุษย์ แต่พระองค์สิ้นพระชนม์เพื่อนำเราเข้าสู่ดินแดนแห่งพันธสัญญา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36602" y="4984671"/>
            <a:ext cx="1175537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36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เหตุ​การณ์​เหล่า​นี้​เกิด​ขึ้น​กับ​พวก​เขา​เพื่อ​เป็น​ตัว​อย่าง และ​ได้​เขียน​ไว้​เพื่อ​เตือน​สติ​เรา​ผู้​ซึ่ง​มา​ถึง​วาระ​สุด​ท้าย​ของ​ยุค​นี้แล้ว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3200" b="1" dirty="0">
                <a:ln w="12700" cmpd="sng">
                  <a:noFill/>
                  <a:prstDash val="solid"/>
                </a:ln>
                <a:solidFill>
                  <a:srgbClr val="005EA4"/>
                </a:solidFill>
                <a:latin typeface="Comic Sans MS" panose="030F0702030302020204" pitchFamily="66" charset="0"/>
              </a:rPr>
              <a:t>1คร. 10:11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h-TH" sz="2000" b="1" dirty="0">
                <a:solidFill>
                  <a:srgbClr val="793BF9"/>
                </a:solidFill>
              </a:rPr>
              <a:t>สัญลักษณ์ในพระคัมภีร์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แบบฉบับรูปแบบต่างๆ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ลำดับชั้นของรูปแบบ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th-TH" sz="2000" b="1" dirty="0">
                <a:solidFill>
                  <a:srgbClr val="A80052"/>
                </a:solidFill>
              </a:rPr>
              <a:t>สัญญลักษณ์ของโยชูวา</a:t>
            </a:r>
            <a:r>
              <a:rPr lang="en" sz="2000" b="1" dirty="0">
                <a:solidFill>
                  <a:srgbClr val="A8005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h-TH" sz="2000" b="1" dirty="0"/>
              <a:t>โยชูวาในฐานะแบบอย่าง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โยชูวาในแบบอย่างที่แท้จริง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th-TH" sz="2000" b="1" dirty="0"/>
              <a:t>โยชูวาที่เป็นแบบอย่างของคริสตจักร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21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เราสามารถอ่านชีวประวัติของโยชูวา ซึ่งบรรยายไว้ในพระธรรมเบญจบรรณและในหนังสือโยชูวาเองได้สองแบบ (และเสริมซึ่งกันและกัน) คือ แบบที่เป็นประวัติศาสตร์และแบบที่เป็นสัญลักษณ์</a:t>
            </a:r>
            <a:endParaRPr lang="en-US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090754"/>
            <a:ext cx="7122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เมื่อเข้าใจแล้ว เราจะสืบเสาะหาสัญลักษณ์ของโยชูวาผ่านส่วนอื่นๆ ของพระคัมภีร์ เพื่อค้นหาข้อความที่พระเจ้าประทานแก่เราผ่านพระวจนะของพระองค์ ซึ่งเกี่ยวข้องกับ “โยชูวาเชิงแบบฉบับ”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4" y="1090481"/>
            <a:ext cx="7122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เพื่อตีความตัวละครโยชูวาในเชิงสัญลักษณ์ได้อย่างถูกต้อง เราต้องรู้กฎเกณฑ์ที่ใช้ควบคุมสัญลักษณ์ในพระคัมภีร์เสียก่อน นั่นคือ แบบอย่างและแบบอย่าง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สัญลักษณ์</a:t>
            </a:r>
          </a:p>
          <a:p>
            <a:pPr algn="ctr"/>
            <a:r>
              <a:rPr lang="th-TH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ในพระคัมภีร์</a:t>
            </a:r>
            <a:endParaRPr lang="e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spc="300" dirty="0">
                <a:ln/>
                <a:solidFill>
                  <a:srgbClr val="C00000"/>
                </a:solidFill>
              </a:rPr>
              <a:t>แบบฉบับประเภทต่างๆ</a:t>
            </a:r>
            <a:endParaRPr lang="en" sz="4400" b="1" spc="30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1858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เหตุ​การณ์​เหล่า​นี้​เกิด​ขึ้น​กับ​พวก​เขา​เพื่อ​เป็น​ตัว​อย่าง และ​ได้​เขียน​ไว้​เพื่อ​เตือน​สติ​เรา​ผู้​ซึ่ง​มา​ถึง​วาระ​สุด​ท้าย​ของ​ยุค​นี้แล้ว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1858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1คร. 10:11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 – และผู้เขียนพระคัมภีร์ท่านอื่นๆ – ใช้คำว่า “แบบ” เพื่ออ้างถึงบุคคลหรือเหตุการณ์ทางประวัติศาสตร์ที่เป็นตัวแทนของบางสิ่งหรือบางคนในยุคสมัยของเขาเองและ/หรืออนาคต (เรียกว่า “แบบฉบับ”)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846919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ตัวอย่างเช่น โรม 5:14 กล่าวถึงอาดัมว่าเป็นแบบฉบับ [“แบบฉบับ” ใน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KJV] 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ของผู้ที่จะเสด็จมา” นั่นคือพระเยซู – เป็นแบบฉบับ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หลายครั้งในพันธสัญญาเดิม เราพบข้อบ่งชี้ว่าตัวละครหรือเหตุการณ์เฉพาะเจาะจงเป็นแบบฉบับของบางสิ่งที่จะเกิดขึ้น ลองมาดูตัวอย่างสองตัวอย่าง: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541642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ลำดับชั้นของรูปแบบ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และ​ได้​อยู่​ที่​นั่น​จน​เฮ​โรด​สิ้น​พระ​ชนม์ ทั้ง​นี้​เกิด​ขึ้น​เพื่อ​จะ​ให้​สำ​เร็จ​ตาม​พระ​วจนะ​ของ​องค์​พระ​ผู้​เป็น​เจ้า ซึ่ง​ได้​ตรัส​ผ่าน​ทาง​ผู้​เผย​พระ​วจนะ​ว่า </a:t>
            </a:r>
            <a:r>
              <a:rPr lang="th-TH" sz="22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เรา​ได้​เรียก​บุตร​ของ​เรา​ให้​ออก​มา​จาก​อียิปต์ 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มัทธิว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-9526" y="1218128"/>
            <a:ext cx="660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ประเภทต่างๆ ในพันธสัญญาเดิมชี้ให้เห็นถึงประเภทที่แตกต่างกันสามประเภทในพันธสัญญาใหม่ ได้แก่ พระคริสต์ คริสตจักร และช่วงเวลาสุดท้าย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204102"/>
              </p:ext>
            </p:extLst>
          </p:nvPr>
        </p:nvGraphicFramePr>
        <p:xfrm>
          <a:off x="285750" y="21526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0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22" r="5222"/>
          <a:stretch>
            <a:fillRect/>
          </a:stretch>
        </p:blipFill>
        <p:spPr>
          <a:xfrm>
            <a:off x="8277225" y="1270433"/>
            <a:ext cx="2038350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78" r="3278"/>
          <a:stretch>
            <a:fillRect/>
          </a:stretch>
        </p:blipFill>
        <p:spPr>
          <a:xfrm>
            <a:off x="6419851" y="1265753"/>
            <a:ext cx="1762124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546418" y="2767280"/>
            <a:ext cx="669918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th-TH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สัญลักษณ์ของโยชูวา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th-TH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โยชูวาคือแบบ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พระ​เจ้า​ของ​ท่าน​จะ​โปรด​ให้​ผู้​เผย​พระ​วจนะ​เช่น​เดียว​กับ​ข้าพ​เจ้า​นี้​เกิด​ขึ้น​ใน​หมู่​พวก​ท่าน​จาก​พี่​น้อง​ของ​ท่าน พวก​ท่าน​จง​เชื่อ​ฟัง​เขา</a:t>
            </a:r>
            <a:r>
              <a:rPr lang="en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ฉลบ</a:t>
            </a:r>
            <a:r>
              <a:rPr lang="en" sz="1400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17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ยชูวาได้ทำให้คำพยากรณ์ของโมเสสเกี่ยวกับผู้เผยพระวจนะคนที่สองซึ่งจะนำประชาชนเป็นความจริงเพียงบางส่วน (ฉธบ. 18:15-19)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แต่ประชาชนเข้าใจว่าคำพยากรณ์ของโมเสสนั้นครอบคลุมมากกว่าโยชูวา (ยอห์น 1:21) ดังนั้น ทั้งโมเสสและโยชูวาจึงกลายเป็นบุคคลต้นแบบที่แท้จริงที่เข้าใจคำพยากรณ์ที่โมเสสได้มอบให้เกี่ยวกับ “ผู้เผยพระวจนะ” อย่างถ่องแท้ นั่นคือพระเยซู (กิจการ 3:22-26)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76972" y="3606954"/>
            <a:ext cx="5293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ขณะที่มานาเริ่มตกนั้น พวกเขาอยู่ภายใต้การปกครองของโมเสส แต่มานาก็หยุดอยู่ภายใต้การปกครองของโยชูวา นอกจากนี้ โยชูวายังปฏิบัติตามคำสั่งเกี่ยวกับการแบ่งดินแดนและเมืองลี้ภัยที่โมเสสได้มอบให้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267003"/>
            <a:ext cx="717082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เช่นเดียวกับโมเสส โยชูวาได้รับข่าวสารโดยตรงจากพระเจ้า ท่านเฉลิมฉลองเทศกาลปัสกา ท่านข้ามน้ำ ท่านเห็นทูตสวรรค์ของพระเจ้า มือที่ยื่นออกไปของท่านนำมาซึ่งชัยชนะ ท่านเชื้อเชิญให้ประชาชนยังคงซื่อสัตย์หลังจากที่ท่านเสียชีวิต ฯลฯ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th-TH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รูปแบบของโยชูวา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พระ​ยาห์​เวห์​ตรัส​ดัง​นี้​ว่า “ใน​เวลา​โปรด​ปราน เรา​ได้​ตอบ​เจ้า​แล้ว ใน​วัน​แห่ง​ความ​รอด​เรา​ได้​ช่วย​เจ้า เรา​ได้​ดู​แล​เจ้า และ​มอบ​เจ้า​ไว้ ให้​เป็น​พันธ​สัญ​ญา​ของ​ชน​ชาติ เพื่อ​ฟื้นฟู​แผ่น​ดิน เพื่อ​แบ่ง​ที่​ร้าง​เปล่า​ให้​เป็น​มร​ดก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อสย. 49:8</a:t>
            </a:r>
            <a:r>
              <a:rPr lang="en" sz="11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วัตถุประสงค์ของสงครามที่โยชูวาเป็นผู้นำคือการสถาปนาชาวอิสราเอลในดินแดนแห่งพันธสัญญา อิสยาห์นำเสนอพระราชกิจของพระเมสสิยาห์ว่าประกอบด้วยการมอบ “มรดกอันรกร้าง [ให้แก่ชนชาติของพระองค์]” (อิสยาห์ 49:8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โดยใช้คำศัพท์เดียวกันกับหนังสือโยชูวา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119722"/>
              </p:ext>
            </p:extLst>
          </p:nvPr>
        </p:nvGraphicFramePr>
        <p:xfrm>
          <a:off x="85725" y="401598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66699" y="3257312"/>
            <a:ext cx="74485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ชีวิตและราชกิจของโยชูวา (ในฐานะแบบอย่าง) สะท้อนให้เห็นในชีวิตและพระราชกิจของพระเยซู (แบบอย่าง) ในแง่ใด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1641</Words>
  <Application>Microsoft Office PowerPoint</Application>
  <PresentationFormat>Panorámica</PresentationFormat>
  <Paragraphs>97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100</cp:revision>
  <dcterms:created xsi:type="dcterms:W3CDTF">2025-11-01T16:23:57Z</dcterms:created>
  <dcterms:modified xsi:type="dcterms:W3CDTF">2025-11-17T07:30:18Z</dcterms:modified>
</cp:coreProperties>
</file>