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292"/>
    <a:srgbClr val="FFE271"/>
    <a:srgbClr val="FFFF94"/>
    <a:srgbClr val="79FF71"/>
    <a:srgbClr val="78FF71"/>
    <a:srgbClr val="90FFF8"/>
    <a:srgbClr val="70F1FF"/>
    <a:srgbClr val="0097CB"/>
    <a:srgbClr val="59A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th-TH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จงรักพระเจ้าของท่าน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th-TH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เดินไปด้วยความเชื่อฟังกับพระเจ้า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th-TH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รักษาบัญญัติของพระองค์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th-TH" sz="1900" b="1" dirty="0">
              <a:solidFill>
                <a:schemeClr val="tx1"/>
              </a:solidFill>
            </a:rPr>
            <a:t>ยึดมั่นในพระองค์</a:t>
          </a:r>
          <a:endParaRPr lang="en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th-TH" sz="1900" b="1" dirty="0">
              <a:solidFill>
                <a:schemeClr val="tx1"/>
              </a:solidFill>
            </a:rPr>
            <a:t>รับใช้พระองค์ด้วยหัวใจและจิตวิญญาณของท่าน</a:t>
          </a:r>
          <a:endParaRPr lang="en" sz="19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ความรักคือหลักการที่ควรนำเราไปสู่พระเจ้า เรารักพระองค์เพราะพระองค์ทรงรักเราก่อน </a:t>
          </a:r>
          <a:r>
            <a:rPr lang="en" sz="1750" b="1" dirty="0"/>
            <a:t>(1 </a:t>
          </a:r>
          <a:r>
            <a:rPr lang="th-TH" sz="1750" b="1" dirty="0"/>
            <a:t>ยอห์น</a:t>
          </a:r>
          <a:r>
            <a:rPr lang="en" sz="1750" b="1" dirty="0"/>
            <a:t> 4:19)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นี่คือวิธีที่โยชูวาแสดงให้เห็นความประพฤติที่คาดหวังจากผู้ที่เลือกเดินกับพระเจ้า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การเชื่อฟังเป็นผลตามธรรมชาติของหัวใจที่สำนึกในพระคุณที่เข้าใจในสิ่งที่พระเจ้าทรงกระทำ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เราต้องยึดมั่นในพระเจ้าโดยไม่ปล่อยให้สิ่งรบกวนใดๆ มาทำลายพันธะสัญญานั้น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เราจะพบจุดมุ่งหมายที่แท้จริง ความพึงพอใจ และชีวิตที่อุดมสมบูรณ์ เมื่อเราเต็มใจรับใช้พระผู้สร้างด้วยความรัก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พวกเขารับฟังข้อกล่าวหาอย่างเงียบๆ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พวกเขาเรียกพระเจ้ามาเป็นพยาน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พวกเขายอมรับการลงโทษหากทำบาป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พวกเขาเปิดเผยเจตนาที่แท้จริงของตน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th-TH" sz="2000" dirty="0">
              <a:effectLst>
                <a:glow rad="101600">
                  <a:srgbClr val="000000"/>
                </a:glow>
              </a:effectLst>
            </a:rPr>
            <a:t>จากตัวอย่างของพวกเขา เราสามารถมองเห็นขั้นตอนที่จำเป็นในการฟื้นฟูสันติภาพในสถานการณ์ที่คล้ายคลึงกัน เมื่อเกี่ยวข้องกับครอบครัว คริสตจักร และชุมชน:</a:t>
          </a:r>
          <a:endParaRPr lang="es-ES" sz="2000" dirty="0">
            <a:solidFill>
              <a:schemeClr val="tx1"/>
            </a:solidFill>
            <a:effectLst>
              <a:glow rad="101600">
                <a:srgbClr val="000000"/>
              </a:glow>
            </a:effectLst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อย่าเพิ่งด่วนสรุป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พูดคุยถึงปัญหาที่เกิดขึ้นก่อนลงมือกระทำ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ยอมเสียลสะเพื่อความสามัคคี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ตอบสนองด้วยความสุภาพต่อข้อขัดแย้ง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ชื่นชมยินดีต่อสันติสุขในพระเจ้าที่ได้รับการฟื้นฟู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การสื่อสารถึงความคิดของพวกเรา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ความรักคือหลักการที่ควรนำเราไปสู่พระเจ้า เรารักพระองค์เพราะพระองค์ทรงรักเราก่อน </a:t>
          </a:r>
          <a:r>
            <a:rPr lang="en" sz="1750" b="1" kern="1200" dirty="0"/>
            <a:t>(1 </a:t>
          </a:r>
          <a:r>
            <a:rPr lang="th-TH" sz="1750" b="1" kern="1200" dirty="0"/>
            <a:t>ยอห์น</a:t>
          </a:r>
          <a:r>
            <a:rPr lang="en" sz="1750" b="1" kern="1200" dirty="0"/>
            <a:t> 4:19)</a:t>
          </a:r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จงรักพระเจ้าของท่าน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นี่คือวิธีที่โยชูวาแสดงให้เห็นความประพฤติที่คาดหวังจากผู้ที่เลือกเดินกับพระเจ้า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เดินไปด้วยความเชื่อฟังกับพระเจ้า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การเชื่อฟังเป็นผลตามธรรมชาติของหัวใจที่สำนึกในพระคุณที่เข้าใจในสิ่งที่พระเจ้าทรงกระทำ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รักษาบัญญัติของพระองค์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เราต้องยึดมั่นในพระเจ้าโดยไม่ปล่อยให้สิ่งรบกวนใดๆ มาทำลายพันธะสัญญานั้น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b="1" kern="1200" dirty="0">
              <a:solidFill>
                <a:schemeClr val="tx1"/>
              </a:solidFill>
            </a:rPr>
            <a:t>ยึดมั่นในพระองค์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เราจะพบจุดมุ่งหมายที่แท้จริง ความพึงพอใจ และชีวิตที่อุดมสมบูรณ์ เมื่อเราเต็มใจรับใช้พระผู้สร้างด้วยความรัก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b="1" kern="1200" dirty="0">
              <a:solidFill>
                <a:schemeClr val="tx1"/>
              </a:solidFill>
            </a:rPr>
            <a:t>รับใช้พระองค์ด้วยหัวใจและจิตวิญญาณของท่าน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พวกเขารับฟังข้อกล่าวหาอย่างเงียบๆ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พวกเขาเรียกพระเจ้ามาเป็นพยาน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พวกเขายอมรับการลงโทษหากทำบาป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พวกเขาเปิดเผยเจตนาที่แท้จริงของตน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effectLst>
                <a:glow rad="101600">
                  <a:srgbClr val="000000"/>
                </a:glow>
              </a:effectLst>
            </a:rPr>
            <a:t>จากตัวอย่างของพวกเขา เราสามารถมองเห็นขั้นตอนที่จำเป็นในการฟื้นฟูสันติภาพในสถานการณ์ที่คล้ายคลึงกัน เมื่อเกี่ยวข้องกับครอบครัว คริสตจักร และชุมชน:</a:t>
          </a:r>
          <a:endParaRPr lang="es-ES" sz="2000" kern="1200" dirty="0">
            <a:solidFill>
              <a:schemeClr val="tx1"/>
            </a:solidFill>
            <a:effectLst>
              <a:glow rad="101600">
                <a:srgbClr val="000000"/>
              </a:glow>
            </a:effectLst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การสื่อสารถึงความคิดของพวกเรา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อย่าเพิ่งด่วนสรุป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พูดคุยถึงปัญหาที่เกิดขึ้นก่อนลงมือกระทำ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ยอมเสียลสะเพื่อความสามัคคี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ตอบสนองด้วยความสุภาพต่อข้อขัดแย้ง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ชื่นชมยินดีต่อสันติสุขในพระเจ้าที่ได้รับการฟื้นฟู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th-TH" sz="60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glow rad="101600">
                    <a:srgbClr val="000000"/>
                  </a:glow>
                  <a:outerShdw blurRad="12700" dist="38100" dir="2700000" algn="tl" rotWithShape="0">
                    <a:srgbClr val="FFC000"/>
                  </a:outerShdw>
                </a:effectLst>
              </a:rPr>
              <a:t>อาศัยในแผ่นดิน</a:t>
            </a:r>
            <a:endParaRPr lang="en" sz="6000" b="1" spc="300" dirty="0">
              <a:ln w="9525">
                <a:solidFill>
                  <a:schemeClr val="bg1"/>
                </a:solidFill>
                <a:prstDash val="solid"/>
              </a:ln>
              <a:solidFill>
                <a:srgbClr val="867031"/>
              </a:solidFill>
              <a:effectLst>
                <a:glow rad="101600">
                  <a:srgbClr val="000000"/>
                </a:glow>
                <a:outerShdw blurRad="12700" dist="38100" dir="2700000" algn="tl" rotWithShape="0">
                  <a:srgbClr val="FFC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7893624" y="6519446"/>
            <a:ext cx="413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11 for December 13,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490821" y="4927723"/>
            <a:ext cx="701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คำ​ตอบ​นุ่ม​นวล​ช่วย​ละลาย​ความ​โกรธ​เกรี้ยว​ให้​หาย​ไป แต่​คำ​กัก​ขฬะ​เร้า​โทสะ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(</a:t>
            </a:r>
            <a:r>
              <a:rPr lang="th-TH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สภษ. 15:1 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2435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9868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สุนทรพจน์สั่งลา</a:t>
            </a:r>
            <a:r>
              <a:rPr lang="en" sz="2000" b="1" dirty="0">
                <a:solidFill>
                  <a:srgbClr val="9868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solidFill>
                  <a:srgbClr val="9868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</a:t>
            </a:r>
            <a:r>
              <a:rPr lang="en" sz="2000" b="1" dirty="0">
                <a:solidFill>
                  <a:srgbClr val="9868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22:1-8)</a:t>
            </a:r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9B6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เหตุผลแห่งความเชื่อ</a:t>
            </a:r>
            <a:r>
              <a:rPr lang="en" sz="2000" b="1" dirty="0">
                <a:solidFill>
                  <a:srgbClr val="9B6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solidFill>
                  <a:srgbClr val="9B6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</a:t>
            </a:r>
            <a:r>
              <a:rPr lang="en" sz="2000" b="1" dirty="0">
                <a:solidFill>
                  <a:srgbClr val="9B6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22:10-12)</a:t>
            </a:r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5F91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ข้อกล่าวหา</a:t>
            </a:r>
            <a:r>
              <a:rPr lang="en" sz="2000" b="1" dirty="0">
                <a:solidFill>
                  <a:srgbClr val="5F91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solidFill>
                  <a:srgbClr val="5F91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</a:t>
            </a:r>
            <a:r>
              <a:rPr lang="en" sz="2000" b="1" dirty="0">
                <a:solidFill>
                  <a:srgbClr val="5F91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22:13-20)</a:t>
            </a:r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729C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คำตอบที่เมตตากรุณา</a:t>
            </a:r>
            <a:r>
              <a:rPr lang="en" sz="2000" b="1" dirty="0">
                <a:solidFill>
                  <a:srgbClr val="729C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solidFill>
                  <a:srgbClr val="729C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</a:t>
            </a:r>
            <a:r>
              <a:rPr lang="en" sz="2000" b="1" dirty="0">
                <a:solidFill>
                  <a:srgbClr val="729C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22:21-29)</a:t>
            </a:r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9B8F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การคืนดี</a:t>
            </a:r>
            <a:r>
              <a:rPr lang="en" sz="2000" b="1" dirty="0">
                <a:solidFill>
                  <a:srgbClr val="9B8F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solidFill>
                  <a:srgbClr val="9B8F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</a:t>
            </a:r>
            <a:r>
              <a:rPr lang="en" sz="2000" b="1" dirty="0">
                <a:solidFill>
                  <a:srgbClr val="9B8F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หลังจากสงครามหลายปี อิสราเอลได้พิชิตคานาอัน แม้ว่าประชากรยังไม่ถูกขับไล่ออกไปทั้งหมดก็ตาม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9" y="2110412"/>
            <a:ext cx="80867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ในที่สุด เวลาแห่งการจากลาก็มาถึง หลังจากอวยพรและแนะนำให้พวกเขาดำเนินตามทางของพระเจ้า โยชูวาจึงปล่อยพวกเขาไป แต่การจากลานั้นถูกบดบังด้วยความเข้าใจผิดอย่างร้ายแรง ซึ่งอาจทำลายความสามัคคีของชาวอิสราเอลได้อย่างง่ายดาย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1102444"/>
            <a:ext cx="80867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ชนเผ่าสองเผ่าครึ่งที่ยึดครองดินแดนทางตะวันออก (รูเบน กาด และมนัสเสห์ครึ่งเผ่า) และข้ามแม่น้ำจอร์แดนมาช่วยพิชิต ได้ทำตามพันธสัญญาของตนอย่างซื่อสัตย์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สุนทรพจน์สั่งลา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520779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เพียง​แต่​จง​ระวัง​ให้​มาก​ที่​จะ​ปฏิ​บัติ​ตาม​พระ​บัญ​ญัติ และ​กฎ​หมาย​ซึ่ง​โมเสส​ผู้​รับ​ใช้​ของ​พระ​ยาห์​เวห์​บัญชา​ท่าน​ไว้ คือ​ให้​รัก​พระ​ยาห์​เวห์​พระ​เจ้า​ของ​ท่าน และ​ดำ​เนิน​ใน​พระ​มรรคา​ทั้ง​สิ้น​ของ​พระ​องค์ และ​รัก​ษา​พระ​บัญ​ญัติ​ของ​พระ​องค์ และ​ยึด​มั่น​อยู่​กับ​พระ​องค์ และ​ปรน​นิบัติ​พระ​องค์​ด้วย​สุด​จิต​สุด​ใจ​ของ​ท่าน”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22:5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66699" y="1652378"/>
            <a:ext cx="7248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เนื่องจากแม่น้ำจอร์แดนจะทำให้เกิดการแบ่งแยกระหว่างเผ่าต่างๆ โยชูวาจึงให้คำแนะนำที่ชาญฉลาดแก่เผ่าทั้งสองและครึ่งเพื่อให้พวกเขายังคงซื่อสัตย์ต่อไปได้ </a:t>
            </a:r>
            <a:r>
              <a:rPr lang="en" sz="2400" b="1" dirty="0"/>
              <a:t>(</a:t>
            </a:r>
            <a:r>
              <a:rPr lang="th-TH" sz="2400" b="1" dirty="0"/>
              <a:t>โยชูวา</a:t>
            </a:r>
            <a:r>
              <a:rPr lang="en" sz="2400" b="1" dirty="0"/>
              <a:t> 22:5):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338079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เหตุผลแห่งความเชื่อ</a:t>
            </a:r>
            <a:endParaRPr lang="en" sz="44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554424"/>
            <a:ext cx="111497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และ​เมื่อ​พวก​เขา​มา​ถึง​ท้อง​ถิ่น​ใกล้​แม่​น้ำ​จอร์​แดน​ใน​แผ่น​ดิน​คา​นา​อัน คน​รูเบน คน​กาด และ​คน​มนัส​เสห์​ครึ่ง​เผ่า ได้​สร้าง​แท่น​บูชา​แท่น​หนึ่ง​ที่​ใกล้​แม่​น้ำ​จอร์​แดน เป็น​แท่น​ขนาด​ใหญ่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22:10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31458" y="1610410"/>
            <a:ext cx="5338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ใกล้กับสถานที่ที่โยชูวาได้สร้างอนุสรณ์สถานแห่งการข้ามแม่น้ำจอร์แดนอย่างอัศจรรย์ สองเผ่าครึ่งได้สร้างแท่นบูชาที่คล้ายกับแท่นบูชาของสถานศักดิ์สิทธิ์ (ยชว. 22:10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534811"/>
            <a:ext cx="85578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ชาวอิสราเอลที่เหลือตัดสินใจกำจัดบาปนี้โดยการโจมตีพี่น้องของตน (ยชว. 22:12) แต่พระเจ้าทรงเข้าแทรกแซงเพื่อป้องกันไม่ให้เกิดสงครามกลางเมืองนองเลือด พระองค์ทรงตั้งผู้คนที่เลือกที่จะไม่ตัดสินโดยปราศจากหลักฐานทั้งหมด พวกเขาให้โอกาสแห่งความสงสัย และพวกเขาตัดสินใจให้โอกาสพี่น้องได้อธิบายตนเอง (ยชว. 22:13-14)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31459" y="3226499"/>
            <a:ext cx="53389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กระทำนี้ถูกตีความว่าเป็นการละเมิดกฎหมายที่ห้ามการถวายเครื่องบูชาในสถานที่อื่นนอกจากแท่นบูชาเผาในสถานศักดิ์สิทธิ์ (เลวีนิติ 17:8-9)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150899"/>
            <a:ext cx="85578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ปรากฏว่าความผิดพลาดเพียงอย่างเดียวของเขาคือการไม่แจ้งให้พี่น้องทราบถึงเจตนาของเขา... แต่นั่นไม่ใช่ความบาป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ข้อกล่าวหา</a:t>
            </a:r>
            <a:endParaRPr lang="en" sz="5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“ชุม​นุม​ชน​ทั้ง​สิ้น​ของ​พระ​ยาห์​เวห์​กล่าว​ดัง​นี้​ว่า ‘พวก​ท่าน​ได้​ทำ​การ​ทรยศ​เช่น​นี้​ต่อ​พระ​เจ้า​ของ​อิส​รา​เอล​ได้​อย่าง​ไร ใน​การ​ที่​ท่าน​ได้​หัน​กลับ​จาก​การติด​ตาม​พระ​ยาห์​เวห์ โดย​สร้าง​แท่น​บูชา​สำ​หรับ​ตัว​ใน​วัน​นี้​เป็น​การ​กบฏ​ต่อ​พระ​ยาห์​เวห์?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22:16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69277"/>
            <a:ext cx="8318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เหตุใดฟีเนหัสจึงได้รับเลือกให้เป็นหัวหน้าคณะกรรมการสอบสวน (ยชว. 22:13-14)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829348"/>
            <a:ext cx="51324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คำปราศรัยของฟีเนหัสสมเหตุสมผลอย่างยิ่ง หากมีการถวายเครื่องบูชาบนแท่นบูชาที่เพิ่งสร้างขึ้นใหม่ พระเจ้าจะทรงลงโทษอิสราเอลทั้งหมด (ยชว. 22:18ข)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93811"/>
            <a:ext cx="83180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ฟีเนหัส บุตรชายของมหาปุโรหิต ได้พยายามอย่างไม่ลดละในการหยุดยั้งบาปที่บาอัลเปโอร์ (กันดารวิถี 25:7-8) ในคำปราศรัยของเขา เขาเชื่อมโยงบาปนี้กับบาปของอาคาน และเปรียบเทียบกับบาปที่คาดว่าเกิดจากสองเผ่าครึ่ง (ยชว. 22:16-20)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152787"/>
            <a:ext cx="51324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อย่างไรก็ตาม พระองค์ได้ทรงให้โอกาสพวกเขาแก้ไขความผิดพลาดนี้ก่อนที่พวกเขาจะกระทำบาป พระองค์ได้ทรงให้โอกาสพวกเขากลับไปยังฝั่งแม่น้ำจอร์แดนซึ่งเป็นที่ตั้งของสถานนมัสการ (ยชว. 22:19)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คำตอบที่เมตตากรุณา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ถ้า​เรา​ได้​สร้าง​แท่น​บูชา​นั้น​เพื่อ​หัน​จาก​การ​ติด​ตาม​พระ​ยาห์​เวห์ หรือ​เพื่อ​ถวาย​เครื่อง​บูชา​เผา​ทั้ง​ตัว หรือ​ธัญ​บูชา หรือ​เพื่อ​ถวาย​ศานติ​บูชา​บน​แท่น​นั้น ก็​ขอ​พระ​ยาห์​เวห์​ทรง​ลง​โทษ​เถิด</a:t>
            </a:r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22:23 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4294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เมื่อถูกกล่าวหา เผ่ารูเบนและกาด และเผ่ามนัสเสห์ครึ่งเผ่า ก็ได้ประพฤติตนเป็นแบบอย่างที่ดีดังนี้: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687171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796504"/>
            <a:ext cx="779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เมื่อชาวอิสราเอลไม่ทราบแรงจูงใจของพี่น้องในการสร้างแท่นบูชา พวกเขาก็รับเอาแนวคิดนี้มา: การกบฏ ความปรารถนาที่จะแยกตัวออกไป และการลงโทษจากพระเจ้า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1" y="5812440"/>
            <a:ext cx="77996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แม้ว่าเผ่าที่ถูกกล่าวหาอาจรู้สึกขุ่นเคืองกับข้อกล่าวหาและตอบโต้อย่างรุนแรงเพื่อปกป้องตนเอง แต่ด้วยปฏิกิริยาที่เป็นมิตรของพวกเขา สงครามจึงหลีกเลี่ยงไม่ได้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812167"/>
            <a:ext cx="7729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ความจริงก็คือ ความปรารถนาที่จะอยู่ร่วมกับพี่น้องของตน และหลีกเลี่ยงการแยกตัวออกไปในอนาคตของชาวอิสราเอล (ยชว. 22:24-26)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การคืนดี</a:t>
            </a:r>
            <a:endParaRPr lang="en" sz="4400" b="1" spc="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508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571797"/>
            <a:ext cx="90296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ราย​งาน​นั้น​เป็น​ที่​พอใจ​ประ​ชา​ชน​อิส​รา​เอล แล้ว​ประ​ชา​ชน​อิส​รา​เอล​ก็​สรร​เสริญ​พระ​เจ้า และ​ไม่​พูด​ถึง​เรื่อง​ที่​จะ​ทำ​สง​คราม​กับ​พวก​เขา เพื่อ​ทำลาย​แผ่น​ดิน​ซึ่ง​คน​รูเบน​และ​คน​กาด​ได้​อา​ศัย​อยู่​นั้น</a:t>
            </a:r>
            <a:r>
              <a:rPr lang="en" b="1" dirty="0"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22:33 </a:t>
            </a:r>
            <a:r>
              <a:rPr lang="en" sz="14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-66675" y="1527302"/>
            <a:ext cx="65627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เมื่อเห็นว่าข้อกล่าวหานั้นไม่มีมูลความจริง ฟีเนหัสและคณะผู้แทนอิสราเอลจึงรู้สึกโล่งใจ (ยชว. 22:30-31) ส่วนพวกเขา เมื่อชาวอิสราเอลได้เรียนรู้ความจริง พวกเขาก็มีความยินดีและสรรเสริญพระเจ้า (ยชว. 22:32-33)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898415"/>
              </p:ext>
            </p:extLst>
          </p:nvPr>
        </p:nvGraphicFramePr>
        <p:xfrm>
          <a:off x="6496050" y="1710957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673447" y="31793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673447" y="3815590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673447" y="445186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673447" y="5088130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673447" y="572440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673447" y="6360670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93750" y="1072515"/>
            <a:ext cx="103727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บัดนี้ ลูกหลานของกาดและรูเบนได้นำจารึกไว้บนแท่นบูชาของพวกเขา ระบุจุดประสงค์ในการสร้างแท่นบูชานั้น และกล่าวว่า “แท่นบูชานี้จะเป็นพยานระหว่างเราว่าพระยาห์เวห์ทรงเป็นพระเจ้า” ด้วยเหตุนี้ พวกเขาจึงพยายามป้องกันความเข้าใจผิดในอนาคต และขจัดสิ่งที่อาจเป็นสาเหตุของการล่อลวง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บ่อยครั้งที่ความยากลำบากร้ายแรงเกิดขึ้นจากความเข้าใจผิดเล็กๆ น้อยๆ แม้แต่ในหมู่ผู้ที่ถูกกระตุ้นด้วยเจตนาอันชอบธรรมที่สุด และหากปราศจากความสุภาพและความอดทน ผลลัพธ์ที่ร้ายแรงและถึงขั้นร้ายแรงอาจตามมา […]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ไม่มีใครเคยถูกตำหนิติเตียนและประณาม แต่หลายคนกลับถูกผลักดันให้ห่างไกลจากวิถีทางที่ถูกต้อง และนำไปสู่การทำให้ใจแข็งกระด้างต่อความเชื่อ จิตใจแห่งความเมตตา กิริยามารยาทที่สุภาพอ่อนโยนและอดทน อาจช่วยผู้ที่ทำผิดและปกปิดบาปมากมายได้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”</a:t>
            </a:r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484710" y="6064597"/>
            <a:ext cx="3806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pp. 519)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1752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Calibri</vt:lpstr>
      <vt:lpstr>Arial</vt:lpstr>
      <vt:lpstr>Aptos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78</cp:revision>
  <dcterms:created xsi:type="dcterms:W3CDTF">2025-11-15T16:15:13Z</dcterms:created>
  <dcterms:modified xsi:type="dcterms:W3CDTF">2025-12-02T10:46:46Z</dcterms:modified>
</cp:coreProperties>
</file>