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/>
            <a:t>ยอมรับพระเมตตาคุณของพระเจ้า</a:t>
          </a:r>
          <a:r>
            <a:rPr lang="en" sz="1800" b="1" dirty="0"/>
            <a:t> (</a:t>
          </a:r>
          <a:r>
            <a:rPr lang="th-TH" sz="1800" b="1" dirty="0"/>
            <a:t>สดุดี</a:t>
          </a:r>
          <a:r>
            <a:rPr lang="en" sz="1800" b="1" dirty="0"/>
            <a:t> 31:7)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/>
            <a:t>ให้เราวางใจในพระองค์</a:t>
          </a:r>
          <a:r>
            <a:rPr lang="en" sz="1800" b="1" dirty="0"/>
            <a:t> (</a:t>
          </a:r>
          <a:r>
            <a:rPr lang="th-TH" sz="1800" b="1" dirty="0"/>
            <a:t>สดุดี</a:t>
          </a:r>
          <a:r>
            <a:rPr lang="en" sz="1800" b="1" dirty="0"/>
            <a:t> 5:11)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/>
            <a:t>ยอมรับพระคุณแห่งความรอด</a:t>
          </a:r>
          <a:r>
            <a:rPr lang="en" sz="1800" b="1" dirty="0"/>
            <a:t> (</a:t>
          </a:r>
          <a:r>
            <a:rPr lang="th-TH" sz="1800" b="1" dirty="0"/>
            <a:t>สดุดี</a:t>
          </a:r>
          <a:r>
            <a:rPr lang="en" sz="1800" b="1" dirty="0"/>
            <a:t> 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/>
            <a:t>รักษาพระบัญญัติของพระเจ้า</a:t>
          </a:r>
          <a:r>
            <a:rPr lang="en" sz="1800" b="1" dirty="0"/>
            <a:t> (</a:t>
          </a:r>
          <a:r>
            <a:rPr lang="th-TH" sz="1800" b="1" dirty="0"/>
            <a:t>สดุดี</a:t>
          </a:r>
          <a:r>
            <a:rPr lang="en" sz="1800" b="1" dirty="0"/>
            <a:t> 119:14; </a:t>
          </a:r>
          <a:r>
            <a:rPr lang="th-TH" sz="1800" b="1" dirty="0"/>
            <a:t>อิสยาห์</a:t>
          </a:r>
          <a:r>
            <a:rPr lang="en" sz="1800" b="1" dirty="0"/>
            <a:t> 58:13, 14)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/>
            <a:t>มีชีวิตอยู่ในพระคำของพระเจ้า</a:t>
          </a:r>
          <a:r>
            <a:rPr lang="en" sz="1800" b="1" dirty="0"/>
            <a:t> (</a:t>
          </a:r>
          <a:r>
            <a:rPr lang="th-TH" sz="1800" b="1" dirty="0"/>
            <a:t>สดุดี</a:t>
          </a:r>
          <a:r>
            <a:rPr lang="en" sz="1800" b="1" dirty="0"/>
            <a:t>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/>
            <a:t>เลี้ยงดูบุตรหลานให้เป็นคนดีตามหลักศาสนา</a:t>
          </a:r>
          <a:r>
            <a:rPr lang="en" sz="1800" b="1" dirty="0"/>
            <a:t> (</a:t>
          </a:r>
          <a:r>
            <a:rPr lang="th-TH" sz="1800" b="1" dirty="0"/>
            <a:t>สุภาษิต</a:t>
          </a:r>
          <a:r>
            <a:rPr lang="en" sz="1800" b="1" dirty="0"/>
            <a:t> 23:24, 25)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th-TH" sz="1800" b="1" dirty="0"/>
            <a:t>การเข้าสุนัตเมื่อายุเพียงแปดวัน เป็นสิ่งที่พ่อแม่ที่เคร่งศาสนาจะปฏิบัติ</a:t>
          </a:r>
          <a:endParaRPr lang="en" sz="1800" b="1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th-TH" sz="1800" b="1" dirty="0"/>
            <a:t>เป็นชาวฮิบรูโดยกำเนิด และเป็นเชื้อสายเบนจามินอันบริสุทธิ์</a:t>
          </a:r>
          <a:endParaRPr lang="en" sz="1800" b="1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th-TH" sz="1800" b="1" dirty="0"/>
            <a:t>เคร่งครัด ในกฏบัญญัติ เป็นฟาริสีผู้เคร่งครัด</a:t>
          </a:r>
          <a:endParaRPr lang="en" sz="1800" b="1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th-TH" sz="1800" b="1" dirty="0"/>
            <a:t>ในด้านความกระตือรือล้น ท่านก็ข่มเหงคริสตจักร</a:t>
          </a:r>
          <a:endParaRPr lang="en" sz="18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th-TH" sz="1800" b="1" dirty="0"/>
            <a:t>เป็นผู้พิทักษ์บทบัญญัติที่ ไม่มีที่ติ</a:t>
          </a:r>
          <a:endParaRPr lang="en" sz="18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th-TH" sz="2000" b="1" dirty="0"/>
            <a:t>เมื่อเราเรียนรู้พระคำของพระเจ้า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th-TH" sz="2000" b="1" dirty="0"/>
            <a:t>เมื่อเราขอการทรงนำของพระวิญญาณบริสุทธิ์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th-TH" sz="2000" b="1" dirty="0"/>
            <a:t>เมื่อเราร่วมทนทุกข์กับพระคริสต์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th-TH" sz="2000" b="1" dirty="0"/>
            <a:t>เมื่อเราร่วมในเป้าหมายเดียวกันกับพระองค์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ยอมรับพระเมตตาคุณของพระเจ้า</a:t>
          </a:r>
          <a:r>
            <a:rPr lang="en" sz="1800" b="1" kern="1200" dirty="0"/>
            <a:t> (</a:t>
          </a:r>
          <a:r>
            <a:rPr lang="th-TH" sz="1800" b="1" kern="1200" dirty="0"/>
            <a:t>สดุดี</a:t>
          </a:r>
          <a:r>
            <a:rPr lang="en" sz="1800" b="1" kern="1200" dirty="0"/>
            <a:t> 31:7)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ให้เราวางใจในพระองค์</a:t>
          </a:r>
          <a:r>
            <a:rPr lang="en" sz="1800" b="1" kern="1200" dirty="0"/>
            <a:t> (</a:t>
          </a:r>
          <a:r>
            <a:rPr lang="th-TH" sz="1800" b="1" kern="1200" dirty="0"/>
            <a:t>สดุดี</a:t>
          </a:r>
          <a:r>
            <a:rPr lang="en" sz="1800" b="1" kern="1200" dirty="0"/>
            <a:t> 5:11)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ยอมรับพระคุณแห่งความรอด</a:t>
          </a:r>
          <a:r>
            <a:rPr lang="en" sz="1800" b="1" kern="1200" dirty="0"/>
            <a:t> (</a:t>
          </a:r>
          <a:r>
            <a:rPr lang="th-TH" sz="1800" b="1" kern="1200" dirty="0"/>
            <a:t>สดุดี</a:t>
          </a:r>
          <a:r>
            <a:rPr lang="en" sz="1800" b="1" kern="1200" dirty="0"/>
            <a:t> 9:14)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รักษาพระบัญญัติของพระเจ้า</a:t>
          </a:r>
          <a:r>
            <a:rPr lang="en" sz="1800" b="1" kern="1200" dirty="0"/>
            <a:t> (</a:t>
          </a:r>
          <a:r>
            <a:rPr lang="th-TH" sz="1800" b="1" kern="1200" dirty="0"/>
            <a:t>สดุดี</a:t>
          </a:r>
          <a:r>
            <a:rPr lang="en" sz="1800" b="1" kern="1200" dirty="0"/>
            <a:t> 119:14; </a:t>
          </a:r>
          <a:r>
            <a:rPr lang="th-TH" sz="1800" b="1" kern="1200" dirty="0"/>
            <a:t>อิสยาห์</a:t>
          </a:r>
          <a:r>
            <a:rPr lang="en" sz="1800" b="1" kern="1200" dirty="0"/>
            <a:t> 58:13, 14)</a:t>
          </a:r>
          <a:endParaRPr lang="es-ES" sz="18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มีชีวิตอยู่ในพระคำของพระเจ้า</a:t>
          </a:r>
          <a:r>
            <a:rPr lang="en" sz="1800" b="1" kern="1200" dirty="0"/>
            <a:t> (</a:t>
          </a:r>
          <a:r>
            <a:rPr lang="th-TH" sz="1800" b="1" kern="1200" dirty="0"/>
            <a:t>สดุดี</a:t>
          </a:r>
          <a:r>
            <a:rPr lang="en" sz="1800" b="1" kern="1200" dirty="0"/>
            <a:t>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เลี้ยงดูบุตรหลานให้เป็นคนดีตามหลักศาสนา</a:t>
          </a:r>
          <a:r>
            <a:rPr lang="en" sz="1800" b="1" kern="1200" dirty="0"/>
            <a:t> (</a:t>
          </a:r>
          <a:r>
            <a:rPr lang="th-TH" sz="1800" b="1" kern="1200" dirty="0"/>
            <a:t>สุภาษิต</a:t>
          </a:r>
          <a:r>
            <a:rPr lang="en" sz="1800" b="1" kern="1200" dirty="0"/>
            <a:t> 23:24, 25)</a:t>
          </a:r>
          <a:endParaRPr lang="es-ES" sz="18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การเข้าสุนัตเมื่อายุเพียงแปดวัน เป็นสิ่งที่พ่อแม่ที่เคร่งศาสนาจะปฏิบัติ</a:t>
          </a:r>
          <a:endParaRPr lang="en" sz="1800" b="1" kern="120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เป็นชาวฮิบรูโดยกำเนิด และเป็นเชื้อสายเบนจามินอันบริสุทธิ์</a:t>
          </a:r>
          <a:endParaRPr lang="en" sz="1800" b="1" kern="120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เคร่งครัด ในกฏบัญญัติ เป็นฟาริสีผู้เคร่งครัด</a:t>
          </a:r>
          <a:endParaRPr lang="en" sz="1800" b="1" kern="120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ในด้านความกระตือรือล้น ท่านก็ข่มเหงคริสตจักร</a:t>
          </a:r>
          <a:endParaRPr lang="en" sz="1800" b="1" kern="120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เป็นผู้พิทักษ์บทบัญญัติที่ ไม่มีที่ติ</a:t>
          </a:r>
          <a:endParaRPr lang="en" sz="1800" b="1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816"/>
          <a:ext cx="5838883" cy="323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เมื่อเราเรียนรู้พระคำของพระเจ้า</a:t>
          </a:r>
          <a:endParaRPr lang="es-ES" sz="2000" kern="1200" dirty="0"/>
        </a:p>
      </dsp:txBody>
      <dsp:txXfrm>
        <a:off x="15811" y="16627"/>
        <a:ext cx="5807261" cy="292258"/>
      </dsp:txXfrm>
    </dsp:sp>
    <dsp:sp modelId="{AC2183AB-1788-4257-BAEC-8F86DBF54A97}">
      <dsp:nvSpPr>
        <dsp:cNvPr id="0" name=""/>
        <dsp:cNvSpPr/>
      </dsp:nvSpPr>
      <dsp:spPr>
        <a:xfrm>
          <a:off x="0" y="333458"/>
          <a:ext cx="5838883" cy="323880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เมื่อเราขอการทรงนำของพระวิญญาณบริสุทธิ์</a:t>
          </a:r>
          <a:endParaRPr lang="es-ES" sz="2000" kern="1200" dirty="0"/>
        </a:p>
      </dsp:txBody>
      <dsp:txXfrm>
        <a:off x="15811" y="349269"/>
        <a:ext cx="5807261" cy="292258"/>
      </dsp:txXfrm>
    </dsp:sp>
    <dsp:sp modelId="{98181CE8-058B-4900-B30A-3A1C2A9FA89B}">
      <dsp:nvSpPr>
        <dsp:cNvPr id="0" name=""/>
        <dsp:cNvSpPr/>
      </dsp:nvSpPr>
      <dsp:spPr>
        <a:xfrm>
          <a:off x="0" y="666099"/>
          <a:ext cx="5838883" cy="323880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เมื่อเราร่วมทนทุกข์กับพระคริสต์</a:t>
          </a:r>
          <a:endParaRPr lang="es-ES" sz="2000" kern="1200" dirty="0"/>
        </a:p>
      </dsp:txBody>
      <dsp:txXfrm>
        <a:off x="15811" y="681910"/>
        <a:ext cx="5807261" cy="292258"/>
      </dsp:txXfrm>
    </dsp:sp>
    <dsp:sp modelId="{AE6B2F7C-9832-47C0-AE96-1FC8C025600F}">
      <dsp:nvSpPr>
        <dsp:cNvPr id="0" name=""/>
        <dsp:cNvSpPr/>
      </dsp:nvSpPr>
      <dsp:spPr>
        <a:xfrm>
          <a:off x="0" y="998741"/>
          <a:ext cx="5838883" cy="32388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เมื่อเราร่วมในเป้าหมายเดียวกันกับพระองค์</a:t>
          </a:r>
          <a:endParaRPr lang="es-ES" sz="2000" kern="1200" dirty="0"/>
        </a:p>
      </dsp:txBody>
      <dsp:txXfrm>
        <a:off x="15811" y="1014552"/>
        <a:ext cx="5807261" cy="292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มั่นใจในพระคริสต์เท่านั้น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10245212" y="103240"/>
            <a:ext cx="182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6 for February 7, 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/>
                <a:solidFill>
                  <a:srgbClr val="954ECA"/>
                </a:solidFill>
              </a:rPr>
              <a:t>ความรู้ในพระคริสต์</a:t>
            </a:r>
            <a:endParaRPr lang="en" sz="4400" b="1" dirty="0">
              <a:ln/>
              <a:solidFill>
                <a:srgbClr val="954E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ข้าพ​เจ้า​ต้อง​การ​จะ​รู้​จัก​พระ​องค์ คือ​รู้​จัก​ฤทธิ์​เดช​แห่ง​การ​คืน​พระ​ชนม์​ของ​พระ​องค์​และ​รู้จัก​การ​มีส่วน​ร่วม​ใน​ความ​ทุกข์​ของ​พระ​องค์ และ​เป็น​เหมือน​กับ​พระ​องค์​ใน​ความ​ตาย​นั้น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ฟิลิปปี. 3:10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/>
              <a:t>เราจะรู้จักพระคริสต์</a:t>
            </a:r>
            <a:r>
              <a:rPr lang="en" sz="2200" b="1" dirty="0"/>
              <a:t> (</a:t>
            </a:r>
            <a:r>
              <a:rPr lang="th-TH" sz="2200" b="1" dirty="0"/>
              <a:t>ฟิลิปปี</a:t>
            </a:r>
            <a:r>
              <a:rPr lang="en" sz="2000" b="1" dirty="0"/>
              <a:t> 3:10-16)?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593175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700673"/>
            <a:ext cx="6114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ชีวิตคริสเตียนเปรียบเสมือนการแข่งขัน เราต้องมีเป้าหมายที่ชัดเจนอยู่ในใจ เราไม่ได้มีชีวิตอยู่เพื่อแค่เพลิดเพลินกับชีวิตนี้เท่านั้น เราหวังที่จะไปถึงการฟื้นคืนชีพจากความตาย (ฟิลิปปี 3:11)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5210877"/>
            <a:ext cx="61952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จนกว่าจะถึงเวลานั้น เราพยายามที่จะ “ยึดมั่นในสิ่งที่พระเยซูคริสต์ทรงยึดมั่นในข้าพเจ้า” (ฟิลิปปี้ 3:12) พระเยซูทรงรับข้าพเจ้ามาเพื่อประทานเมือง รางวัล และชีวิตนิรันดร์ที่จะอยู่กับพระองค์ (ฮีบรู 11:10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ฟิลิปปี 3:14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เธสะโลนิกา 4:17)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717737"/>
            <a:ext cx="89091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จุดประสงค์อันยิ่งใหญ่ที่ผลักดันให้เปาโลก้าวไปข้างหน้าท่ามกลางความยากลำบากและอุปสรรค ควรนำพาผู้ทำงานรับใช้พระเจ้าทุกคนให้อุทิศตนอย่างเต็มที่เพื่อรับใช้พระเจ้า สิ่งล่อใจทางโลกจะเข้ามาดึงความสนใจของเขาออกจากพระผู้ช่วยให้รอด แต่เขาต้องมุ่งมั่นไปสู่เป้าหมาย แสดงให้โลก เหล่าทูตสวรรค์ และมนุษย์เห็นว่าความหวังที่จะได้เห็นพระพักตร์ของพระเจ้านั้นคุ้มค่ากับความพยายามและการเสียสละทั้งหมดที่จำเป็นต่อการบรรลุความหวังนี้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แม้แต่สาวกที่ต่ำต้อยที่สุดของพระคริสต์ก็อาจได้เป็นผู้อยู่ในสวรรค์ เป็นทายาทของพระเจ้าในมรดกที่ไม่เสื่อมสลาย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764962" y="6382214"/>
            <a:ext cx="414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December 13)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888205" y="1394005"/>
            <a:ext cx="6004287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ข้าพ​เจ้า​ต้อง​การ​จะ​รู้​จัก​พระ​องค์ คือ​รู้​จัก​ฤทธิ์​เดช​แห่ง​การ​คืน​พระ​ชนม์​ของ​พระ​องค์​และ​รู้จัก​การ​มีส่วน​ร่วม​ใน​ความ​ทุกข์​ของ​พระ​องค์ และ​เป็น​เหมือน​กับ​พระ​องค์​ใน​ความ​ตาย​นั้น ทั้ง​มุ่ง​หวัง​ที่​จะ​ได้​เป็น​ขึ้น​จาก​ความ​ตาย​ด้วย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lang="th-TH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ฟิลิปปี 3:10-11</a:t>
            </a:r>
            <a:endParaRPr kumimoji="0" lang="es-E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h-TH" sz="2000" b="1" dirty="0">
                <a:solidFill>
                  <a:srgbClr val="2B436F"/>
                </a:solidFill>
              </a:rPr>
              <a:t>เคล็ดลับในการหลีกเลี่ยงการสูญเสียความรอด</a:t>
            </a:r>
            <a:r>
              <a:rPr lang="en" sz="2000" b="1" dirty="0">
                <a:solidFill>
                  <a:srgbClr val="2B436F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สิ่งที่ควรหลีกเลี่ยง </a:t>
            </a:r>
            <a:r>
              <a:rPr lang="en" sz="2000" b="1" dirty="0"/>
              <a:t>(</a:t>
            </a:r>
            <a:r>
              <a:rPr lang="th-TH" sz="2000" b="1" dirty="0"/>
              <a:t>ฟิลิปปี</a:t>
            </a:r>
            <a:r>
              <a:rPr lang="en" sz="2000" b="1" dirty="0"/>
              <a:t> 3:1-3)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สิ่งที่ควรละทิ้ง</a:t>
            </a:r>
            <a:r>
              <a:rPr lang="en" sz="2000" b="1" dirty="0"/>
              <a:t> (</a:t>
            </a:r>
            <a:r>
              <a:rPr lang="th-TH" sz="2000" b="1" dirty="0"/>
              <a:t>ฟิลิปปี</a:t>
            </a:r>
            <a:r>
              <a:rPr lang="en" sz="2000" b="1" dirty="0"/>
              <a:t> 3:4-6)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สิ่งที่สำคัญ</a:t>
            </a:r>
            <a:r>
              <a:rPr lang="en" sz="2000" b="1" dirty="0"/>
              <a:t> (</a:t>
            </a:r>
            <a:r>
              <a:rPr lang="th-TH" sz="2000" b="1" dirty="0"/>
              <a:t>ฟิลิปปี</a:t>
            </a:r>
            <a:r>
              <a:rPr lang="en" sz="2000" b="1" dirty="0"/>
              <a:t> 3:7-8)</a:t>
            </a:r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28724D"/>
                </a:solidFill>
              </a:rPr>
              <a:t>เคล็ดลับในการคงอยู่ในความรอด</a:t>
            </a:r>
            <a:r>
              <a:rPr lang="en" sz="2000" b="1" dirty="0">
                <a:solidFill>
                  <a:srgbClr val="28724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ความเชื่อในพระคริสต์ </a:t>
            </a:r>
            <a:r>
              <a:rPr lang="en" sz="2000" b="1" dirty="0"/>
              <a:t>(</a:t>
            </a:r>
            <a:r>
              <a:rPr lang="th-TH" sz="2000" b="1" dirty="0"/>
              <a:t>ฟิลิปปี</a:t>
            </a:r>
            <a:r>
              <a:rPr lang="en" sz="2000" b="1" dirty="0"/>
              <a:t> 3:9)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ความรู้ในพระคริสต์</a:t>
            </a:r>
            <a:r>
              <a:rPr lang="en" sz="2000" b="1" dirty="0"/>
              <a:t> (</a:t>
            </a:r>
            <a:r>
              <a:rPr lang="th-TH" sz="2000" b="1" dirty="0"/>
              <a:t>ฟิลิปปี</a:t>
            </a:r>
            <a:r>
              <a:rPr lang="en" sz="2000" b="1" dirty="0"/>
              <a:t> 3:10-16)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775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ชาวฟิลิปปีรู้หนทางแห่งความรอดแล้ว เพราะเปาโลและสิลาสได้บอกแก่ผู้กลับใจคนแรกๆ ในเมืองนั้นอย่างชัดเจน คือผู้คุมคุก (กิจการ 16:30-31)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644375"/>
            <a:ext cx="47756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ด้วยเหตุนี้ เปาโลจึงเตือนพวกเขาถึงหลักสำคัญแห่งความรอดโดยความเชื่อ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5" y="1509945"/>
            <a:ext cx="49023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เมื่อคริสตจักรตั้งมั่นแล้ว พวกเขาก็ตกอยู่ในอันตรายที่จะหลงทางจากหนทางแห่งความรอด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2123658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h-TH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เคล็ดลับในการหลีกเลี่ยง</a:t>
            </a:r>
          </a:p>
          <a:p>
            <a:pPr algn="ctr"/>
            <a:r>
              <a:rPr lang="th-TH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การสูญเสียความรอด</a:t>
            </a:r>
            <a:endParaRPr lang="en" sz="6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800" b="1" spc="300" dirty="0">
                <a:ln/>
                <a:solidFill>
                  <a:schemeClr val="accent3"/>
                </a:solidFill>
              </a:rPr>
              <a:t>สิ่งที่ควรหลีกเลี่ยง</a:t>
            </a:r>
            <a:endParaRPr lang="en" sz="48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12291"/>
            <a:ext cx="11029950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จง​ระวัง​พวก​สุนัข จง​ระวัง​พวก​ที่​ทำ​ชั่ว จง​ระวัง​พวก​เชือด​เนื้อ​เถือ​หนัง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ฟิลิปปี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1" y="1236580"/>
            <a:ext cx="4015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ก่อนที่จะกล่าวถึงอันตรายที่คุกคามความเชื่อ เปาโลได้ให้คำแนะนำแก่เราว่า “จงชื่นชมยินดีในองค์พระผู้เป็นเจ้า” (ฟิลิปปี้ 3:1ก) และเขายังเสริมสิ่งสำคัญอีกอย่างหนึ่งคือ เป็นการดีที่จะกล่าวซ้ำความจริงที่เรามีอยู่แล้ว แม้ว่าเราจะรู้ดีอยู่แล้วก็ตาม (ฟิลิปปี 3:1ข)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418735" y="4522575"/>
            <a:ext cx="5334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เปาโลชี้ให้เห็นถึงอันตรายที่ร้ายแรงที่สุดที่คุกคามคริสตจักรในเวลานั้น คือ ครูสอนเท็จที่สอนให้ยึดมั่นในกฎพิธีกรรมอย่างเคร่งครัด (ฟิลิปปี 3:2) เขาอ้างถึงคนเหล่านี้ในสามลักษณะที่แตกต่างกัน คือ สุนัข (สดุดี 22:16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เปโตร 2:21-22) คนชั่ว และผู้ที่ตัดเนื้อหนัง (โดยการขลิบเข้าสุนัต)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016658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8" y="3791125"/>
            <a:ext cx="4015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เราจะสามารถชื่นชมยินดีในพระเจ้าได้อย่างไร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สิ่งที่ควรละทิ้ง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0227" y="682741"/>
            <a:ext cx="10982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ข้าพ​เจ้า​เข้า​สุหนัต​ใน​วัน​ที่​แปด​ที่​คลอด​มา เป็น​ชน​ชาติ​อิส​รา​เอล อยู่​ใน​เผ่า​เบน​ยา​มิน เป็น​ชาว​ฮีบรู​ที่​เกิด​จาก​คน​ฮีบรู </a:t>
            </a:r>
          </a:p>
          <a:p>
            <a:pPr algn="ctr"/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ใน​ด้าน​ธรรม​บัญ​ญัติ​ก็​อยู่​ใน​คณะ​ฟา​ริสี</a:t>
            </a:r>
            <a:r>
              <a:rPr lang="en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ฟิลิปปี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ในที่ประชุมสภาเยรูซาเล็ม มีการออกพระราชกฤษฎีกาว่าคนต่างชาติไม่ควรต้องกังวลกับเรื่องของกฎหมายพิธีกรรมของชาวยิว (กิจการ 15:19-21) อย่างไรก็ตาม มีครูบางคนมาที่ฟิลิปปีและสอนถึงความจำเป็นของการเข้าสุนัต (ฟิลิปปี 3:2-3)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109360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458831"/>
            <a:ext cx="32643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แต่เขาโอ้อวดเรื่องทั้งหมดนี้ก่อนที่เขาจะรู้จักพระเยซู ตอนนี้เขารู้แล้วว่าเขายังไม่เข้าใจพระบัญญัติเลย (มัทธิว 5:21-22) ตอนนี้เขารู้แล้วว่ามีเพียงพระคริสต์เท่านั้นที่ช่วยให้รอด (ฟิลิปปี 3:7)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2289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ย้อนกลับไปในอดีต เปาโลเตือนพวกเขาว่าตัวเขาเองนั้นสมบูรณ์แบบเพียงใดเมื่อครั้งที่เขายังเป็นเหมือนครูเหล่านั้น (ฟิลิปปี 3:4-6):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สิ่งที่สำคัญ</a:t>
            </a:r>
            <a:endParaRPr lang="en" sz="5000" b="1" spc="630" dirty="0">
              <a:ln w="10160">
                <a:solidFill>
                  <a:srgbClr val="FFFF00"/>
                </a:solidFill>
                <a:prstDash val="solid"/>
              </a:ln>
              <a:solidFill>
                <a:srgbClr val="823A36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430887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200" b="1" dirty="0">
                <a:solidFill>
                  <a:srgbClr val="485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แต่​ว่า​อะไร​ที่​เคย​เป็น​กำ​ไร​ของ​ข้าพ​เจ้า ข้าพ​เจ้า​ได้​ถือ​ว่า​สิ่ง​นั้น​เป็น​การ​ขาด​ทุน​แล้ว​เพราะ​เหตุ​พระ​คริสต์</a:t>
            </a:r>
            <a:r>
              <a:rPr lang="en" sz="2200" b="1" dirty="0">
                <a:solidFill>
                  <a:srgbClr val="485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ฟิลิปปี. 3:7 </a:t>
            </a:r>
            <a:r>
              <a:rPr lang="en" sz="2200" b="1" dirty="0">
                <a:solidFill>
                  <a:srgbClr val="485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237943"/>
            <a:ext cx="72989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เปาโลเปรียบเทียบชีวิตในอดีตกับชีวิตในปัจจุบัน ด้านหนึ่ง เขาเปรียบเทียบความรู้ทั้งหมดที่มี อนาคตอันรุ่งโรจน์ในฐานะศิษย์เอกของกามาลิเอล และพรสวรรค์อันยอดเยี่ยมในฐานะศิษย์ของฟาริสี ทั้งหมดนี้คือผลกำไร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888292" y="4907928"/>
            <a:ext cx="630370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อะไรจะล้ำค่าไปกว่าชีวิตนิรันดร์ในสวรรค์และบนโลกใหม่ได้เล่า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แต่ค่านิยมทางโลกกลับบดบังความจริงข้อนี้จากหลายคน มีการแข่งขันกันอย่างเป็นธรรมชาติระหว่างสิ่งที่ถือว่าสำคัญในโลกนี้กับสิ่งที่สวรรค์ให้คุณค่าอย่างแท้จริง นั่นคืออุปนิสัยที่เหมือนพระคริสต์และการช่วยให้รอดของจิตวิญญาณ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286439" y="2697126"/>
            <a:ext cx="72729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ทีนี้ ลองเปรียบเทียบชีวิตของเขาตั้งแต่ได้พบกับพระคริสต์ดูบ้าง ผลกำไรทั้งหมดกลายเป็นสิ่งไร้ค่า เพราะไม่มีสิ่งใดเทียบได้กับความรักของพระคริสต์ (ฟิลิปปี 3:7-8)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015663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th-TH" sz="6000" spc="300" dirty="0"/>
              <a:t>เคล็ดลับแห่งการคงอยู่ในความรอด</a:t>
            </a:r>
            <a:endParaRPr lang="en" sz="6000" spc="300" dirty="0"/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th-TH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ความเชื่อในพระคริสต์</a:t>
            </a:r>
            <a:endParaRPr lang="en" sz="44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1133474" y="545625"/>
            <a:ext cx="9925050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และ​จะ​ได้​เห็น​ว่า​ข้าพ​เจ้า​อยู่​ใน​พระ​องค์ ไม่​มี​ความ​ชอบ​ธรรม​ที่​ได้​มา​จาก​ธรรม​บัญ​ญัติ มี​แต่​ที่​ได้​มา​โดย​ความ​เชื่อ​ใน​พระ​คริสต์ คือ​ความ​ชอบ​ธรรม​ที่​มา​จาก​พระ​เจ้า​โดย​ความ​เชื่อ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ฟป. 3:9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9" y="1391131"/>
            <a:ext cx="84296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เปาโลมั่นใจในความชอบธรรมของตนเอง จึงไปที่ดามัสกัสเพื่อนำพวกนอกรีตจากนิกาย “ทาง” กลับมาสู่หนทางแห่งความรอด (กิจการ 9:1-2) แต่เมื่อเขาเข้าไปในดามัสกัส เขาก็เต็มไปด้วยความชอบธรรมอีกอย่างหนึ่ง คือความชอบธรรมของพระเจ้า “ซึ่งมาจากการเชื่อในพระคริสต์” (ฟิลิปปี 3:9)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297789" y="4395787"/>
            <a:ext cx="479937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จากพระธรรม 1 โครินธ์ 1:30 การ “อยู่ในพระคริสต์” ครอบคลุมทุกสิ่งทุกอย่างที่ประกอบขึ้นเป็นแผนแห่งความรอด ตั้งแต่รุ่งอรุณแห่งสติปัญญาฝ่ายวิญญาณ (ปัญญา) ผ่านการได้รับการชำระให้ชอบธรรมโดยความเชื่อ (ความชอบธรรม) และการเตรียมตัวสำหรับสวรรค์ (การชำระให้บริสุทธิ์) ไปจนถึงการได้รับเกียรติในวันเสด็จมาครั้งที่สอง (การไถ่บาป) ในที่สุด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2" y="3636241"/>
            <a:ext cx="84296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เขาปรารถนาที่จะ “อยู่ในพระคริสต์” (ฟิลิปปี 3:9) สิ่งนี้หมายความว่าอย่างไร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67" y="2682963"/>
            <a:ext cx="84296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นับจากนั้นเป็นต้นมา เขาไม่เคยวางใจในความชอบธรรมของตนเองอีกเลย เพราะการวางใจในการกระทำของเราเพื่อความรอดนั้นไร้ประโยชน์ (กาลาเทีย 2:16)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1739</Words>
  <Application>Microsoft Office PowerPoint</Application>
  <PresentationFormat>Panorámica</PresentationFormat>
  <Paragraphs>61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2026-01-07T16:18:59Z</dcterms:created>
  <dcterms:modified xsi:type="dcterms:W3CDTF">2026-01-13T15:35:02Z</dcterms:modified>
</cp:coreProperties>
</file>