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BF44"/>
    <a:srgbClr val="FFFF66"/>
    <a:srgbClr val="9DCC9E"/>
    <a:srgbClr val="E8C543"/>
    <a:srgbClr val="FFCA6A"/>
    <a:srgbClr val="FF00FF"/>
    <a:srgbClr val="FF99FF"/>
    <a:srgbClr val="BE1D1A"/>
    <a:srgbClr val="182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พวกเขาจะได้รับการหนุนใจในจิตใจ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และรวมกันเป็นหนึ่งเดียวในความรัก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เพื่อพวกเขาจะได้มีทรัพย์สมบัติแห่งความเข้าใจอย่างครบถ้วน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ตอนนี้ มีหลักคำสอนอยู่สองประเภท</a:t>
          </a:r>
          <a:endParaRPr lang="en" sz="2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ตามคำสอนของพระคริสต์ที่บันทึกไว้ในพระคัมภีร์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เราได้รับการเสริมกำลังในความเชื่อและเปี่ยมล้นด้วยการขอบพระคุณ (โคโลสี 2:7)</a:t>
          </a:r>
          <a:endParaRPr lang="en" sz="2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ตามปรัชญาและคำพูดที่ไร้สาระ ตามประเพณีของมนุษย์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เราถูกหลอกลวง ถูกพิพากษา และถูกริบรางวัลของเรา (โคโลสี 2:8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18)</a:t>
          </a:r>
          <a:endParaRPr lang="en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พระองค์ทรงประทานชีวิตแก่เรา และทรงยกโทษบาปของเรา (โคโลสี 2:13)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พระองค์ทรงยกเลิกหนี้สินตามกฎหมายที่ค้างชำระแก่เรา (โคโลสี 2:14)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พระองค์ทรงมีชัยเหนืออำนาจและผู้มีอำนาจแห่งความชั่วร้าย (โคโลสี 2:15)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90"/>
          <a:ext cx="8559564" cy="4216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พวกเขาจะได้รับการหนุนใจในจิตใจ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81" y="20971"/>
        <a:ext cx="8518402" cy="380449"/>
      </dsp:txXfrm>
    </dsp:sp>
    <dsp:sp modelId="{3AC74F1B-8D74-4ECE-829C-7EBFCF5A233D}">
      <dsp:nvSpPr>
        <dsp:cNvPr id="0" name=""/>
        <dsp:cNvSpPr/>
      </dsp:nvSpPr>
      <dsp:spPr>
        <a:xfrm>
          <a:off x="0" y="432380"/>
          <a:ext cx="8559564" cy="4216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และรวมกันเป็นหนึ่งเดียวในความรัก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81" y="452961"/>
        <a:ext cx="8518402" cy="380449"/>
      </dsp:txXfrm>
    </dsp:sp>
    <dsp:sp modelId="{838D3007-E535-4DB8-A0B2-E36AB03A4B57}">
      <dsp:nvSpPr>
        <dsp:cNvPr id="0" name=""/>
        <dsp:cNvSpPr/>
      </dsp:nvSpPr>
      <dsp:spPr>
        <a:xfrm>
          <a:off x="0" y="864369"/>
          <a:ext cx="8559564" cy="4216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เพื่อพวกเขาจะได้มีทรัพย์สมบัติแห่งความเข้าใจอย่างครบถ้วน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81" y="884950"/>
        <a:ext cx="8518402" cy="380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ตอนนี้ มีหลักคำสอนอยู่สองประเภท</a:t>
          </a:r>
          <a:endParaRPr lang="en" sz="2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ตามคำสอนของพระคริสต์ที่บันทึกไว้ในพระคัมภีร์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เราได้รับการเสริมกำลังในความเชื่อและเปี่ยมล้นด้วยการขอบพระคุณ (โคโลสี 2:7)</a:t>
          </a:r>
          <a:endParaRPr lang="en" sz="22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ตามปรัชญาและคำพูดที่ไร้สาระ ตามประเพณีของมนุษย์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เราถูกหลอกลวง ถูกพิพากษา และถูกริบรางวัลของเรา (โคโลสี 2:8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</a:t>
          </a:r>
          <a:r>
            <a:rPr lang="en-US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th-TH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18)</a:t>
          </a:r>
          <a:endParaRPr lang="en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พระองค์ทรงประทานชีวิตแก่เรา และทรงยกโทษบาปของเรา (โคโลสี 2:13)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พระองค์ทรงยกเลิกหนี้สินตามกฎหมายที่ค้างชำระแก่เรา (โคโลสี 2:14)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พระองค์ทรงมีชัยเหนืออำนาจและผู้มีอำนาจแห่งความชั่วร้าย (โคโลสี 2:15)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-12131" y="2890506"/>
            <a:ext cx="7022999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th-TH" sz="88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บริบูรณ์ในพระคริสต์</a:t>
            </a:r>
            <a:endParaRPr lang="en" sz="88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March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10274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วันบริสุทธิ์ศักดิ์สิทธิ์,  วันขึ้นค่ำ, และวันสะบาโต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374328" y="626798"/>
            <a:ext cx="964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เพราะ​ฉะนั้น​อย่า​ให้​ใคร​พิพาก​ษา​ท่าน​ทั้ง​หลาย​ใน​เรื่อง​การ​กิน การ​ดื่ม ใน​เรื่อง​เทศ​กาล หรือ​วัน​ต้น​เดือน </a:t>
            </a:r>
          </a:p>
          <a:p>
            <a:pPr algn="ctr"/>
            <a:r>
              <a:rPr lang="th-TH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หรือ​วัน​สะบา​โต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34124" y="1757636"/>
            <a:ext cx="672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นอกจากการทำสุนัตแล้ว ยังมีประเด็นอื่นๆ ที่ทำให้ชาวยิวแตกต่างจากคนต่างชาติ ได้แก่ พิธีกรรมทางศาสนาและเทศกาลต่างๆ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34124" y="4696902"/>
            <a:ext cx="67246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ดูเหมือนว่าเปาโลจะอ้างถึงโฮเซอา 2:11 เพื่อสรุประบบพิธีกรรมทั้งหมดของสถานศักดิ์สิทธิ์ในประโยคเดียว ซึ่งหมายความว่าวันสะบาโตที่กล่าวถึงในที่นี้คือวันสะบาโตตามพิธีกรรมเจ็ดวัน (ซึ่งต้องปฏิบัติตามไม่ว่าจะเป็นวันใดของสัปดาห์) และไม่ใช่วันสะบาโตประจำสัปดาห์ (ซึ่งรวมอยู่ในกฎศีลธรรม เป็นสากลและใช้ได้กับทุกคน ทั้งชาวยิวและคนต่างชาติ)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34124" y="2773299"/>
            <a:ext cx="67246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เปาโลได้อธิบายบทบาทของการทำสุนัตไว้อย่างชัดเจนแล้ว ตอนนี้ ด้วยคำว่า “ให้” เปาโลชี้ให้เห็นถึงความหมายของการยกเลิก “ข้อบัญญัติ” (กฎพิธีกรรม) นั่นคือ การปฏิบัติตามพิธีกรรมและเทศกาลต่างๆ ไม่ใช่ข้อบังคับเพื่อความรอดอีกต่อไป ซึ่งพระเยซูทรงทำให้สำเร็จโดยการสิ้นพระชนม์บนไม้กางเขน (มัทธิว 27:51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โคโลสี 2:16)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rgbClr val="FF0000"/>
                </a:solidFill>
              </a:rPr>
              <a:t>บทบัญญัติของมนุษย์</a:t>
            </a:r>
            <a:endParaRPr lang="en" sz="44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4308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สิ่ง​ทั้ง​หมด​นี้​เป็น​สิ่ง​ที่​จะ​พินาศ​เมื่อ​ใช้​มัน และ​เป็น​เพียง​กฎ​เกณฑ์​และ​คำ​สอน​ของ​มนุษย์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2:22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ครูสอนเท็จที่เปาโลกล่าวถึงหลายครั้งในจดหมายของท่านคือ ชาวยิวที่สอนว่าจำเป็นต้องปฏิบัติตามกฎหมายของชาวยิวเพื่อรับความรอด (กิจการ 15:1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กฎหมายเหล่านี้ยังรวมถึงกฎเกณฑ์มากมายที่พวกรับบีบัญญัติขึ้นด้วย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ขอให้เราพิจารณาตามเหตุผลของเปาโล ในการรับบัพติศมา เราได้ตายจาก “หลักการพื้นฐานของโลก” และมีชีวิตอยู่เพื่อพระคริสต์ หากเรายังคงกังวลเกี่ยวกับความไม่บริสุทธิ์ทางพิธีกรรม เราก็ยังคงอยู่ในโลก และเรากังวลเกี่ยวกับสิ่งที่จะหายไปเมื่อเราใช้ไปเรื่อยๆ (โคโลสี 2:20-22)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ขอให้เราพิจารณาตามเหตุผลของเปาโล ในการรับบัพติศมา เราได้ตายจาก “หลักการพื้นฐานของโลก” และมีชีวิตอยู่เพื่อพระคริสต์ หากเรายังคงกังวลเกี่ยวกับความไม่บริสุทธิ์ทางพิธีกรรม เราก็ยังคงอยู่ในโลก และเรากังวลเกี่ยวกับสิ่งที่จะหายไปเมื่อเราใช้ไปเรื่อยๆ (โคโลสี 2:20-22)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968594"/>
            <a:ext cx="82496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โดยสรุป เราต้องได้รับการชี้นำจากคำสอนที่อยู่ในพระคัมภีร์ ซึ่งได้รับการดลใจจากพระเจ้า และไม่ใช่จากปรัชญาหรือเหตุผลของมนุษย์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42668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คริสเตียนเปรียบเสมือนต้นสนซีดาร์แห่งเลบานอน ข้าพเจ้าเคยอ่านมาว่า ต้นไม้นี้ไม่ได้เพียงแค่หยั่งรากสั้นๆ ลงไปในดินร่วนซุยเท่านั้น แต่มันหยั่งรากที่แข็งแรงลึกลงไปในผืนดิน และหยั่งรากลึกลงไปเรื่อยๆ เพื่อค้นหาที่ยึดเหนี่ยวที่แข็งแกร่งยิ่งขึ้น และท่ามกลางพายุที่รุนแรง มันก็ยังคงยืนหยัดอย่างมั่นคง โดยได้รับการยึดเหนี่ยวจากเครือข่ายรากที่อยู่เบื้องล่าง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เช่นเดียวกับคริสเตียนที่หยั่งรากลึกในพระคริสต์ เขามีศรัทธาในพระผู้ไถ่ของเขา เขารู้ว่าเขาเชื่อในผู้ใด เขามั่นใจอย่างเต็มที่ว่าพระเยซูเป็นพระบุตรของพระเจ้าและเป็นพระผู้ช่วยให้รอดของคนบาป ... รากแห่งศรัทธาหยั่งลึกลงไป คริสเตียนแท้จริงก็ เช่นเดียวกับต้นสนซีดาร์แห่งเลบานอน ไม่ได้เติบโตในดินอ่อนๆ บนผิวดิน แต่หยั่งรากลึกในพระเจ้า และยึดติดอยู่กับรอยแตกของหินบนภูเขา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เพราะ​ฉะนั้น​อย่า​ให้​ใคร​พิพาก​ษา​ท่าน​ทั้ง​หลาย​ใน​เรื่อง​การ​กิน การ​ดื่ม ใน​เรื่อง​เทศ​กาล หรือ​วัน​ต้น​เดือน หรือ​วัน​สะบา​โต  สิ่ง​เหล่า​นี้​เป็น​เพียง​เงา​ของ​สิ่ง​ที่​มา​ใน​ภาย​หลัง แต่​ตัว​จริง​คือ​พระ​คริสต์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th-TH" sz="24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โคโลสี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576889" y="3800475"/>
            <a:ext cx="861511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0B8B10"/>
                </a:solidFill>
              </a:rPr>
              <a:t>ประโยชน์ของความเชื่อ</a:t>
            </a:r>
            <a:r>
              <a:rPr lang="en" sz="2000" b="1" dirty="0">
                <a:solidFill>
                  <a:srgbClr val="0B8B1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การปลอบโยน, การสรรเสริญ  และความเป็นระเบียบ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2:1-5)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หยั่งรากในพระคริสต์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2:6-8)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บัญญัติที่เขียนไว้บนกางเขนของพระองค์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2:9-15)</a:t>
            </a:r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500797"/>
                </a:solidFill>
              </a:rPr>
              <a:t>ปัญหาที่ทำให้ความเชื่อสั่นคลอน</a:t>
            </a:r>
            <a:r>
              <a:rPr lang="en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วันบริสุทธิ์ศักดิ์สิทธิ์,  วันขึ้นค่ำ  และวันสะบาโต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2:16-19)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บัญญัติของมนุษย์</a:t>
            </a:r>
            <a:r>
              <a:rPr lang="en" sz="2000" b="1" dirty="0"/>
              <a:t> (</a:t>
            </a:r>
            <a:r>
              <a:rPr lang="th-TH" sz="2000" b="1" dirty="0"/>
              <a:t>โคโลสี</a:t>
            </a:r>
            <a:r>
              <a:rPr lang="en" sz="2000" b="1" dirty="0"/>
              <a:t>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ความเชื่อในพระเยซูนำมาซึ่งประโยชน์มากมายแก่เรา นอกจากการได้รับการอภัยบาปแล้ว เรายังได้รับความปลอบโยน สติปัญญา และอื่นๆ อีกมากมาย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8" y="3057525"/>
            <a:ext cx="2505075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20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5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71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นอกจากนี้ เปาโลยังเตือนเราถึงวิธีการหยั่งราก: ไม่ใช่บนพื้นฐานของปรัชญาและทฤษฎีของมนุษย์ แต่บนพื้นฐานของพระวจนะของพระเจ้าที่ทรงพระชนม์อยู่เท่านั้น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6915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เปาโลเชิญชวนให้เราหยั่งรากในความเชื่อนั้น เพื่อเราจะได้เป็นต้นไม้ที่ออกผลดีเพื่ออาณาจักรของพระเจ้า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ประโยชน์ของความเชื่อ</a:t>
            </a:r>
            <a:endParaRPr lang="en" sz="6000" b="1" spc="300" dirty="0">
              <a:ln/>
              <a:solidFill>
                <a:srgbClr val="C000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54750"/>
            <a:ext cx="3600000" cy="1428214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th-TH" b="1" dirty="0"/>
              <a:t>โ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“แต่​จะ​พบ​ปัญ​ญา​ได้​ที่​ไหน? และ​ความ​เข้า​ใจ​อยู่​ที่​ไหน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โยบ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226890"/>
            <a:ext cx="3940312" cy="1428214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th-TH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ซึ่ง​คลัง​สติ​ปัญ​ญา​และ​ความ​รู้​ทุก​อย่าง​ซ่อน​อยู่​ใน​พระ​องค์</a:t>
            </a: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โคโลสี</a:t>
            </a:r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การปลอบโยน,  การสรรเสริญ, และความเป็นระเบียบ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เพราะ​ว่า​ถึง​แม้​ตัว​ข้าพ​เจ้า​ไม่​อยู่ แต่​ใจ​ก็​อยู่​กับ​ท่าน​ทั้ง​หลาย และ​มี​ความ​ชื่น​ชม​ยินดี​ที่​เห็น​ท่าน​อยู่​กัน​อย่าง​เรียบ​ร้อย และ​เห็น​ความ​เชื่อ​มั่น​คง​ของ​พวก​ท่าน​ใน​พระ​คริสต์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แม้ว่าเปาโลจะไม่รู้จักคริสตจักรในเมืองโคโลสีเป็นการส่วนตัว แต่เขาก็รู้ว่าคริสตจักรนั้นกำลังถูกคุกคามด้วยคำสอนเท็จ (โคโลสี 2:1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028435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ก่อนที่จะระบุคำสอนเท็จนั้น มีคำชมสองประการสำหรับชาวโคโลสี คือ พวกเขามีระเบียบวินัยที่ดี และพวกเขามั่นคงในความเชื่อ (โคโลสี 2:5)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th-TH" sz="2200" dirty="0"/>
              <a:t>เพื่อพวกเขาจะได้รู้จักความลึกลับของพระเจ้า คือ พระคริสต์</a:t>
            </a:r>
            <a:endParaRPr lang="en-US" sz="2200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เขาจึงเขียนจดหมายถึงพวกเขาด้วยจุดประสงค์ที่ชัดเจนสามประการที่จะช่วยให้พวกเขารับมือกับอันตรายนี้ได้ (โคโลสี 2:2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“ระเบียบวินัย” ที่เปาโลกล่าวถึงในที่นี้ หมายถึง ระเบียบวินัยในการนมัสการและในกิจกรรมต่างๆ ของคริสตจักร ต้องมีผู้นำและการแบ่งความรับผิดชอบ กิจกรรมต่างๆ ต้องดำเนินการด้วยความเหมาะสม และอื่นๆ สิ่งนี้จะส่งผลให้การประกาศพระกิตติคุณดีขึ้นและจะปกป้องพวกเขาจากความผิดพลาดบางประการ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หยั่งรากในพระคริสต์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จง​หยั่ง​ราก​และ​ก่อ​ร่าง​สร้าง​ขึ้น​ใน​พระ​องค์ จง​มั่น​คง​ใน​ความ​เชื่อ​ตาม​ที่​ได้​รับ​การ​สอน​มา​แล้ว และ​จง​ให้​การ​ขอบ​พระ​คุณ​ทวี​ยิ่ง​ขึ้น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เราได้รับความรอดโดยการยอมรับพระองค์ ไม่ใช่โดยการยอมรับหลักคำสอน (โคโลสี 2:6) อย่างไรก็ตาม หลักคำสอนก็มีความสำคัญเช่นกัน เปาโลจึงกำชับให้เราดำเนินชีวิตในพระคริสต์ “ตามที่ท่านได้รับการสอนมา” (โคโลสี 2:7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</a:t>
            </a:r>
            <a:endParaRPr lang="en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496362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เมื่อเราดำเนินชีวิตกับพระเยซู เราก็หยั่งรากลึกในพระองค์ เราเป็นเสมือน “ต้นไม้ที่พระเจ้าทรงปลูกไว้ เพื่อพระองค์จะทรงได้รับเกียรติ” (อิสยาห์ 61:3) เราเป็น “ต้นไม้” ที่ยึดมั่นในพระเยซูและคำสอนของพระองค์ (สดุดี 1:3)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บัญญัติที่เขียนไว้บนกางเขนของพระองค์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769441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พระ​องค์​ทรง​ฉีก​เอก​สาร​หนี้​ที่​มี​คำสั่ง​ต่างๆ ซึ่ง​ต่อ​สู้​และ​ขัด​ขวาง​เรา และ​ทรง​ขจัด​ไป​เสีย​โดย​ตรึง​ไว้​ที่​กาง​เขน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โคโลสี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อับราฮัมยืนยันพันธสัญญาของเขากับพระเจ้าโดยการเข้าสุหนัต (ปฐมกาล 17:11) เรายืนยันพันธสัญญาของเรากับพระเยซูโดยการบัพติศมา ซึ่งเป็นการ “เข้าสุหนัตในพระคริสต์” (โคโลสี 2:11-12) นี่หมายความว่าการเข้าสุหนัตทางกายภาพไม่จำเป็นอีกต่อไปแล้ว เมื่อชี้แจงประเด็นนี้แล้ว เปาโลจึงพูดถึงงานของพระเยซูบนไม้กางเขน พระเยซูทรงทำอะไรบ้าง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495200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 2:14-15 ชี้แจงว่า “กฎเกณฑ์” หรือ “ข้อกำหนด” ที่เป็นอุปสรรคต่อเรานั้นคือกฎเกณฑ์ทางพิธีกรรม ซึ่งเป็นกำแพงกั้นระหว่างชาวยิวและคนต่างชาติ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ด้วยเหตุนี้ เราจึงไม่จำเป็นต้องกังวลเกี่ยวกับการปฏิบัติตามกฎเกณฑ์ทางพิธีกรรมของพันธสัญญาเดิมอีกต่อไป เพราะได้สำเร็จสมบูรณ์และสิ้นสุดลงในพระคริสต์แล้ว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7" y="1079541"/>
            <a:ext cx="9877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ปัญหาที่ทำให้ความเชื่อสั่นคลอน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1881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Aptos</vt:lpstr>
      <vt:lpstr>Constantia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2026-01-27T09:08:36Z</dcterms:created>
  <dcterms:modified xsi:type="dcterms:W3CDTF">2026-02-02T05:23:23Z</dcterms:modified>
</cp:coreProperties>
</file>