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BAD3"/>
    <a:srgbClr val="FFFFCC"/>
    <a:srgbClr val="760000"/>
    <a:srgbClr val="D9BF91"/>
    <a:srgbClr val="ADA0BA"/>
    <a:srgbClr val="AC8F80"/>
    <a:srgbClr val="153575"/>
    <a:srgbClr val="326BDA"/>
    <a:srgbClr val="7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ภรรยาต้องอยู่ใต้บังคับบัญชาของสามี (โคโลสี 3:18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5:22-24)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การอยู่ใต้บังคับบัญชานี้คือการอยู่ภายใต้การอยู่ใต้บังคับบัญชาซึ่งกันและกัน (เอเฟซัส 5:21) และต้องเป็นไป “ตามที่เหมาะสมในพระเจ้า”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สามีจะต้องรักภรรยาของตน (โคโลสี 3:19</a:t>
          </a:r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5:28)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จงรักพวกเขาด้วยความรักเดียวกับที่พระคริสต์ทรงรักเรา (เอเฟซัส 5:25)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พวกเขาต้องรับผิดชอบต่อความเป็นอยู่ที่ดีของตนเอง (เอเฟซัส 5:29)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 “ใจร้าย” (อย่าทำให้พวกเขาขุ่นเคือง อย่าประพฤติอย่างโหดร้ายหรือใช้ความรุนแรง อย่ากดขี่ข่มเหง)</a:t>
          </a:r>
          <a:endParaRPr lang="en" sz="2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หน้าที่ของบุตรชายและบุตรหญิง  (โคโลสี 3:20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6:1-3)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การเชื่อฟังของบุตรไม่ใช่เรื่องที่เลือกหรือไม่เลือกที่จะทำ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การเชื่อฟังนี้อยู่บนพื้นฐานของบัญญัติข้อ</a:t>
          </a:r>
          <a:r>
            <a:rPr lang="th-TH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ที่ห้า</a:t>
          </a:r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ยิ่งกว่านั้น การเชื่อฟังย่อมมาพร้อมกับรางวัลของมันเอง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หน้าที่ของบิดามารดา (โคโลสี 3:21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6:4)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จงอบรมสั่งสอนพวกเขาโดยไม่ทำให้พวกเขาโมโหหรือหงุดหงิด เพื่อไม่ให้พวกเขาท้อแท้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อย่าทำให้พวกเขาโกรธด้วยการกระทำที่ใจร้อนหรือเอาแต่ใจ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จงอบรมสั่งสอนพวกเขาในทางของพระเจ้า                            (เฉลยธรรมบัญญัติ 6:6-7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สุภาษิต 22:6)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พฤติกรรมของผู้ใต้บังคับบัญชา </a:t>
          </a:r>
        </a:p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3:22-25</a:t>
          </a:r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6:5-8)</a:t>
          </a:r>
          <a:endParaRPr lang="en" sz="2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จงทำอย่างสุดความสามารถเสมอ แม้ว่าจะไม่มีใครเห็นก็ตาม</a:t>
          </a:r>
          <a:endParaRPr lang="en" sz="20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จงมุ่งมั่นสู่ความเป็นเลิศในงานของคุณ ราวกับว่าคุณกำลังทำเพื่อพระเจ้า</a:t>
          </a:r>
          <a:endParaRPr lang="en" sz="20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จงยอมรับคำตักเตือนเมื่อสมควร</a:t>
          </a:r>
          <a:endParaRPr lang="en" sz="20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งานที่ดีจะได้รับผลตอบแทน</a:t>
          </a:r>
          <a:endParaRPr lang="en" sz="20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th-TH" sz="2000" b="0" dirty="0">
              <a:effectLst>
                <a:glow rad="101600">
                  <a:srgbClr val="000000"/>
                </a:glow>
              </a:effectLst>
            </a:rPr>
            <a:t>เจ้านายที่ไม่ดีไม่ได้ทำให้เราพ้นจากการเป็นผู้ใต้บังคับบัญชา                       (1 เปโตร 2:18)</a:t>
          </a:r>
          <a:endParaRPr lang="en" sz="2000" b="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พฤติกรรมของหัวหน้างาน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4:1</a:t>
          </a:r>
          <a:r>
            <a: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6:9)</a:t>
          </a:r>
          <a:endParaRPr lang="en" sz="24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จงนำด้วยความยุติธรรมและความชอบธรรม</a:t>
          </a:r>
          <a:endParaRPr lang="en" sz="20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อย่าใช้การข่มขู่หรือเรียกร้องตามอำเภอใจ</a:t>
          </a:r>
          <a:endParaRPr lang="en" sz="20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th-TH" sz="2000" dirty="0">
              <a:effectLst>
                <a:glow rad="101600">
                  <a:srgbClr val="000000"/>
                </a:glow>
              </a:effectLst>
            </a:rPr>
            <a:t>หัวหน้างานทุกคนมีเจ้านายเหนือกว่า ซึ่งเขาจะต้องรับผิดชอบต่อเจ้านายนั้น</a:t>
          </a:r>
          <a:endParaRPr lang="en" sz="20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ด้วยสติปัญญา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เราต้องการ “ปัญญาที่มาจากสวรรค์” (ยากอบ 3:17) ในความสัมพันธ์ของเรากับผู้ที่ยังไม่รู้จักพระเยซู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ด้วยคำพูดที่เปี่ยมเมตตา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คำพูดของเราควรสุภาพเสมอ เพื่อพวกเขาจะฟังเราด้วยความยินดี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ถ้อยคำที่ประกอบปรุงด้วยเกลือ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การสนทนาควรเหมาะสมและปรับให้เข้ากับบุคคลและสภาพแวดล้อมรอบข้าง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ตอบคำถามแต่ละข้อด้วยความเหมาะสม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เนื่องจากแต่ละคนแตกต่างกัน พระวิญญาณบริสุทธิ์จะทรงนำเราว่าควรตอบสนองอย่างไรในแต่ละช่วงเวลา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57150" y="863351"/>
          <a:ext cx="2335876" cy="35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"/>
              </a:lnTo>
              <a:lnTo>
                <a:pt x="2335876" y="175415"/>
              </a:lnTo>
              <a:lnTo>
                <a:pt x="2335876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109610" y="863351"/>
          <a:ext cx="647540" cy="350830"/>
        </a:xfrm>
        <a:custGeom>
          <a:avLst/>
          <a:gdLst/>
          <a:ahLst/>
          <a:cxnLst/>
          <a:rect l="0" t="0" r="0" b="0"/>
          <a:pathLst>
            <a:path>
              <a:moveTo>
                <a:pt x="647540" y="0"/>
              </a:moveTo>
              <a:lnTo>
                <a:pt x="647540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773733" y="863351"/>
          <a:ext cx="2983416" cy="350830"/>
        </a:xfrm>
        <a:custGeom>
          <a:avLst/>
          <a:gdLst/>
          <a:ahLst/>
          <a:cxnLst/>
          <a:rect l="0" t="0" r="0" b="0"/>
          <a:pathLst>
            <a:path>
              <a:moveTo>
                <a:pt x="2983416" y="0"/>
              </a:moveTo>
              <a:lnTo>
                <a:pt x="2983416" y="175415"/>
              </a:lnTo>
              <a:lnTo>
                <a:pt x="0" y="175415"/>
              </a:lnTo>
              <a:lnTo>
                <a:pt x="0" y="35083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918132" y="863351"/>
          <a:ext cx="91440" cy="350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30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710" y="28042"/>
          <a:ext cx="3924284" cy="835309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ภรรยาต้องอยู่ใต้บังคับบัญชาของสามี (โคโลสี 3:18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5:22-24)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" y="28042"/>
        <a:ext cx="3924284" cy="835309"/>
      </dsp:txXfrm>
    </dsp:sp>
    <dsp:sp modelId="{DFFEC7CC-8650-4376-B344-F94E9DFE43D6}">
      <dsp:nvSpPr>
        <dsp:cNvPr id="0" name=""/>
        <dsp:cNvSpPr/>
      </dsp:nvSpPr>
      <dsp:spPr>
        <a:xfrm>
          <a:off x="497324" y="1214181"/>
          <a:ext cx="2933055" cy="131232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การอยู่ใต้บังคับบัญชานี้คือการอยู่ภายใต้การอยู่ใต้บังคับบัญชาซึ่งกันและกัน (เอเฟซัส 5:21) และต้องเป็นไป “ตามที่เหมาะสมในพระเจ้า”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324" y="1214181"/>
        <a:ext cx="2933055" cy="1312321"/>
      </dsp:txXfrm>
    </dsp:sp>
    <dsp:sp modelId="{5601FD7B-FCCF-4F1D-ACBA-CDDCA6D9F769}">
      <dsp:nvSpPr>
        <dsp:cNvPr id="0" name=""/>
        <dsp:cNvSpPr/>
      </dsp:nvSpPr>
      <dsp:spPr>
        <a:xfrm>
          <a:off x="6115207" y="28042"/>
          <a:ext cx="3283885" cy="83530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สามีจะต้องรักภรรยาของตน (โคโลสี 3:19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5:28)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207" y="28042"/>
        <a:ext cx="3283885" cy="835309"/>
      </dsp:txXfrm>
    </dsp:sp>
    <dsp:sp modelId="{D10FB4C4-AF42-4FE5-93F7-62AC3A5E47F9}">
      <dsp:nvSpPr>
        <dsp:cNvPr id="0" name=""/>
        <dsp:cNvSpPr/>
      </dsp:nvSpPr>
      <dsp:spPr>
        <a:xfrm>
          <a:off x="3781210" y="1214181"/>
          <a:ext cx="1985046" cy="1312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จงรักพวกเขาด้วยความรักเดียวกับที่พระคริสต์ทรงรักเรา (เอเฟซัส 5:25)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1210" y="1214181"/>
        <a:ext cx="1985046" cy="1312321"/>
      </dsp:txXfrm>
    </dsp:sp>
    <dsp:sp modelId="{7A4C319D-A6F4-49C1-95C5-717447B2D079}">
      <dsp:nvSpPr>
        <dsp:cNvPr id="0" name=""/>
        <dsp:cNvSpPr/>
      </dsp:nvSpPr>
      <dsp:spPr>
        <a:xfrm>
          <a:off x="6117087" y="1214181"/>
          <a:ext cx="1985046" cy="131232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พวกเขาต้องรับผิดชอบต่อความเป็นอยู่ที่ดีของตนเอง (เอเฟซัส 5:29)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7087" y="1214181"/>
        <a:ext cx="1985046" cy="1312321"/>
      </dsp:txXfrm>
    </dsp:sp>
    <dsp:sp modelId="{62195F57-FACC-4C3E-B7F8-191AF549327B}">
      <dsp:nvSpPr>
        <dsp:cNvPr id="0" name=""/>
        <dsp:cNvSpPr/>
      </dsp:nvSpPr>
      <dsp:spPr>
        <a:xfrm>
          <a:off x="8452963" y="1214181"/>
          <a:ext cx="3280126" cy="13123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 “ใจร้าย” (อย่าทำให้พวกเขาขุ่นเคือง อย่าประพฤติอย่างโหดร้ายหรือใช้ความรุนแรง อย่ากดขี่ข่มเหง)</a:t>
          </a:r>
          <a:endParaRPr lang="en" sz="2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52963" y="1214181"/>
        <a:ext cx="3280126" cy="131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หน้าที่ของบุตรชายและบุตรหญิง  (โคโลสี 3:20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6:1-3)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การเชื่อฟังของบุตรไม่ใช่เรื่องที่เลือกหรือไม่เลือกที่จะทำ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การเชื่อฟังนี้อยู่บนพื้นฐานของบัญญัติข้อ</a:t>
          </a:r>
          <a:r>
            <a:rPr lang="th-TH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ที่ห้า</a:t>
          </a: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ยิ่งกว่านั้น การเชื่อฟังย่อมมาพร้อมกับรางวัลของมันเอง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หน้าที่ของบิดามารดา (โคโลสี 3:21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6:4)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จงอบรมสั่งสอนพวกเขาโดยไม่ทำให้พวกเขาโมโหหรือหงุดหงิด เพื่อไม่ให้พวกเขาท้อแท้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อย่าทำให้พวกเขาโกรธด้วยการกระทำที่ใจร้อนหรือเอาแต่ใจ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จงอบรมสั่งสอนพวกเขาในทางของพระเจ้า                            (เฉลยธรรมบัญญัติ 6:6-7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สุภาษิต 22:6)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พฤติกรรมของผู้ใต้บังคับบัญชา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3:22-25</a:t>
          </a:r>
          <a:r>
            <a: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6:5-8)</a:t>
          </a:r>
          <a:endParaRPr lang="en" sz="2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จงทำอย่างสุดความสามารถเสมอ แม้ว่าจะไม่มีใครเห็นก็ตาม</a:t>
          </a:r>
          <a:endParaRPr lang="en" sz="2000" kern="12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จงมุ่งมั่นสู่ความเป็นเลิศในงานของคุณ ราวกับว่าคุณกำลังทำเพื่อพระเจ้า</a:t>
          </a:r>
          <a:endParaRPr lang="en" sz="2000" kern="12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จงยอมรับคำตักเตือนเมื่อสมควร</a:t>
          </a:r>
          <a:endParaRPr lang="en" sz="2000" kern="12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งานที่ดีจะได้รับผลตอบแทน</a:t>
          </a:r>
          <a:endParaRPr lang="en" sz="2000" kern="12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kern="1200" dirty="0">
              <a:effectLst>
                <a:glow rad="101600">
                  <a:srgbClr val="000000"/>
                </a:glow>
              </a:effectLst>
            </a:rPr>
            <a:t>เจ้านายที่ไม่ดีไม่ได้ทำให้เราพ้นจากการเป็นผู้ใต้บังคับบัญชา                       (1 เปโตร 2:18)</a:t>
          </a:r>
          <a:endParaRPr lang="en" sz="2000" b="0" kern="1200" noProof="0" dirty="0">
            <a:solidFill>
              <a:schemeClr val="bg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พฤติกรรมของหัวหน้างาน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4:1</a:t>
          </a:r>
          <a:r>
            <a: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6:9)</a:t>
          </a:r>
          <a:endParaRPr lang="en" sz="24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จงนำด้วยความยุติธรรมและความชอบธรรม</a:t>
          </a:r>
          <a:endParaRPr lang="en" sz="2000" kern="12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อย่าใช้การข่มขู่หรือเรียกร้องตามอำเภอใจ</a:t>
          </a:r>
          <a:endParaRPr lang="en" sz="2000" kern="12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effectLst>
                <a:glow rad="101600">
                  <a:srgbClr val="000000"/>
                </a:glow>
              </a:effectLst>
            </a:rPr>
            <a:t>หัวหน้างานทุกคนมีเจ้านายเหนือกว่า ซึ่งเขาจะต้องรับผิดชอบต่อเจ้านายนั้น</a:t>
          </a:r>
          <a:endParaRPr lang="en" sz="2000" kern="1200" noProof="0" dirty="0">
            <a:solidFill>
              <a:schemeClr val="tx1"/>
            </a:solidFill>
            <a:effectLst>
              <a:glow rad="101600">
                <a:srgbClr val="000000"/>
              </a:glow>
            </a:effectLst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เราต้องการ “ปัญญาที่มาจากสวรรค์” (ยากอบ 3:17) ในความสัมพันธ์ของเรากับผู้ที่ยังไม่รู้จักพระเยซู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ด้วยสติปัญญา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คำพูดของเราควรสุภาพเสมอ เพื่อพวกเขาจะฟังเราด้วยความยินดี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ด้วยคำพูดที่เปี่ยมเมตตา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การสนทนาควรเหมาะสมและปรับให้เข้ากับบุคคลและสภาพแวดล้อมรอบข้าง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ถ้อยคำที่ประกอบปรุงด้วยเกลือ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เนื่องจากแต่ละคนแตกต่างกัน พระวิญญาณบริสุทธิ์จะทรงนำเราว่าควรตอบสนองอย่างไรในแต่ละช่วงเวลา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ตอบคำถามแต่ละข้อด้วยความเหมาะสม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ดำเนินชีวิต</a:t>
            </a:r>
          </a:p>
          <a:p>
            <a:pPr algn="ctr">
              <a:lnSpc>
                <a:spcPct val="150000"/>
              </a:lnSpc>
            </a:pPr>
            <a:r>
              <a:rPr lang="th-TH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กับผู้อื่น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for March 21,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noProof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ความสัมพันธ์ในคริสตจักร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จง​อุทิศ​ตัว​ใน​การ​อธิษ​ฐาน จง​เฝ้า​ระวัง​ใน​เรื่อง​นี้​ด้วย​การ​ขอบ​พระ​คุณ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22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22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143441"/>
            <a:ext cx="603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เราได้รับการกระตุ้นให้ “อธิษฐานเพื่อกันและกัน” เพราะ “คำอธิษฐานของคนชอบธรรมมีฤทธิ์เดชและมีผล” (ยากอบ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5:16)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2046919"/>
            <a:ext cx="60388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นอกเหนือจากการอธิษฐานในตอนเช้าและตอนเย็นแล้ว เปาโลเสนอแนะให้เราอธิษฐานได้ทุกเวลา (โคโลสี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6:18; 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เธสะโลนิกา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5:17)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เช่นเดียวกับที่เนหะมีย์อธิษฐานเงียบๆ ต่อหน้ากษัตริย์ (เนหะมีย์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เรามีสิทธิพิเศษที่จะอธิษฐานในสถานที่หรือสถานการณ์ใดก็ได้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734342"/>
            <a:ext cx="60388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เปาโลขอร้องเป็นพิเศษให้เราอธิษฐานเพื่อผู้ที่ประกาศข่าวประเสริฐ (โคโลสี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4:3-4;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6:19)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ไม่สำคัญว่าผู้ประกาศจะมีประสบการณ์ในการประกาศข่าวประเสริฐมากหรือน้อยเพียงใด ไม่มีใครเพียงพอสำหรับงานนี้ เปาโลไม่เพียงแต่ภาวนาด้วยตนเองเท่านั้น แต่ยังขอให้พี่น้องช่วยภาวนาเพื่อเขาด้วย เพื่อให้ถ้อยคำของเขาเป็นถ้อยคำที่ถูกต้อง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6" y="3898462"/>
            <a:ext cx="60388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ยิ่งไปกว่านั้น เรามั่นใจได้ว่าพระวิญญาณบริสุทธิ์จะเปลี่ยนแปลงคำอธิษฐานของเราให้มีผล (โรม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8:26)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126286" y="1550438"/>
            <a:ext cx="76009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ในการเผยแพร่ความจริงในทุกสถานที่ จำเป็นต้องมีการผสมผสานความคิด ความสามารถ แผนการ และวิธีการทำงานที่แตกต่างกัน ทุกคนควรปรึกษาหารือและอธิษฐานร่วมกัน พระคริสต์ตรัสว่า “มธ. 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บอก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อีก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 ถ้า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สอง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ร่วมใจ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ทูลขอ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หนึ่ง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ใด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โลก พระ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บิดา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สถิต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สวรรค์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นั้น</a:t>
            </a:r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ให้” (มัทธิว 18:19)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noProof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ความสัมพันธ์กับผู้ที่ไม่เชื่อ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จง​ปฏิ​บัติ​ต่อ​คน​ภาย​นอก​ด้วย​สติ​ปัญ​ญา โดย​ใช้​โอ​กาส​ให้​เป็น​ประ​โยชน์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280895"/>
            <a:ext cx="6696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เราได้รับประโยชน์มากมาย: เราได้เรียนรู้สิ่งที่พระเยซูทรงทำเพื่อเรา เราได้ยอมรับสิ่งนั้น และเรามีความมั่นใจในความรอด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33018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296558"/>
            <a:ext cx="66960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เรารู้เรื่องนี้เพราะมีคนบอกเรา ในทำนองเดียวกัน เราต้องแบ่งปันสิ่งนี้กับผู้อื่น เปาโลกล่าวว่าเราควรปฏิสัมพันธ์กับ “คนนอก” อย่างไร คือผู้ที่ยังไม่รู้จักพระเยซู (โคโลสี 4:5-6)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76345" y="2048113"/>
            <a:ext cx="917324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ความสุภาพแท้จริงที่ผสมผสานกับความจริงและความยุติธรรม ทำให้ชีวิตไม่เพียงแต่มีประโยชน์ แต่ยังงดงามและหอมหวาน คำพูดที่อ่อนโยน สายตาที่น่ามอง ใบหน้าที่ร่าเริง สร้างเสน่ห์ให้แก่คริสเตียน ทำให้มีอิทธิพลที่ยากจะต้านทาน ในการถ่อมตนเอง ในแสงสว่าง สันติสุข และความสุขที่เขามอบให้แก่ผู้อื่นอย่างต่อเนื่อง เขาจะพบความสุขที่แท้จริง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ขอให้เราถ่อมตนเองอยู่เสมอ คอยให้กำลังใจผู้อื่น แบ่งเบาภาระของพวกเขาด้วยการกระทำที่อ่อนโยนและเมตตา และการกระทำที่เสียสละเพื่อผู้อื่น”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en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124017" y="6310819"/>
            <a:ext cx="4517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June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145909" y="3997254"/>
            <a:ext cx="5707781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จง​ให้​ถ้อย​คำ​ของ​ท่าน​ทั้ง​หลาย​ประ​กอบ​ด้วย​เมต​ตา​คุณ​เสมอ ปรุง​ด้วย​เกลือ​ให้​มี​รส เพื่อ​ท่าน​จะ​ได้​รู้​ว่า​ควร​จะ​ตอบ​แต่​ละ​คน​อย่าง​ไร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th-TH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โคโลสี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5819976" y="4343400"/>
            <a:ext cx="627356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h-TH" sz="2000" b="1" noProof="0" dirty="0">
                <a:solidFill>
                  <a:srgbClr val="994B00"/>
                </a:solidFill>
              </a:rPr>
              <a:t>ความสัมพันธ์ระหว่างคู่สมรส</a:t>
            </a:r>
            <a:r>
              <a:rPr lang="en" sz="2000" b="1" noProof="0" dirty="0">
                <a:solidFill>
                  <a:srgbClr val="994B00"/>
                </a:solidFill>
              </a:rPr>
              <a:t> (</a:t>
            </a:r>
            <a:r>
              <a:rPr lang="th-TH" sz="2000" b="1" noProof="0" dirty="0">
                <a:solidFill>
                  <a:srgbClr val="994B00"/>
                </a:solidFill>
              </a:rPr>
              <a:t>โคโลสี</a:t>
            </a:r>
            <a:r>
              <a:rPr lang="en" sz="2000" b="1" noProof="0" dirty="0">
                <a:solidFill>
                  <a:srgbClr val="994B00"/>
                </a:solidFill>
              </a:rPr>
              <a:t> 3:18-19)</a:t>
            </a:r>
          </a:p>
          <a:p>
            <a:pPr>
              <a:spcBef>
                <a:spcPts val="1200"/>
              </a:spcBef>
            </a:pPr>
            <a:r>
              <a:rPr lang="th-TH" sz="2000" b="1" noProof="0" dirty="0">
                <a:solidFill>
                  <a:srgbClr val="399600"/>
                </a:solidFill>
              </a:rPr>
              <a:t>ความสัมพันธ์ระหว่างบิดามารดาและเด็ก</a:t>
            </a:r>
            <a:r>
              <a:rPr lang="en" sz="2000" b="1" noProof="0" dirty="0">
                <a:solidFill>
                  <a:srgbClr val="399600"/>
                </a:solidFill>
              </a:rPr>
              <a:t> (</a:t>
            </a:r>
            <a:r>
              <a:rPr lang="th-TH" sz="2000" b="1" noProof="0" dirty="0">
                <a:solidFill>
                  <a:srgbClr val="399600"/>
                </a:solidFill>
              </a:rPr>
              <a:t>โคโลสี</a:t>
            </a:r>
            <a:r>
              <a:rPr lang="en" sz="2000" b="1" noProof="0" dirty="0">
                <a:solidFill>
                  <a:srgbClr val="399600"/>
                </a:solidFill>
              </a:rPr>
              <a:t> 3:20-21)</a:t>
            </a:r>
          </a:p>
          <a:p>
            <a:pPr>
              <a:spcBef>
                <a:spcPts val="1200"/>
              </a:spcBef>
            </a:pPr>
            <a:r>
              <a:rPr lang="th-TH" sz="2000" b="1" noProof="0" dirty="0">
                <a:solidFill>
                  <a:srgbClr val="00A47B"/>
                </a:solidFill>
              </a:rPr>
              <a:t>ความสัมพันธ์ระหว่างนายจ้างกับฃูกจ้าง</a:t>
            </a:r>
            <a:r>
              <a:rPr lang="en" sz="2000" b="1" noProof="0" dirty="0">
                <a:solidFill>
                  <a:srgbClr val="00A47B"/>
                </a:solidFill>
              </a:rPr>
              <a:t>  (</a:t>
            </a:r>
            <a:r>
              <a:rPr lang="th-TH" sz="2000" b="1" noProof="0" dirty="0">
                <a:solidFill>
                  <a:srgbClr val="00A47B"/>
                </a:solidFill>
              </a:rPr>
              <a:t>โคโลสี</a:t>
            </a:r>
            <a:r>
              <a:rPr lang="en" sz="2000" b="1" noProof="0" dirty="0">
                <a:solidFill>
                  <a:srgbClr val="00A47B"/>
                </a:solidFill>
              </a:rPr>
              <a:t> 3:22-25; 4:1)</a:t>
            </a:r>
          </a:p>
          <a:p>
            <a:pPr>
              <a:spcBef>
                <a:spcPts val="1200"/>
              </a:spcBef>
            </a:pPr>
            <a:r>
              <a:rPr lang="th-TH" sz="2000" b="1" noProof="0" dirty="0">
                <a:solidFill>
                  <a:srgbClr val="8D009D"/>
                </a:solidFill>
              </a:rPr>
              <a:t>ความสัมพันธ์ระหว่างคริสตจักร</a:t>
            </a:r>
            <a:r>
              <a:rPr lang="en" sz="2000" b="1" noProof="0" dirty="0">
                <a:solidFill>
                  <a:srgbClr val="8D009D"/>
                </a:solidFill>
              </a:rPr>
              <a:t> (</a:t>
            </a:r>
            <a:r>
              <a:rPr lang="th-TH" sz="2000" b="1" noProof="0" dirty="0">
                <a:solidFill>
                  <a:srgbClr val="8D009D"/>
                </a:solidFill>
              </a:rPr>
              <a:t>โคโลสี</a:t>
            </a:r>
            <a:r>
              <a:rPr lang="en" sz="2000" b="1" noProof="0" dirty="0">
                <a:solidFill>
                  <a:srgbClr val="8D009D"/>
                </a:solidFill>
              </a:rPr>
              <a:t> 4:2-4)</a:t>
            </a:r>
          </a:p>
          <a:p>
            <a:pPr>
              <a:spcBef>
                <a:spcPts val="1200"/>
              </a:spcBef>
            </a:pPr>
            <a:r>
              <a:rPr lang="th-TH" sz="2000" b="1" noProof="0" dirty="0">
                <a:solidFill>
                  <a:srgbClr val="B70066"/>
                </a:solidFill>
              </a:rPr>
              <a:t>ความสัมพันธ์ระห่างผู้ที่ไม่เชื่อ</a:t>
            </a:r>
            <a:r>
              <a:rPr lang="en" sz="2000" b="1" noProof="0" dirty="0">
                <a:solidFill>
                  <a:srgbClr val="B70066"/>
                </a:solidFill>
              </a:rPr>
              <a:t> (</a:t>
            </a:r>
            <a:r>
              <a:rPr lang="th-TH" sz="2000" b="1" noProof="0" dirty="0">
                <a:solidFill>
                  <a:srgbClr val="B70066"/>
                </a:solidFill>
              </a:rPr>
              <a:t>โคโลสี</a:t>
            </a:r>
            <a:r>
              <a:rPr lang="en" sz="2000" b="1" noProof="0" dirty="0">
                <a:solidFill>
                  <a:srgbClr val="B70066"/>
                </a:solidFill>
              </a:rPr>
              <a:t>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206955"/>
            <a:ext cx="629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ในส่วนที่เน้นการปฏิบัติจริงของจดหมายฉบับนี้ เปาโลได้กล่าวถึงเรื่องความสัมพันธ์ระหว่างบุคคลในแวดวงต่างๆ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0" y="2516478"/>
            <a:ext cx="62960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เปาโลได้ให้หลักการที่เป็นประโยชน์แก่เราในการปรับปรุงความสัมพันธ์ระหว่างคู่สมรส ระหว่างพ่อแม่กับลูก ระหว่างนายจ้างกับลูกจ้าง ระหว่างพี่น้องในคริสตจักร และระหว่างผู้เชื่อกับผู้ไม่เชื่อ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192439"/>
            <a:ext cx="62960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ความสัมพันธ์อาจจะก่อให้เกิดความตึงเครียดและการโต้เถียง ดังนั้นจึงจำเป็นต้องมีความปรองดอง ความเห็นพ้องต้องกันในเรื่องค่านิยม เป้าหมาย และวัตถุประสงค์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87171" y="57228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87171" y="52645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87171" y="48061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87171" y="43478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87171" y="61812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ความสัมพันธ์ระหว่างคู่สมรส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28598" y="681514"/>
            <a:ext cx="8305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ภรร​ยา​ทั้ง​หลาย​จง​ยอม​เชื่อ​ฟัง​สามี​ของ​ตน ซึ่ง​เป็น​สิ่ง​ที่​สม​ควร​ใน​องค์​พระ​ผู้​เป็น​เจ้า</a:t>
            </a:r>
            <a:r>
              <a:rPr lang="th-TH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สามี​ทั้ง​หลาย​จง​รัก​ภรร​ยา​ของ​ตน และ​อย่า​ทำ​รุน​แรง​ต่อ​พวก​นาง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1400" b="1" noProof="0" dirty="0">
                <a:solidFill>
                  <a:srgbClr val="A9EED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จดหมายของโคโลสีและเอเฟซัส ซึ่งเขียนขึ้นในเวลาเดียวกัน มีคำแนะนำที่คล้ายคลึงกัน (และเสริมกัน) เกี่ยวกับคู่สมรส (โคโลสี 3:18-19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5:21-33)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37642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387235"/>
            <a:ext cx="5434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คู่สมรสทั้งสองควรทำงานร่วมกันเป็นทีม ปรึกษาหารือกัน และตัดสินใจร่วมกัน โดยสามีควรเป็นผู้นำครอบครัวในอุดมคติ แต่ละคนควรแสวงหาความสุขของอีกฝ่ายเสมอ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2685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จงให้ความรักแก่กันและกัน แทนที่จะเรียกร้องความรัก จงบ่มเพาะสิ่งที่ดีงามที่สุดในตัวท่าน และจงรีบเร่งที่จะมองเห็นคุณสมบัติที่ดีในกันและกัน ความรู้สึกว่าได้รับการชื่นชมเป็นแรงกระตุ้นและความพึงพอใจที่ยอดเยี่ยม ความเห็นอกเห็นใจและความเคารพส่งเสริมให้มุ่งมั่นสู่ความเป็นเลิศ และความรักเองก็จะเพิ่มพูนขึ้นเมื่อมันกระตุ้นให้มุ่งสู่เป้าหมายที่สูงส่งยิ่งขึ้น […]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ภรรยาควรเคารพสามี สามีควรจะรักและทะนุถนอมภรรยา และเช่นเดียวกับที่คำปฏิญาณการแต่งงานของพวกเขารวมพวกเขาเป็นหนึ่งเดียว ความเชื่อในพระคริสต์ของพวกเขาก็ควรทำให้พวกเขาเป็นหนึ่งเดียวในพระองค์ อะไรจะทำให้พระเจ้าพอพระทัยมากไปกว่าการได้เห็นผู้ที่เข้าสู่ความสัมพันธ์ของการแต่งงานแสวงหาร่วมกันที่จะเรียนรู้เกี่ยวกับพระเยซูและได้รับการเติมเต็มด้วยพระวิญญาณของพระองค์มากขึ้นเรื่อยๆ </a:t>
            </a:r>
            <a:endParaRPr lang="en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189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ความสัมพันธ์ระหว่างบิดามารดากับบุตร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578895"/>
            <a:ext cx="9753601" cy="74914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sz="2200" b="1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บุตร​ทั้ง​หลาย​จง​เชื่อ​ฟัง​บิดา​มาร​ดา​ของ​ตน​ใน​ทุก​เรื่อง เพราะ​สิ่ง​นี้​เป็น​ที่​ชอบ​พระ​ทัย​ของ​องค์​พระ​ผู้​เป็น​เจ้า  บิดา​ทั้ง​หลาย​ก็​อย่า​ยั่ว​บุตร​ของ​ตน​ให้​ขัด​เคือง​ใจ เพื่อ​ว่า​พวก​เขา​จะ​ไม่​ท้อ​ใจ”</a:t>
            </a:r>
            <a:r>
              <a:rPr lang="en" sz="2200" b="1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th-TH" sz="2200" b="1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2200" b="1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28036"/>
            <a:ext cx="7377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ในสังคมปัจจุบัน คำว่า "พ่อแม่" ควรหมายรวมถึงทั้งคู่สมรสที่แต่งงานแล้วและครอบครัวที่มีพ่อหรือแม่เลี้ยงเดี่ยว ตามคำสอนของเปาโล ความสัมพันธ์ที่ดีนั้นไม่ใช่ความรับผิดชอบของพ่อแม่เพียงอย่างเดียว แต่ยังเป็นความรับผิดชอบของลูกๆ เองด้วย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010851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การนมัสการครอบครัวในตอนเช้าและ/หรือตอนเย็นมีความสำคัญสำหรับลูกๆ ของเราในการเรียนรู้เกี่ยวกับพระเจ้าและตัดสินใจเพื่อชีวิตนิรันดร์ และอย่าลืมว่าแบบอย่างของเราคือครูที่ดีที่สุดของลูกๆ 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พ่อแม่ทั้งหลาย จงแสดงให้ลูกๆ เห็นว่าคุณรักพวกเขาและจะทำทุกอย่างสุดความสามารถเพื่อให้พวกเขามีความสุข หากคุณทำเช่นนั้น ข้อจำกัดที่จำเป็นของคุณจะมีน้ำหนักมากขึ้นในจิตใจของพวกเขา จงปกครองลูกๆ ด้วยความอ่อนโยนและความเห็นอกเห็นใจ โดยระลึกไว้เสมอว่า “เหล่าทูตสวรรค์ของพวกเขาเฝ้ามองพระพักตร์ของพระบิดาของเราผู้ทรงสถิตอยู่ในสวรรค์อยู่เสมอ” หากคุณปรารถนาให้เหล่าทูตสวรรค์ทำภารกิจที่พระเจ้าทรงมอบหมายให้แก่ลูกๆ ของคุณ จงร่วมมือกับพวกเขาโดยทำในส่วนของคุณด้วย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ความสัมพันธ์ระหว่างเจ้านายกับลูกน้อง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ทาส​ทั้ง​หลาย​จง​เชื่อ​ฟัง​นาย​ของ​ตน​ใน​โลก​นี้​ทุก​อย่าง ไม่​เฉพาะ​แต่​เมื่อ​อยู่​ใน​สาย​ตา​เหมือน​อย่าง​พวก​ประ​จบ​สอ​พลอ แต่​ทำ​ด้วย​จริง​ใจ​โดย​ความ​เกรง​กลัว​องค์​พระ​ผู้​เป็น​เจ้า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1" y="1636872"/>
            <a:ext cx="7089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แบบผู้รับใช้ในสมัยของเปาโลนั้นแตกต่างอย่างมากจากรูปแบบการเป็นทาสที่ยังคงมีอยู่ในปัจจุบัน ดังนั้น เราจึงต้องเข้าใจคำแนะนำนี้ในบริบทของความสัมพันธ์ระหว่างเจ้านายกับลูกน้อง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029692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58623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เราทุกคน ไม่ว่าจะเป็นเจ้านายหรือลูกน้อง ล้วนเป็นผู้รับใช้ (ทาส) ของพระคริสต์ เพราะเรารับใช้พระองค์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814320" y="773710"/>
            <a:ext cx="76990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ภารกิจของอัครสาวกไม่ใช่การล้มล้างระเบียบสังคมที่มีอยู่โดยพลการหรือฉับพลัน การพยายามทำเช่นนั้นจะเป็นการขัดขวางความสำเร็จของพระกิตติคุณ แต่ท่านสอนหลักการที่โจมตีรากฐานของระบบทาส และหากนำไปปฏิบัติก็จะทำลายระบบทั้งหมดอย่างแน่นอน […]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ศาสนาคริสต์สร้างความผูกพันอันแข็งแกร่งระหว่างนายกับทาส กษัตริย์กับประชาชน ผู้ประกาศพระกิตติคุณกับคนบาปที่ตกต่ำซึ่งพบการชำระล้างบาปในพระคริสต์ พวกเขาได้รับการชำระล้างด้วยพระโลหิตเดียวกัน ได้รับชีวิตใหม่โดยพระวิญญาณเดียวกัน และพวกเขากลายเป็นหนึ่งเดียวกันในพระเยซูคริสต์</a:t>
            </a:r>
            <a:r>
              <a:rPr lang="en-US" sz="2400" b="1" noProof="0" dirty="0">
                <a:latin typeface="Constantia" panose="02030602050306030303" pitchFamily="18" charset="0"/>
              </a:rPr>
              <a:t>”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495691" y="602130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Acts of the Apostles, 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2244</Words>
  <Application>Microsoft Office PowerPoint</Application>
  <PresentationFormat>Panorámica</PresentationFormat>
  <Paragraphs>84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Comic Sans MS</vt:lpstr>
      <vt:lpstr>Arial</vt:lpstr>
      <vt:lpstr>Calibri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132</cp:revision>
  <dcterms:created xsi:type="dcterms:W3CDTF">2026-02-06T07:46:31Z</dcterms:created>
  <dcterms:modified xsi:type="dcterms:W3CDTF">2026-02-22T07:09:37Z</dcterms:modified>
</cp:coreProperties>
</file>