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ผู้ส่งสาร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 algn="ctr">
            <a:buNone/>
          </a:pPr>
          <a:r>
            <a:rPr lang="th-TH" sz="2000" b="1" dirty="0"/>
            <a:t>ทีคิกัส และโอเนสิมัส</a:t>
          </a:r>
          <a:r>
            <a:rPr lang="en" sz="2000" b="1" dirty="0"/>
            <a:t> (</a:t>
          </a:r>
          <a:r>
            <a:rPr lang="th-TH" sz="2000" b="1" dirty="0"/>
            <a:t>โคโลสี </a:t>
          </a:r>
          <a:r>
            <a:rPr lang="en" sz="2000" b="1" dirty="0"/>
            <a:t>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ผู้เข้าในสุนัต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 algn="ctr">
            <a:buNone/>
          </a:pPr>
          <a:r>
            <a:rPr lang="th-TH" sz="2000" b="1" dirty="0"/>
            <a:t>อาริสทราคัส</a:t>
          </a:r>
          <a:r>
            <a:rPr lang="en" sz="2000" b="1" dirty="0"/>
            <a:t>, </a:t>
          </a:r>
          <a:r>
            <a:rPr lang="th-TH" sz="2000" b="1" dirty="0"/>
            <a:t>มาระโก</a:t>
          </a:r>
          <a:r>
            <a:rPr lang="en" sz="2000" b="1" dirty="0"/>
            <a:t>, </a:t>
          </a:r>
          <a:r>
            <a:rPr lang="th-TH" sz="2000" b="1" dirty="0"/>
            <a:t>และเยซู</a:t>
          </a:r>
          <a:r>
            <a:rPr lang="en" sz="2000" b="1" dirty="0"/>
            <a:t> (</a:t>
          </a:r>
          <a:r>
            <a:rPr lang="th-TH" sz="2000" b="1" dirty="0"/>
            <a:t>โคโลสี</a:t>
          </a:r>
          <a:r>
            <a:rPr lang="en" sz="2000" b="1" dirty="0"/>
            <a:t>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ผู้สอน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 algn="ctr">
            <a:buNone/>
          </a:pPr>
          <a:r>
            <a:rPr lang="th-TH" sz="2000" b="1" dirty="0"/>
            <a:t>เอปาฟรัส</a:t>
          </a:r>
          <a:r>
            <a:rPr lang="en" sz="2000" b="1" dirty="0"/>
            <a:t> (</a:t>
          </a:r>
          <a:r>
            <a:rPr lang="th-TH" sz="2000" b="1" dirty="0"/>
            <a:t>โคโลสี</a:t>
          </a:r>
          <a:r>
            <a:rPr lang="en" sz="2000" b="1" dirty="0"/>
            <a:t>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ผู้เป็นที่รักและอยู่ฝ่ายโลก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 algn="ctr">
            <a:buNone/>
          </a:pPr>
          <a:r>
            <a:rPr lang="th-TH" sz="2000" b="1" dirty="0"/>
            <a:t>ลูกา และเดมัส</a:t>
          </a:r>
          <a:r>
            <a:rPr lang="en" sz="2000" b="1" dirty="0"/>
            <a:t> (</a:t>
          </a:r>
          <a:r>
            <a:rPr lang="th-TH" sz="2000" b="1" dirty="0"/>
            <a:t>โคโลสี</a:t>
          </a:r>
          <a:r>
            <a:rPr lang="en" sz="2000" b="1" dirty="0"/>
            <a:t>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ผู้นำในคริสตจักร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 algn="ctr">
            <a:buNone/>
          </a:pPr>
          <a:r>
            <a:rPr lang="th-TH" sz="2000" b="1" dirty="0"/>
            <a:t>นุมฟา และอารคิปปัส</a:t>
          </a:r>
          <a:r>
            <a:rPr lang="en" sz="2000" b="1" dirty="0"/>
            <a:t> (</a:t>
          </a:r>
          <a:r>
            <a:rPr lang="th-TH" sz="2000" b="1" dirty="0"/>
            <a:t>โคโลสี</a:t>
          </a:r>
          <a:r>
            <a:rPr lang="en" sz="2000" b="1" dirty="0"/>
            <a:t>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th-TH" sz="2400" b="1" spc="300" dirty="0">
              <a:solidFill>
                <a:schemeClr val="tx1"/>
              </a:solidFill>
            </a:rPr>
            <a:t>อาริสทราคัส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เขาเป็นชาวเมืองเธสะโลนิกา (กิจการ 27:2) เขามีปัญหาในช่วงเหตุการณ์จลาจลในเมืองเอเฟซัส (กิจการ 19:29) เขาได้ร่วมเดินทางไปกับเปาโลเพื่อนำของถวายไปถวายที่กรุงเยรูซาเล็ม (กิจการ 20:4) เขาถูกจำคุกกับเปาโลในกรุงโรม และได้ส่งคำทักทายไปยังชาวโคโลสีและชาวฟิเลมอน (โคโลสี 4:10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ฟิเลโมน 1:24)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th-TH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มาระโก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หลานชายของบารนาบัส สหายคนแรกของเปาโล ได้ละทิ้งภารกิจในปัมฟิเลีย และเปาโลปฏิเสธที่จะพาเขาไปในการเดินทางครั้งที่สอง (กิจการ 15:37-38) เขาติดตามลุงของเขาไปและกลายเป็นผู้ประกาศข่าวประเสริฐที่มีประโยชน์มากสำหรับเปาโล (กิจการ 15:39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ทิโมธี 4:11) เปโตรปฏิบัติต่อเขาเหมือนลูกชาย (1 เปโตร 5:13) เขาเป็นผู้เขียนพระวรสารของมาระโก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/>
          <a:r>
            <a: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สิ่งที่เราทราบเกี่ยวกับเขามีเพียงว่าเขาเป็นชาวยิว และเป็นที่รู้จักกันในชื่อเล่นว่า “ยุสทัส” (โคโลสี 4:11)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th-TH" sz="2400" b="1" spc="0" dirty="0">
              <a:solidFill>
                <a:schemeClr val="tx1"/>
              </a:solidFill>
            </a:rPr>
            <a:t>เยซู</a:t>
          </a:r>
          <a:endParaRPr lang="en" sz="2400" b="1" spc="0" dirty="0">
            <a:solidFill>
              <a:schemeClr val="tx1"/>
            </a:solidFill>
          </a:endParaRP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pPr algn="l"/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เขาได้สั่งสอนคริสตจักรในเมืองโคโลสี และประกาศพระกิตติคุณอย่างกว้างขวางแก่พวกเขา (โคโลสี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1:7)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เปาโลได้เรียกเขาด้วยสามฉายาว่า “ผู้รับใช้ที่รัก” “ผู้รับใช้ของพระคริสต์” และ “เพื่อนร่วมคุก”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โคโลสี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1:7; 4:12;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ฟิเลโมน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1:23)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5604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 custLinFactNeighborY="-6324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/>
            <a:t>ยืนหยัดมั่นคง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pPr algn="l"/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พวกเขาต้องไม่หวั่นไหว โดยเฉพาะอย่างยิ่งเมื่อเผชิญกับแผนการของศัตรู</a:t>
          </a:r>
          <a:br>
            <a: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ฟิเลโมน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6:11)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/>
            <a:t>คุณเป็นคนสมบูรณ์แบบ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l"/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ความสมบูรณ์แบบนี้เกิดขึ้นได้ด้วยความรักที่ไม่เห็นแก่ตัว</a:t>
          </a:r>
          <a:br>
            <a: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มัทธิว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5:44, 48)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แม้ว่าเราจะเติบโตในความรักนี้อยู่เสมอ </a:t>
          </a:r>
          <a:br>
            <a: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(ฟิเลโมน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3:12)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000" b="1" dirty="0"/>
            <a:t>คุณเป็นคนที่ครบถ้วน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เพื่อเต็มเปี่ยมไปด้วยทุกสิ่งที่เราสามรถรับได้จากพระเจ้า</a:t>
          </a:r>
          <a:endParaRPr lang="es-ES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th-TH" sz="3600" b="1" dirty="0">
              <a:solidFill>
                <a:schemeClr val="accent2">
                  <a:lumMod val="50000"/>
                </a:schemeClr>
              </a:solidFill>
            </a:rPr>
            <a:t>ลูกา</a:t>
          </a:r>
          <a:r>
            <a:rPr lang="es-ES" sz="3600" b="1" dirty="0">
              <a:solidFill>
                <a:schemeClr val="accent2">
                  <a:lumMod val="50000"/>
                </a:schemeClr>
              </a:solidFill>
            </a:rPr>
            <a:t> </a:t>
          </a:r>
          <a:endParaRPr lang="en" sz="36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เดมาสเป็นผู้เขียนพระวรสารลูกาและกิจการของอัครทูต และได้รับการยกย่องว่าเป็นผู้เขียนชีวประวัติของเปาโล (ลูกา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1:1-4;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กิจการ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1:1) 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เขาเป็นแพทย์ และเปาโลเรียกเขาว่า "ผู้เป็นที่รัก" เขาอยู่กับเปาโลจนกระทั่งเปาโลเสียชีวิต (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ทิโมธี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4:11)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th-TH" sz="3600" b="1" dirty="0">
              <a:solidFill>
                <a:schemeClr val="accent4">
                  <a:lumMod val="50000"/>
                </a:schemeClr>
              </a:solidFill>
            </a:rPr>
            <a:t>เดมัส</a:t>
          </a:r>
          <a:r>
            <a:rPr lang="es-ES" sz="3600" b="1" dirty="0">
              <a:solidFill>
                <a:schemeClr val="accent4">
                  <a:lumMod val="50000"/>
                </a:schemeClr>
              </a:solidFill>
            </a:rPr>
            <a:t> </a:t>
          </a:r>
          <a:endParaRPr lang="en" sz="36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เขาร่วมงานกับเปาโลในช่วงที่ถูกจำคุกครั้งแรกในกรุงโรม (ฟิลิปปี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1:24)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อย่างไรก็ตาม ในช่วงที่ถูกจำคุกครั้งสุดท้าย เขาได้ละทิ้งเปาโลไป เพราะ "รักโลกนี้“</a:t>
          </a:r>
          <a:b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ทิโมธี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4:10)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654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สิ่งที่เราทราบเกี่ยวกับนิมฟาคือ เธอเป็นผู้นำคริสตจักรในเมืองเลาดีเซีย เราไม่รู้ด้วยซ้ำว่าเธอเป็นผู้ชายหรือผู้หญิง เพราะบางฉบับเขียนว่า “บ้านของเขา” บางฉบับเขียนว่า “บ้านของพวกเขา” และบางฉบับ—ส่วนใหญ่—เขียนว่า “บ้านของเธอ”</a:t>
          </a:r>
          <a:endParaRPr lang="en" sz="2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บุตรชายของฟิเลโมน ซึ่งเป็นชาวเมืองโคโลสี เคยเป็นเพื่อนร่วมเดินทางกับเปาโลในช่วงหนึ่ง (ฟิเลโมน 1:1-2) เปาโลขอให้เขาทำงานรับใช้ต่อไป (ในฐานะผู้ช่วยศาสนาจารย์ ศิษยาภิบาล หรือผู้ปกครองของคริจักรในเมืองโคโลสี)</a:t>
          </a:r>
          <a:endParaRPr lang="en" sz="22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298146"/>
          <a:ext cx="6578961" cy="867825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42240" numCol="1" spcCol="1270" anchor="t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1" kern="1200" dirty="0"/>
            <a:t>ทีคิกัส และโอเนสิมัส</a:t>
          </a:r>
          <a:r>
            <a:rPr lang="en" sz="2000" b="1" kern="1200" dirty="0"/>
            <a:t> (</a:t>
          </a:r>
          <a:r>
            <a:rPr lang="th-TH" sz="2000" b="1" kern="1200" dirty="0"/>
            <a:t>โคโลสี </a:t>
          </a:r>
          <a:r>
            <a:rPr lang="en" sz="2000" b="1" kern="1200" dirty="0"/>
            <a:t>4:7-9)</a:t>
          </a:r>
          <a:endParaRPr lang="es-ES" sz="2000" kern="1200" dirty="0"/>
        </a:p>
      </dsp:txBody>
      <dsp:txXfrm>
        <a:off x="0" y="298146"/>
        <a:ext cx="6578961" cy="867825"/>
      </dsp:txXfrm>
    </dsp:sp>
    <dsp:sp modelId="{C16A1F59-2B17-40D4-9031-15B79F27600D}">
      <dsp:nvSpPr>
        <dsp:cNvPr id="0" name=""/>
        <dsp:cNvSpPr/>
      </dsp:nvSpPr>
      <dsp:spPr>
        <a:xfrm>
          <a:off x="328948" y="17706"/>
          <a:ext cx="4605272" cy="5608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ผู้ส่งสาร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45086"/>
        <a:ext cx="4550512" cy="506120"/>
      </dsp:txXfrm>
    </dsp:sp>
    <dsp:sp modelId="{6B625139-16CA-4A7C-97AC-B8D051656ED2}">
      <dsp:nvSpPr>
        <dsp:cNvPr id="0" name=""/>
        <dsp:cNvSpPr/>
      </dsp:nvSpPr>
      <dsp:spPr>
        <a:xfrm>
          <a:off x="0" y="1549012"/>
          <a:ext cx="6578961" cy="867825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42240" numCol="1" spcCol="1270" anchor="t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1" kern="1200" dirty="0"/>
            <a:t>อาริสทราคัส</a:t>
          </a:r>
          <a:r>
            <a:rPr lang="en" sz="2000" b="1" kern="1200" dirty="0"/>
            <a:t>, </a:t>
          </a:r>
          <a:r>
            <a:rPr lang="th-TH" sz="2000" b="1" kern="1200" dirty="0"/>
            <a:t>มาระโก</a:t>
          </a:r>
          <a:r>
            <a:rPr lang="en" sz="2000" b="1" kern="1200" dirty="0"/>
            <a:t>, </a:t>
          </a:r>
          <a:r>
            <a:rPr lang="th-TH" sz="2000" b="1" kern="1200" dirty="0"/>
            <a:t>และเยซู</a:t>
          </a:r>
          <a:r>
            <a:rPr lang="en" sz="2000" b="1" kern="1200" dirty="0"/>
            <a:t> (</a:t>
          </a:r>
          <a:r>
            <a:rPr lang="th-TH" sz="2000" b="1" kern="1200" dirty="0"/>
            <a:t>โคโลสี</a:t>
          </a:r>
          <a:r>
            <a:rPr lang="en" sz="2000" b="1" kern="1200" dirty="0"/>
            <a:t> 4:10-11)</a:t>
          </a:r>
          <a:endParaRPr lang="es-ES" sz="2000" kern="1200" dirty="0"/>
        </a:p>
      </dsp:txBody>
      <dsp:txXfrm>
        <a:off x="0" y="1549012"/>
        <a:ext cx="6578961" cy="867825"/>
      </dsp:txXfrm>
    </dsp:sp>
    <dsp:sp modelId="{22D2FB56-E614-4AE2-A667-F415ABDCE382}">
      <dsp:nvSpPr>
        <dsp:cNvPr id="0" name=""/>
        <dsp:cNvSpPr/>
      </dsp:nvSpPr>
      <dsp:spPr>
        <a:xfrm>
          <a:off x="328948" y="1268572"/>
          <a:ext cx="4605272" cy="56088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ผู้เข้าในสุนัต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1295952"/>
        <a:ext cx="4550512" cy="506120"/>
      </dsp:txXfrm>
    </dsp:sp>
    <dsp:sp modelId="{5781F004-5181-4BE4-A36D-2DB88AE093E6}">
      <dsp:nvSpPr>
        <dsp:cNvPr id="0" name=""/>
        <dsp:cNvSpPr/>
      </dsp:nvSpPr>
      <dsp:spPr>
        <a:xfrm>
          <a:off x="0" y="2799876"/>
          <a:ext cx="6578961" cy="867825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42240" numCol="1" spcCol="1270" anchor="t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1" kern="1200" dirty="0"/>
            <a:t>เอปาฟรัส</a:t>
          </a:r>
          <a:r>
            <a:rPr lang="en" sz="2000" b="1" kern="1200" dirty="0"/>
            <a:t> (</a:t>
          </a:r>
          <a:r>
            <a:rPr lang="th-TH" sz="2000" b="1" kern="1200" dirty="0"/>
            <a:t>โคโลสี</a:t>
          </a:r>
          <a:r>
            <a:rPr lang="en" sz="2000" b="1" kern="1200" dirty="0"/>
            <a:t> 4:12-13)</a:t>
          </a:r>
          <a:endParaRPr lang="es-ES" sz="2000" kern="1200" dirty="0"/>
        </a:p>
      </dsp:txBody>
      <dsp:txXfrm>
        <a:off x="0" y="2799876"/>
        <a:ext cx="6578961" cy="867825"/>
      </dsp:txXfrm>
    </dsp:sp>
    <dsp:sp modelId="{C0EBFF40-79BF-43FC-B422-5C88725CB91B}">
      <dsp:nvSpPr>
        <dsp:cNvPr id="0" name=""/>
        <dsp:cNvSpPr/>
      </dsp:nvSpPr>
      <dsp:spPr>
        <a:xfrm>
          <a:off x="328948" y="2519437"/>
          <a:ext cx="4605272" cy="56088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ผู้สอน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2546817"/>
        <a:ext cx="4550512" cy="506120"/>
      </dsp:txXfrm>
    </dsp:sp>
    <dsp:sp modelId="{A6DA711B-BA5E-47CF-956E-581AAE891300}">
      <dsp:nvSpPr>
        <dsp:cNvPr id="0" name=""/>
        <dsp:cNvSpPr/>
      </dsp:nvSpPr>
      <dsp:spPr>
        <a:xfrm>
          <a:off x="0" y="4050741"/>
          <a:ext cx="6578961" cy="867825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42240" numCol="1" spcCol="1270" anchor="t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1" kern="1200" dirty="0"/>
            <a:t>ลูกา และเดมัส</a:t>
          </a:r>
          <a:r>
            <a:rPr lang="en" sz="2000" b="1" kern="1200" dirty="0"/>
            <a:t> (</a:t>
          </a:r>
          <a:r>
            <a:rPr lang="th-TH" sz="2000" b="1" kern="1200" dirty="0"/>
            <a:t>โคโลสี</a:t>
          </a:r>
          <a:r>
            <a:rPr lang="en" sz="2000" b="1" kern="1200" dirty="0"/>
            <a:t> 4:14)</a:t>
          </a:r>
          <a:endParaRPr lang="es-ES" sz="2000" kern="1200" dirty="0"/>
        </a:p>
      </dsp:txBody>
      <dsp:txXfrm>
        <a:off x="0" y="4050741"/>
        <a:ext cx="6578961" cy="867825"/>
      </dsp:txXfrm>
    </dsp:sp>
    <dsp:sp modelId="{316719C4-FD02-40A5-AA12-5214560F0185}">
      <dsp:nvSpPr>
        <dsp:cNvPr id="0" name=""/>
        <dsp:cNvSpPr/>
      </dsp:nvSpPr>
      <dsp:spPr>
        <a:xfrm>
          <a:off x="328948" y="3770302"/>
          <a:ext cx="4605272" cy="56088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ผู้เป็นที่รักและอยู่ฝ่ายโลก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3797682"/>
        <a:ext cx="4550512" cy="506120"/>
      </dsp:txXfrm>
    </dsp:sp>
    <dsp:sp modelId="{6A217529-102B-491E-A3EE-4D5A3C66E700}">
      <dsp:nvSpPr>
        <dsp:cNvPr id="0" name=""/>
        <dsp:cNvSpPr/>
      </dsp:nvSpPr>
      <dsp:spPr>
        <a:xfrm>
          <a:off x="0" y="5301606"/>
          <a:ext cx="6578961" cy="86782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95732" rIns="360000" bIns="142240" numCol="1" spcCol="1270" anchor="t" anchorCtr="0">
          <a:noAutofit/>
        </a:bodyPr>
        <a:lstStyle/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th-TH" sz="2000" b="1" kern="1200" dirty="0"/>
            <a:t>นุมฟา และอารคิปปัส</a:t>
          </a:r>
          <a:r>
            <a:rPr lang="en" sz="2000" b="1" kern="1200" dirty="0"/>
            <a:t> (</a:t>
          </a:r>
          <a:r>
            <a:rPr lang="th-TH" sz="2000" b="1" kern="1200" dirty="0"/>
            <a:t>โคโลสี</a:t>
          </a:r>
          <a:r>
            <a:rPr lang="en" sz="2000" b="1" kern="1200" dirty="0"/>
            <a:t> 4:16-18)</a:t>
          </a:r>
          <a:endParaRPr lang="es-ES" sz="2000" kern="1200" dirty="0"/>
        </a:p>
      </dsp:txBody>
      <dsp:txXfrm>
        <a:off x="0" y="5301606"/>
        <a:ext cx="6578961" cy="867825"/>
      </dsp:txXfrm>
    </dsp:sp>
    <dsp:sp modelId="{17887DA2-8E83-468E-8B4D-F8A5875DF4ED}">
      <dsp:nvSpPr>
        <dsp:cNvPr id="0" name=""/>
        <dsp:cNvSpPr/>
      </dsp:nvSpPr>
      <dsp:spPr>
        <a:xfrm>
          <a:off x="328948" y="5021166"/>
          <a:ext cx="4605272" cy="56088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ผู้นำในคริสตจักร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328" y="5048546"/>
        <a:ext cx="4550512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เขาเป็นชาวเมืองเธสะโลนิกา (กิจการ 27:2) เขามีปัญหาในช่วงเหตุการณ์จลาจลในเมืองเอเฟซัส (กิจการ 19:29) เขาได้ร่วมเดินทางไปกับเปาโลเพื่อนำของถวายไปถวายที่กรุงเยรูซาเล็ม (กิจการ 20:4) เขาถูกจำคุกกับเปาโลในกรุงโรม และได้ส่งคำทักทายไปยังชาวโคโลสีและชาวฟิเลมอน (โคโลสี 4:10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ฟิเลโมน 1:24)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spc="300" dirty="0">
              <a:solidFill>
                <a:schemeClr val="tx1"/>
              </a:solidFill>
            </a:rPr>
            <a:t>อาริสทราคัส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หลานชายของบารนาบัส สหายคนแรกของเปาโล ได้ละทิ้งภารกิจในปัมฟิเลีย และเปาโลปฏิเสธที่จะพาเขาไปในการเดินทางครั้งที่สอง (กิจการ 15:37-38) เขาติดตามลุงของเขาไปและกลายเป็นผู้ประกาศข่าวประเสริฐที่มีประโยชน์มากสำหรับเปาโล (กิจการ 15:39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; </a:t>
          </a: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ทิโมธี 4:11) เปโตรปฏิบัติต่อเขาเหมือนลูกชาย (1 เปโตร 5:13) เขาเป็นผู้เขียนพระวรสารของมาระโก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มาระโก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สิ่งที่เราทราบเกี่ยวกับเขามีเพียงว่าเขาเป็นชาวยิว และเป็นที่รู้จักกันในชื่อเล่นว่า “ยุสทัส” (โคโลสี 4:11)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spc="0" dirty="0">
              <a:solidFill>
                <a:schemeClr val="tx1"/>
              </a:solidFill>
            </a:rPr>
            <a:t>เยซู</a:t>
          </a:r>
          <a:endParaRPr lang="en" sz="2400" b="1" kern="1200" spc="0" dirty="0">
            <a:solidFill>
              <a:schemeClr val="tx1"/>
            </a:solidFill>
          </a:endParaRP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15925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2946356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เขาได้สั่งสอนคริสตจักรในเมืองโคโลสี และประกาศพระกิตติคุณอย่างกว้างขวางแก่พวกเขา (โคโลสี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1:7)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เปาโลได้เรียกเขาด้วยสามฉายาว่า “ผู้รับใช้ที่รัก” “ผู้รับใช้ของพระคริสต์” และ “เพื่อนร่วมคุก”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โคโลสี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1:7; 4:12;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ฟิเลโมน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1:23)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1" y="2946356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/>
            <a:t>ยืนหยัดมั่นคง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พวกเขาต้องไม่หวั่นไหว โดยเฉพาะอย่างยิ่งเมื่อเผชิญกับแผนการของศัตรู</a:t>
          </a:r>
          <a:b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ฟิเลโมน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6:11)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/>
            <a:t>คุณเป็นคนสมบูรณ์แบบ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ความสมบูรณ์แบบนี้เกิดขึ้นได้ด้วยความรักที่ไม่เห็นแก่ตัว</a:t>
          </a:r>
          <a:b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มัทธิว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5:44, 48)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แม้ว่าเราจะเติบโตในความรักนี้อยู่เสมอ </a:t>
          </a:r>
          <a:b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(ฟิเลโมน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3:12)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/>
            <a:t>คุณเป็นคนที่ครบถ้วน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เพื่อเต็มเปี่ยมไปด้วยทุกสิ่งที่เราสามรถรับได้จากพระเจ้า</a:t>
          </a:r>
          <a:endParaRPr lang="es-ES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43693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66910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chemeClr val="accent2">
                  <a:lumMod val="50000"/>
                </a:schemeClr>
              </a:solidFill>
            </a:rPr>
            <a:t>ลูกา</a:t>
          </a:r>
          <a:r>
            <a:rPr lang="es-ES" sz="36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endParaRPr lang="en" sz="36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66910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เดมาสเป็นผู้เขียนพระวรสารลูกาและกิจการของอัครทูต และได้รับการยกย่องว่าเป็นผู้เขียนชีวประวัติของเปาโล (ลูกา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1:1-4;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กิจการ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1:1)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เขาเป็นแพทย์ และเปาโลเรียกเขาว่า "ผู้เป็นที่รัก" เขาอยู่กับเปาโลจนกระทั่งเปาโลเสียชีวิต (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ทิโมธี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4:11)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solidFill>
                <a:schemeClr val="accent4">
                  <a:lumMod val="50000"/>
                </a:schemeClr>
              </a:solidFill>
            </a:rPr>
            <a:t>เดมัส</a:t>
          </a:r>
          <a:r>
            <a:rPr lang="es-ES" sz="36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endParaRPr lang="en" sz="3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65486" y="3149838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เขาร่วมงานกับเปาโลในช่วงที่ถูกจำคุกครั้งแรกในกรุงโรม (ฟิลิปปี </a:t>
          </a:r>
          <a:r>
            <a:rPr 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1:24) </a:t>
          </a: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อย่างไรก็ตาม ในช่วงที่ถูกจำคุกครั้งสุดท้าย เขาได้ละทิ้งเปาโลไป เพราะ "รักโลกนี้“</a:t>
          </a:r>
          <a:br>
            <a:rPr lang="es-E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(2</a:t>
          </a:r>
          <a:r>
            <a:rPr lang="th-TH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ทิโมธี </a:t>
          </a:r>
          <a:r>
            <a: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4:10)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5486" y="3149838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สิ่งที่เราทราบเกี่ยวกับนิมฟาคือ เธอเป็นผู้นำคริสตจักรในเมืองเลาดีเซีย เราไม่รู้ด้วยซ้ำว่าเธอเป็นผู้ชายหรือผู้หญิง เพราะบางฉบับเขียนว่า “บ้านของเขา” บางฉบับเขียนว่า “บ้านของพวกเขา” และบางฉบับ—ส่วนใหญ่—เขียนว่า “บ้านของเธอ”</a:t>
          </a:r>
          <a:endParaRPr lang="en" sz="2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บุตรชายของฟิเลโมน ซึ่งเป็นชาวเมืองโคโลสี เคยเป็นเพื่อนร่วมเดินทางกับเปาโลในช่วงหนึ่ง (ฟิเลโมน 1:1-2) เปาโลขอให้เขาทำงานรับใช้ต่อไป (ในฐานะผู้ช่วยศาสนาจารย์ ศิษยาภิบาล หรือผู้ปกครองของคริจักรในเมืองโคโลสี)</a:t>
          </a:r>
          <a:endParaRPr lang="en" sz="22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ยืนหยัดในพระประสงค์ของพระเจ้า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427187" y="6519446"/>
            <a:ext cx="3764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Lesson 13 for March 28, 2026</a:t>
            </a: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39703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  <a:r>
              <a:rPr lang="th-TH" sz="44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จง​ขอบ​พระ​คุณ​ใน​ทุก​กรณี เพราะ​นี่​แหละ​เป็น​พระ​ประ​สงค์​ของ​พระ​เจ้า สำ​หรับ​พวก​ท่าน​ใน​พระ​เยซู​คริสต์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 </a:t>
            </a:r>
            <a:r>
              <a:rPr kumimoji="0" lang="th-TH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เธสะโลนิกา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942531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215713"/>
            <a:ext cx="5435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เปาโลทำงานร่วมกับผู้ร่วมงานหลายคน และเขายกย่องการทำงานของผู้ที่อุทิศตนอย่างเต็มที่เพื่อรักษาและเสริมสร้างคริสตจักร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24931" y="2498769"/>
            <a:ext cx="54172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นอกจากนี้ยังมีการแทรกความปรารถนาอย่างแรงกล้าของเอปาฟรัสว่า "ขอให้ท่านทั้งหลายยืนหยัดมั่นคงในพระประสงค์ทั้งสิ้นของพระเจ้า เป็นผู้ใหญ่และมั่นใจอย่างเต็มที่" </a:t>
            </a:r>
            <a:b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526518"/>
            <a:ext cx="54351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ในตอนท้ายของจดหมายถึงชาวโคโลสี เปาโลส่งคำทักทายจากผู้ร่วมงานของเขา และทักทายพี่น้องผู้ซื่อสัตย์ในเมืองโคโลสี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0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ptos" panose="02110004020202020204"/>
              </a:rPr>
              <a:t>ผู้สื่อสาร</a:t>
            </a:r>
            <a:endParaRPr kumimoji="0" lang="es-ES" sz="24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231863" y="54069"/>
            <a:ext cx="796013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ทีคิ​กัส ผู้​เป็น​พี่​น้อง​ที่​รัก เป็น​ผู้​ปรนนิ​บัติ​ที่​ซื่อ​สัตย์ และ​เป็น​เพื่อน​ร่วม​งาน​ใน​องค์​พระ​ผู้​เป็น​เจ้า จะ​บอก​ให้​พวก​ท่าน​ทราบ​ถึง​เรื่อง​ทั้ง​หมด​ของ​ข้าพ​เจ้า..... โอเน​สิมัส ผู้​เป็น​พี่​น้อง​ที่​รัก​และ​ซื่อ​สัตย์​ซึ่ง​เป็น​คน​หนึ่ง​ใน​พวก​ท่าน​ก็​จะ​ไป​ด้วย เขา​ทั้ง​สอง​จะ​เล่า​ให้​ท่าน​ทราบ​ถึง​เรื่อง​ทั้ง​หมด​ของ​ที่​นี่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โคโลสี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ทีคิกัส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2FC75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4" y="3803304"/>
            <a:ext cx="54004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ในการเดินทางประกาศข่าวประเสริฐครั้งที่สามของเปาโล เขาได้ร่วมเดินทางไปกับเปาโลเพื่อนำของถวายไปยังกรุงเยรูซาเล็ม (กิจการ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20:4)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เขาได้ช่วยเหลือเปาโลในกรุงโรมและนำจดหมายไปถึงชาวเอเฟซัสและโคโลสี (เอเฟซัส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6:21;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4:7)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เมื่อเปาโลได้รับการปล่อยตัว เขาอาจได้ไปแทนที่ทิตัสในเกาะครีต (ทิตัส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3:12)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ในช่วงที่เปาโลถูกจำคุกครั้งสุดท้าย เขาถูกส่งไปเป็นศิษยาภิบาลที่คริสตจักรในเอเฟซัส </a:t>
            </a:r>
            <a:b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ทิโมธี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4:12)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โอเนสิมัส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358253"/>
            <a:ext cx="58022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ทาสคนหนึ่งที่หนีจากนายของเขา ฟิเลมอน เขาได้กลับใจในช่วงที่เปาโลถูกจำคุกครั้งแรกในกรุงโรม เปาโลส่งเขากลับไปหาเจ้านายของเขาพร้อมกับจดหมายที่เขียนด้วยความจริงใจ โดยขอให้ฟิเลมอนปฏิบัติต่อเขาด้วยความรักแบบคริสเตียน (ฟิเลมอน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1:10)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เขาได้นำจดหมายฉบับนี้ไปบอกชาวโคโลสซีพร้อมกับทิคิกัส </a:t>
            </a:r>
            <a:b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4:9)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10742"/>
            <a:ext cx="5820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นอกจากการประกาศข่าวประเสริฐในเมืองสำคัญๆ ของจักรวรรดิแล้ว เปาโลยังเขียนจดหมายเพื่อติดต่อกับคริสตจักรต่างๆ หรือเพื่อให้กำลังใจผู้ที่เขาไม่รู้จักเป็นการส่วนตัว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93502" y="2731065"/>
            <a:ext cx="58203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จดหมายเหล่านี้ถูกส่งผ่านพี่น้องที่รักและซื่อสัตย์ (โคโลสี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4:7-9)</a:t>
            </a: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เหล่าผู้ที่เข้าสุนัต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72876"/>
            <a:ext cx="87015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​ฝาก​คำ​ทัก​ทาย​มา​ด้วย ใน​บรร​ดา​ผู้​ร่วม​งาน​ของ​ข้าพ​เจ้า​เพื่อ​แผ่น​ดิน​ของ​พระ​เจ้า คน​พวก​นี้​เท่า​นั้น​ที่​เข้า​สุหนัต และ​พวก​เขา​เป็น​ผู้​ชูใจ​ข้าพ​เจ้า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โคโลสี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เปาโลพยายามอย่างหนักเพื่อทำลายกำแพงที่แบ่งแยกคริสตจักร เขาได้ร่วมงานกับผู้คนจากทั่วทุกสารทิศและจากภูมิหลังที่หลากหลาย ทั้งชาวยิวและคนต่างชาติ ชาวเอเชียและชาวยุโรปต่างทำงานร่วมกันอย่างกลมกลืน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022373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043455"/>
            <a:ext cx="82787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วิสัยทัศน์ของเขาคือการสร้างคริสตจักรที่เป็นหนึ่งเดียวซึ่งทำงานเพื่อเป้าหมายเดียวกัน นั่นคือการประกาศพระกิตติคุณ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3540534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600" normalizeH="0" baseline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ผู้สอน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เอปา​ฟรัส ซึ่ง​เป็น​คน​หนึ่ง​ใน​ท่าน​และ​เป็น​ผู้​รับ​ใช้​ของ​พระ​เยซู​คริสต์ ก็​ฝาก​คำ​ทัก​ทาย​มา​ยัง​พวก​ท่าน​เช่น​กัน เขา​เพียร​พยา​ยาม​อธิษ​ฐาน​เผื่อ​ท่าน​อยู่​เสมอ เพื่อ​ว่า​พวก​ท่าน​จะ​มั่น​คง เป็น​ผู้​ใหญ่​และ​มี​ความ​มั่นใจ​ใน​พระ​ประ​สงค์​ของ​พระ​เจ้า​ทั้ง​หมด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โคโลสี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0595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เอปาฟรัส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เอปาฟรัสช่วยเผยแพร่พระกิตติคุณในเมืองโคโลสี เมืองฮีเอราบุรี และเมืองเลาดีเซีย ซึ่งเป็นคริสตจักรที่เขารักอย่างสุดซึ้ง (โคโลสี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4:13)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พร้อมกับคำทักทายของเปาโลถึงชาวโคโลสี เปาโลยังได้กล่าวถึงความปรารถนาดีของเขาที่มีต่อชาวโคโลสีด้วย (โคโลสี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4:12)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051283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ผู้เป็นที่รักและอยู่ฝ่ายโลก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545447"/>
            <a:ext cx="78200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ลู​กาแพทย์​ที่​รัก กับ​เด​มาส ก็​ฝาก​คำ​ทัก​ทาย​มา​ยัง​พวก​ท่าน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โคโลสี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ถ้าหากเขาถูกกล่าวถึงเพียงในโคโลสี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4:14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เดมาสก็คงจะยังคงเป็นผู้ร่วมงานที่ซื่อสัตย์ของเปาโลต่อไป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648187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734233"/>
            <a:ext cx="40299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เขาเลิกที่จะรักพระเยซูและมอบหัวใจของเขาให้แก่โลก (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ยอห์น 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2:15)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103017"/>
            <a:ext cx="40299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ลูกายังคงแน่วแน่ในความหวังเรื่องการเสด็จมาครั้งที่สองและแผ่นดินโลกใหม่ เดมาสรักความรุ่งโรจน์ของโลกนี้มากกว่าความรุ่งโรจน์ที่จะมาถึง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562127"/>
            <a:ext cx="402992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ความแตกต่างระหว่างลูกาและเดมาสก็ชัดเจนขึ้นเรื่อยๆ ลูกาเป็นที่รักเพราะงานของเขา ในขณะที่เดมาสรักโลกและละทิ้งเปาโล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ผู้นำคริสตจักร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453289" y="751196"/>
            <a:ext cx="114252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th-TH" sz="2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ขอ​ให้​ท่าน​ช่วย​ฝาก​คำ​ทัก​ทาย​ไป​ยัง​พี่​น้อง​ที่​อยู่​ในเมือง​เลา​ดี​เซีย ไป​ยัง​นาง​นุม​ฟา และ​คริสต​จักร​ที่​อยู่​ใน​บ้าน​ของ​นาง​ด้วย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โคโลสี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8661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เปาโลขอให้ชาวโคโลสีอ่านจดหมายของเขาให้ชาวเมืองเลาดีเซียฟัง และให้พวกเขาอ่านจดหมายที่เขาเขียนถึงชาวเลาดีเซียด้วย (โคโลสี 4:16)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086541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400" b="1" dirty="0">
                <a:solidFill>
                  <a:srgbClr val="FF00FF">
                    <a:lumMod val="50000"/>
                  </a:srgbClr>
                </a:solidFill>
              </a:rPr>
              <a:t>นิมฟา</a:t>
            </a:r>
            <a:r>
              <a:rPr lang="es-ES" sz="2400" b="1" dirty="0">
                <a:solidFill>
                  <a:srgbClr val="FF00FF">
                    <a:lumMod val="50000"/>
                  </a:srgbClr>
                </a:solidFill>
              </a:rPr>
              <a:t>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4397397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400" b="1" dirty="0">
                <a:solidFill>
                  <a:srgbClr val="2FC753">
                    <a:lumMod val="50000"/>
                  </a:srgbClr>
                </a:solidFill>
              </a:rPr>
              <a:t>อารคิปปัส</a:t>
            </a:r>
            <a:r>
              <a:rPr lang="es-ES" sz="2400" b="1" dirty="0">
                <a:solidFill>
                  <a:srgbClr val="2FC753">
                    <a:lumMod val="50000"/>
                  </a:srgbClr>
                </a:solidFill>
              </a:rPr>
              <a:t>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86612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เราไม่รู้ว่าเปาโลเขียนสารอะไรถึงชาวเลาดีเซีย แม้ว่าเราจะรู้สารที่อัครทูตยอห์นเขียนถึงเขาในอีก 30 ปีต่อมา (วิวรณ์ 3:14-22)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573275"/>
            <a:ext cx="399928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ดังนั้น เขาจึงกล่าวถึงผู้นำหลักสองคนของคริสตจักรเหล่านี้ คือ นิมฟา [แห่งเลาดีเซีย] และอาร์คิปปัส [แห่งโคโลสี] (โคโลสี 4:15</a:t>
            </a: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th-TH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17)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การรับใช้พระเจ้าต้องการทั้งตัวตน จิตใจ วิญญาณ และพละกำลัง เราต้องมอบตนเองแด่พระเจ้าโดยไม่ลังเล เพื่อที่เราจะได้เป็นแบบอย่างของพระเจ้าในสวรรค์ แทนที่จะเป็นแบบอย่างของโลก ต้องมีการกระตุ้นความรู้สึก เพื่อให้จิตใจตื่นตัวอย่างเต็มที่ต่องานที่จะต้องทำเพื่อทุกชนชั้น ไม่ว่าสูงหรือต่ำ รวยหรือจน คนมีการศึกษาหรือคนไม่มีการศึกษา เราต้องแสดงความอ่อนโยนที่แสดงให้เห็นโดยพระผู้เลี้ยงแกะผู้ยิ่งใหญ่ ขณะที่พระองค์ทรงรวบรวมลูกแกะไว้ในอ้อมพระหัตถ์และทรงปกป้องฝูงแกะของพระองค์อย่างระมัดระวังจากอันตราย นำทางพวกมันไปในเส้นทางที่ปลอดภัย ผู้ติดตามของพระคริสต์ต้องแสดงความอ่อนโยนและความเห็นอกเห็นใจของพระองค์ และพวกเขาต้องแสดงความปรารถนาอย่างแรงกล้าที่จะถ่ายทอดความจริงที่หมายถึงชีวิตนิรันดร์แก่ผู้รับด้วย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093857" y="5986911"/>
            <a:ext cx="40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(Christ Triumphant, February 9)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2010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Comic Sans MS</vt:lpstr>
      <vt:lpstr>Constantia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52</cp:revision>
  <dcterms:created xsi:type="dcterms:W3CDTF">2026-02-16T22:58:20Z</dcterms:created>
  <dcterms:modified xsi:type="dcterms:W3CDTF">2026-02-22T15:56:51Z</dcterms:modified>
</cp:coreProperties>
</file>