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FF"/>
    <a:srgbClr val="000000"/>
    <a:srgbClr val="D2A374"/>
    <a:srgbClr val="96B0C7"/>
    <a:srgbClr val="D1D8D9"/>
    <a:srgbClr val="576668"/>
    <a:srgbClr val="7E5253"/>
    <a:srgbClr val="F3E6DE"/>
    <a:srgbClr val="3E7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94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th-T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ความบาป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th-TH" sz="2400" b="1" dirty="0"/>
            <a:t>หลีกเลี่ยงการล่อลวง</a:t>
          </a:r>
          <a:endParaRPr lang="es-ES" sz="2400" b="1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th-T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พระบัญญัติ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th-TH" sz="2400" b="1" dirty="0"/>
            <a:t>พระบัญญัติ</a:t>
          </a:r>
          <a:endParaRPr lang="es-ES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th-T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พระกิตติคุณ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th-TH" sz="2400" b="1"/>
            <a:t>พระกิตติคุณ</a:t>
          </a:r>
          <a:endParaRPr lang="es-ES" sz="2400" b="1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A6F3720-BD0C-478E-B8B6-12686BEF315C}">
      <dgm:prSet custT="1"/>
      <dgm:spPr/>
      <dgm:t>
        <a:bodyPr/>
        <a:lstStyle/>
        <a:p>
          <a:r>
            <a:rPr lang="th-TH" sz="2400" b="1" dirty="0"/>
            <a:t>เคล็ดลับในการหลีกเลี่ยงความบาป</a:t>
          </a:r>
          <a:endParaRPr lang="en-US" sz="2400" b="1" dirty="0"/>
        </a:p>
      </dgm:t>
    </dgm:pt>
    <dgm:pt modelId="{5E42865F-3735-4BA0-B73A-24DD7C7C5392}" type="parTrans" cxnId="{223972D5-67F5-4507-B328-7D1653C7AD4E}">
      <dgm:prSet/>
      <dgm:spPr/>
      <dgm:t>
        <a:bodyPr/>
        <a:lstStyle/>
        <a:p>
          <a:endParaRPr lang="th-TH"/>
        </a:p>
      </dgm:t>
    </dgm:pt>
    <dgm:pt modelId="{22AA9712-AD9C-45D8-99CD-1F2A987068FA}" type="sibTrans" cxnId="{223972D5-67F5-4507-B328-7D1653C7AD4E}">
      <dgm:prSet/>
      <dgm:spPr/>
      <dgm:t>
        <a:bodyPr/>
        <a:lstStyle/>
        <a:p>
          <a:endParaRPr lang="th-TH"/>
        </a:p>
      </dgm:t>
    </dgm:pt>
    <dgm:pt modelId="{43CBCF08-6996-4F5A-A2EA-6358FFAD5EC9}">
      <dgm:prSet custT="1"/>
      <dgm:spPr/>
      <dgm:t>
        <a:bodyPr/>
        <a:lstStyle/>
        <a:p>
          <a:r>
            <a:rPr lang="th-TH" sz="2400" b="1" dirty="0"/>
            <a:t>และความบาป</a:t>
          </a:r>
          <a:endParaRPr lang="en-US" sz="2400" b="1" dirty="0"/>
        </a:p>
      </dgm:t>
    </dgm:pt>
    <dgm:pt modelId="{14F507DC-10D3-4722-9F45-1007E8164A94}" type="parTrans" cxnId="{A872470B-45E6-4552-969F-FA7FB3C1D74A}">
      <dgm:prSet/>
      <dgm:spPr/>
      <dgm:t>
        <a:bodyPr/>
        <a:lstStyle/>
        <a:p>
          <a:endParaRPr lang="th-TH"/>
        </a:p>
      </dgm:t>
    </dgm:pt>
    <dgm:pt modelId="{9486BFE1-0384-422D-9EFF-675421D3A871}" type="sibTrans" cxnId="{A872470B-45E6-4552-969F-FA7FB3C1D74A}">
      <dgm:prSet/>
      <dgm:spPr/>
      <dgm:t>
        <a:bodyPr/>
        <a:lstStyle/>
        <a:p>
          <a:endParaRPr lang="th-TH"/>
        </a:p>
      </dgm:t>
    </dgm:pt>
    <dgm:pt modelId="{E19A2F9F-36DF-41E7-9AA7-F98687136486}">
      <dgm:prSet custT="1"/>
      <dgm:spPr/>
      <dgm:t>
        <a:bodyPr/>
        <a:lstStyle/>
        <a:p>
          <a:r>
            <a:rPr lang="th-TH" sz="2400" b="1"/>
            <a:t>และพระบัญญัติ</a:t>
          </a:r>
          <a:endParaRPr lang="en-US" sz="2400" b="1"/>
        </a:p>
      </dgm:t>
    </dgm:pt>
    <dgm:pt modelId="{40CD5966-95C2-40EE-8C11-DF88F25B6F84}" type="parTrans" cxnId="{F7052138-7D04-44DE-BD7B-90308EF1BAFF}">
      <dgm:prSet/>
      <dgm:spPr/>
      <dgm:t>
        <a:bodyPr/>
        <a:lstStyle/>
        <a:p>
          <a:endParaRPr lang="th-TH"/>
        </a:p>
      </dgm:t>
    </dgm:pt>
    <dgm:pt modelId="{145F6B6F-D055-4A3F-975D-F3FF5A1F5E9B}" type="sibTrans" cxnId="{F7052138-7D04-44DE-BD7B-90308EF1BAFF}">
      <dgm:prSet/>
      <dgm:spPr/>
      <dgm:t>
        <a:bodyPr/>
        <a:lstStyle/>
        <a:p>
          <a:endParaRPr lang="th-TH"/>
        </a:p>
      </dgm:t>
    </dgm:pt>
    <dgm:pt modelId="{A4CBB73E-86D6-464D-BCBF-102F148D2725}">
      <dgm:prSet custT="1"/>
      <dgm:spPr/>
      <dgm:t>
        <a:bodyPr/>
        <a:lstStyle/>
        <a:p>
          <a:r>
            <a:rPr lang="th-TH" sz="2400" b="1" dirty="0"/>
            <a:t>สร้างบนศิลา</a:t>
          </a:r>
          <a:endParaRPr lang="en-US" sz="2400" b="1" dirty="0"/>
        </a:p>
      </dgm:t>
    </dgm:pt>
    <dgm:pt modelId="{7C31F29D-4878-4B45-B977-8A6846ABABD6}" type="parTrans" cxnId="{73CBF5D8-CFEB-4BF5-9491-84B383742A9A}">
      <dgm:prSet/>
      <dgm:spPr/>
      <dgm:t>
        <a:bodyPr/>
        <a:lstStyle/>
        <a:p>
          <a:endParaRPr lang="th-TH"/>
        </a:p>
      </dgm:t>
    </dgm:pt>
    <dgm:pt modelId="{92938C06-7329-46AB-842D-0AE90FD19B28}" type="sibTrans" cxnId="{73CBF5D8-CFEB-4BF5-9491-84B383742A9A}">
      <dgm:prSet/>
      <dgm:spPr/>
      <dgm:t>
        <a:bodyPr/>
        <a:lstStyle/>
        <a:p>
          <a:endParaRPr lang="th-TH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872470B-45E6-4552-969F-FA7FB3C1D74A}" srcId="{CB847E78-E7B4-4C72-946C-7B4663638012}" destId="{43CBCF08-6996-4F5A-A2EA-6358FFAD5EC9}" srcOrd="1" destOrd="0" parTransId="{14F507DC-10D3-4722-9F45-1007E8164A94}" sibTransId="{9486BFE1-0384-422D-9EFF-675421D3A871}"/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8E8C9A22-01DE-41FA-9B56-E2808E2B5F5F}" type="presOf" srcId="{A4CBB73E-86D6-464D-BCBF-102F148D2725}" destId="{E9D18C7D-159A-4084-B59F-6DC46BEC485F}" srcOrd="0" destOrd="2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F7052138-7D04-44DE-BD7B-90308EF1BAFF}" srcId="{2993ADCF-14BA-46B2-8AC6-8D5EEAE3834D}" destId="{E19A2F9F-36DF-41E7-9AA7-F98687136486}" srcOrd="1" destOrd="0" parTransId="{40CD5966-95C2-40EE-8C11-DF88F25B6F84}" sibTransId="{145F6B6F-D055-4A3F-975D-F3FF5A1F5E9B}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20090271-CE10-47B4-8606-1EEDB7B59AB3}" type="presOf" srcId="{43CBCF08-6996-4F5A-A2EA-6358FFAD5EC9}" destId="{4A54D78A-3D96-497B-932C-5FB5FF2435E0}" srcOrd="0" destOrd="1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813536A2-1D3F-4257-8A9F-CF3743729FAD}" type="presOf" srcId="{4A6F3720-BD0C-478E-B8B6-12686BEF315C}" destId="{ADB5C8FA-4108-43E4-80C1-E4BB2C2435ED}" srcOrd="0" destOrd="1" presId="urn:microsoft.com/office/officeart/2005/8/layout/bList2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4C2960CB-2AE0-479D-A9DC-1299CC312769}" type="presOf" srcId="{E19A2F9F-36DF-41E7-9AA7-F98687136486}" destId="{E9D18C7D-159A-4084-B59F-6DC46BEC485F}" srcOrd="0" destOrd="1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223972D5-67F5-4507-B328-7D1653C7AD4E}" srcId="{2B16C065-3617-4857-B8FB-406D7464A662}" destId="{4A6F3720-BD0C-478E-B8B6-12686BEF315C}" srcOrd="1" destOrd="0" parTransId="{5E42865F-3735-4BA0-B73A-24DD7C7C5392}" sibTransId="{22AA9712-AD9C-45D8-99CD-1F2A987068FA}"/>
    <dgm:cxn modelId="{73CBF5D8-CFEB-4BF5-9491-84B383742A9A}" srcId="{2993ADCF-14BA-46B2-8AC6-8D5EEAE3834D}" destId="{A4CBB73E-86D6-464D-BCBF-102F148D2725}" srcOrd="2" destOrd="0" parTransId="{7C31F29D-4878-4B45-B977-8A6846ABABD6}" sibTransId="{92938C06-7329-46AB-842D-0AE90FD19B28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จงหลีกเลี่ยงการไปสถานที่ที่คุณอาจทำความบาป (มารก 9:45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โยบ 23:11) ตัวอย่างเช่น การไปไนต์คลับ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จงหลีกเลี่ยงการดูสิ่งต่างๆ ที่อาจนำไปสู่ความบาป (มารก 9:47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โยบ 31:1) ตัวอย่างเช่น การดูภาพยนตร์ที่มีฉากไม่เหมาะสม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จงหลีกเลี่ยงการทำสิ่งต่างๆ ที่อาจนำไปสู่ความบาป (มารก 9:43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โยบ 23:12) ตัวอย่างเช่น การซื้อสุรา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2466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อย่าคิดว่าตนเองพึ่งพาตนเองได้ (1 โครินธ์ 10:12)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เลิกโอ้อวดว่าตนเองดีเพียงใด จงถ่อมตนเหมือนพระเยซู (มัทธิว 6:2)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จงทำทุกวิถีทางที่จำเป็นเพื่อกำจัดตัณหาออกจากใจ (มัทธิว 5:28-29)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เลิกวิพากษ์วิจารณ์และตัดสินผู้อื่น (1 โครินธ์ 4:5)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อย่าเกลียดชังศัตรู แต่จงอธิษฐานเพื่อพวกเขา (มัทธิว 5:44)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เลิกโกรธเคืองคนรอบข้าง (มัทธิว 5:22)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พระบัญญัติกำหนดว่าความบาปคืออะไร</a:t>
          </a:r>
          <a:endParaRPr lang="es-E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เมื่อเราทำบาป เราจะถูกตัดสินให้ตายชั่วนิรันดร์</a:t>
          </a:r>
          <a:endParaRPr lang="es-E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พระบัญญัติไม่สามารถให้อภัยบาปได้</a:t>
          </a:r>
          <a:endParaRPr lang="es-E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พระเยซูทรงทนทุกข์ทรมานจนถึงความตายชั่วนิรันดร์เพื่อชดใช้ความบาปของเรา</a:t>
          </a:r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เมื่อเรายอมรับการเสียสละของพระเยซู   ความบาปของเราก็จะได้รับการอภัย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เมื่อได้รับการอภัยแล้ว เราก็รักษาพระบัญญัติเพื่อไม่ให้ทำบาปอีก (1 ยอห์น 2:1)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th-TH" sz="2400" b="1" kern="1200" dirty="0"/>
            <a:t>หลีกเลี่ยงการล่อลวง</a:t>
          </a:r>
          <a:endParaRPr lang="es-ES" sz="2400" b="1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/>
            <a:t>เคล็ดลับในการหลีกเลี่ยงความบาป</a:t>
          </a:r>
          <a:endParaRPr lang="en-US" sz="2400" b="1" kern="1200" dirty="0"/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ความบาป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th-TH" sz="2400" b="1" kern="1200" dirty="0"/>
            <a:t>พระบัญญัติ</a:t>
          </a:r>
          <a:endParaRPr lang="es-ES" sz="2400" b="1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/>
            <a:t>และความบาป</a:t>
          </a:r>
          <a:endParaRPr lang="en-US" sz="2400" b="1" kern="1200" dirty="0"/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พระบัญญัติ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th-TH" sz="2400" b="1" kern="1200"/>
            <a:t>พระกิตติคุณ</a:t>
          </a:r>
          <a:endParaRPr lang="es-ES" sz="2400" b="1" kern="1200" dirty="0">
            <a:solidFill>
              <a:schemeClr val="accent6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/>
            <a:t>และพระบัญญัติ</a:t>
          </a:r>
          <a:endParaRPr lang="en-US" sz="2400" b="1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/>
            <a:t>สร้างบนศิลา</a:t>
          </a:r>
          <a:endParaRPr lang="en-US" sz="2400" b="1" kern="1200" dirty="0"/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พระกิตติคุณ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3681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47928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547928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027869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670392" y="52938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5588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จงหลีกเลี่ยงการทำสิ่งต่างๆ ที่อาจนำไปสู่ความบาป (มารก 9:43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โยบ 23:12) ตัวอย่างเช่น การซื้อสุรา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0392" y="52938"/>
        <a:ext cx="5903976" cy="637827"/>
      </dsp:txXfrm>
    </dsp:sp>
    <dsp:sp modelId="{B2A20C54-1088-424E-804D-69E4B512CA18}">
      <dsp:nvSpPr>
        <dsp:cNvPr id="0" name=""/>
        <dsp:cNvSpPr/>
      </dsp:nvSpPr>
      <dsp:spPr>
        <a:xfrm>
          <a:off x="2006993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644820" y="911696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5588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จงหลีกเลี่ยงการไปสถานที่ที่คุณอาจทำความบาป (มารก 9:45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โยบ 23:11) ตัวอย่างเช่น การไปไนต์คลับ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4820" y="911696"/>
        <a:ext cx="5903976" cy="637827"/>
      </dsp:txXfrm>
    </dsp:sp>
    <dsp:sp modelId="{AA7CAD85-152C-4DA1-BE5F-17040AE02EF1}">
      <dsp:nvSpPr>
        <dsp:cNvPr id="0" name=""/>
        <dsp:cNvSpPr/>
      </dsp:nvSpPr>
      <dsp:spPr>
        <a:xfrm>
          <a:off x="2006993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644820" y="1811817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5588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จงหลีกเลี่ยงการดูสิ่งต่างๆ ที่อาจนำไปสู่ความบาป (มารก 9:47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โยบ 31:1) ตัวอย่างเช่น การดูภาพยนตร์ที่มีฉากไม่เหมาะสม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4820" y="1811817"/>
        <a:ext cx="5903976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อย่าคิดว่าตนเองพึ่งพาตนเองได้ (1 โครินธ์ 10:12)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เลิกโอ้อวดว่าตนเองดีเพียงใด จงถ่อมตนเหมือนพระเยซู (มัทธิว 6:2)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จงทำทุกวิถีทางที่จำเป็นเพื่อกำจัดตัณหาออกจากใจ (มัทธิว 5:28-29)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เลิกวิพากษ์วิจารณ์และตัดสินผู้อื่น (1 โครินธ์ 4:5)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อย่าเกลียดชังศัตรู แต่จงอธิษฐานเพื่อพวกเขา (มัทธิว 5:44)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เลิกโกรธเคืองคนรอบข้าง (มัทธิว 5:22)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พระบัญญัติกำหนดว่าความบาปคืออะไร</a:t>
          </a:r>
          <a:endParaRPr lang="es-E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เมื่อเราทำบาป เราจะถูกตัดสินให้ตายชั่วนิรันดร์</a:t>
          </a:r>
          <a:endParaRPr lang="es-E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พระบัญญัติไม่สามารถให้อภัยบาปได้</a:t>
          </a:r>
          <a:endParaRPr lang="es-E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พระเยซูทรงทนทุกข์ทรมานจนถึงความตายชั่วนิรันดร์เพื่อชดใช้ความบาปของเรา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เมื่อเรายอมรับการเสียสละของพระเยซู   ความบาปของเราก็จะได้รับการอภัย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เมื่อได้รับการอภัยแล้ว เราก็รักษาพระบัญญัติเพื่อไม่ให้ทำบาปอีก (1 ยอห์น 2:1)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th-TH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ความบาป</a:t>
            </a:r>
            <a:r>
              <a:rPr lang="en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, </a:t>
            </a:r>
            <a:r>
              <a:rPr lang="th-TH" sz="4400" b="1" spc="30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ข่าวประเสริฐ</a:t>
            </a:r>
            <a:r>
              <a:rPr lang="en" sz="4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, </a:t>
            </a:r>
            <a:r>
              <a:rPr lang="th-TH" sz="4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และพระบัญญัติ</a:t>
            </a:r>
            <a:endParaRPr lang="en" sz="4400" b="1" spc="300" dirty="0">
              <a:ln/>
              <a:solidFill>
                <a:srgbClr val="997141"/>
              </a:solidFill>
              <a:effectLst>
                <a:outerShdw blurRad="38100" dist="127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022378" y="4884957"/>
            <a:ext cx="358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884502"/>
                </a:solidFill>
              </a:rPr>
              <a:t>Lesson 9 for May 30, 2026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th-TH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พระกิตติคุณและพระบัญญัติ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เพราะ​เรา​เห็น​ว่า คน​หนึ่ง​คน​​ใด​จะ​ถูกชำระ ให้​ชอบ​ธรรมได้​ก็​โดย​อา​ศัย​ความ​เชื่อ​นอก​เหนือ​การ​ประ​พฤติ​ตาม​ธรรม​บัญ​ญัติ</a:t>
            </a:r>
            <a:r>
              <a:rPr lang="en" sz="2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th-TH" sz="2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รม. 3:28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954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ความรอดของเรา (การอภัยบาปและชีวิตนิรันดร์) ได้รับมาโดยผ่านทางงานที่พระเยซูทรงทำเพื่อเราบนไม้กางเขน (กาลาเทีย 3:13) สิ่งนี้กระตุ้นให้เรารักพระเยซู (1 ยอห์น 4:9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19) และเราแสดงความรักนี้โดยการรักษาพระบัญญัติของพระองค์ (ยอห์น 14:15)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681611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พระเยซูไม่เคยตั้งใจที่จะยกเลิกพระบัญญัติ แต่เสด็จมาเพื่อยืนยันพระบัญญัติ (มัทธิว 5:17) ทั้งพระบัญญัติและพระกิตติคุณต่างสะท้อนถึงพระลักษณะของพระเจ้า:  คือความรัก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2974687"/>
            <a:ext cx="7164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มาทบทวนความสัมพันธ์ระหว่างพระบัญญัติและพระกิตติคุณ (นั่นคือ ความรอดโดยพระโลหิตของพระเยซู) กัน: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สร้างขึ้นบนศิลา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2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“เพราะ​ฉะนั้น ทุก​คน​ที่​ได้ยิน​คำ​เหล่านี้​ของ​เรา​และ​ประ​พฤติ​ตาม ก็​เปรียบ​เสมือน​ผู้​ที่​มี​สติ​ปัญ​ญา​สร้าง​บ้าน​ของ​ตน​ไว้​บน​ศิลา</a:t>
            </a:r>
            <a:r>
              <a:rPr lang="en" sz="22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endParaRPr lang="th-TH" sz="22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" sz="22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มธ. 7:24 </a:t>
            </a:r>
            <a:r>
              <a:rPr lang="en" sz="22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การยอมรับพระกิตติคุณเกี่ยวข้องกันเป็นกระบวนการคือ ขั้นตอนแรกคือความรู้ เราต้องรู้ว่ามีผู้ไถ่บาปเราได้ (โรม 10:14)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824905"/>
            <a:ext cx="78253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ความรู้ต้องควบคู่ไปกับการกระทำที่เป็นรูปธรรม (มัทธิว 7:24-25) เราได้รับการชำระให้ชอบธรรมโดยปราศจากการกระทำตามกฎบัญญัติ (โรม 3:28) แต่จำเป็นต้องเห็นการกระทำเหล่านั้นในชีวิตของเรา  ซึ่งเป็นผลมาจากความรอดของเรา (มัทธิว 7:18-21)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แต่ความรู้เพียงอย่างเดียวจะไม่ช่วยเราให้รอด พระเยซูทรงเปรียบเทียบผู้ที่ได้รับความรู้เรื่องความรอดแต่ไม่นำหลักการของพระกิตติคุณไปปฏิบัติ เหมือนกับคนที่สร้างบ้านบนทราย “แล้วก็พังทลายลงอย่างรวดเร็ว” (มัทธิว 7:26-27)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6103885"/>
            <a:ext cx="7825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เมื่อเรายอมรับพระเยซูและดำเนินชีวิตอย่างใกล้ชิดกับพระองค์ รักษาพระบัญญัติของพระองค์ เราก็กำลังสร้างบ้านอยู่บนศิลา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436426" y="1631736"/>
            <a:ext cx="101525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000" b="1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พระบัญญัติเปิดเผยความบาปของมนุษย์ แต่ไม่ได้ให้ทางแก้ไขใดๆ ขณะที่พระบัญญัติสัญญาถึงชีวิตแก่ผู้ที่เชื่อฟัง แต่กลับประกาศว่าความตายเป็นส่วนของผู้ที่ละเมิด พระกิตติคุณของพระคริสต์เท่านั้นที่จะปลดปล่อยเขาจากการลงโทษหรือมลทินแห่งบาปได้ เขาต้องกลับใจต่อพระเจ้าผู้ซึ่งได้ละเมิดพระบัญญัติของพระองค์ และมีความเชื่อในพระคริสต์ ผู้ทรงเป็นเครื่องบูชาไถ่บาปให้แก่เขา  เช่นนั้นเขาจึงได้รับ “การยกโทษบาปที่ผ่านมา” และกลายเป็นผู้มีส่วนในพระลักษณะของพระเจ้า</a:t>
            </a:r>
            <a:r>
              <a:rPr lang="en" sz="30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7195464" y="5411692"/>
            <a:ext cx="337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The Great Controversy, p. 467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186458" y="1415080"/>
            <a:ext cx="5915080" cy="34624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2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ข้า​พระ​องค์​จะ​ไม่​ลืม​ข้อ​บัง​คับ​ของ​พระ​องค์​เลย เพราะ​โดย​ข้อ​บังคับ​เหล่า​นั้น พระ​องค์​ทรง​รักษา​ชีวิต​ข้า​พระ​องค์​ไว้  ข้า​พระ​องค์​เป็น​ของ​พระ​องค์ ขอ​ทรง​ช่วย​ข้า​พระ​องค์​ให้​รอด เพราะ​ข้า​พระ​องค์​ได้​แสวง​หา​ข้อ​บัง​คับ​ของ​พระ​องค์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th-TH" sz="36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สดุดี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119:93, 94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FFFFFF"/>
              </a:solidFill>
              <a:effectLst>
                <a:glow rad="101600">
                  <a:srgbClr val="000000"/>
                </a:glow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069959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20" y="105013"/>
            <a:ext cx="7741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ไม่ว่าเราจะยอมรับหรือไม่ก็ตาม บาปเป็นปัญหาที่ส่งผลกระทบต่อเราทุกคน ทำลายความสัมพันธ์ของเรากับพระเจ้า: “เพราะทุกคนได้ทำบาปและเสื่อมจากพระสิริของพระเจ้า” (โรม 3:23)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FAITH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WORKS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60618" y="2736503"/>
            <a:ext cx="77417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หากเข้าใจอย่างถูกต้อง พระบัญญัติและพระกิตติคุณไม่ได้ขัดแย้งกัน แต่ทั้งสองร่วมมือกันในการต่อสู้กับบาป แต่ละอย่างมีหน้าที่ของตน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120676"/>
            <a:ext cx="774171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เราจะซ่อมแซมช่องว่างที่บาปสร้างขึ้นระหว่างพระเจ้ากับเราได้อย่างไร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บางคนเสนอทางออกที่เป็นไปได้สองทางสำหรับปัญหานี้: พระบัญญัติเพียงอย่างเดียว (ความรอดโดยการกระทำ ซึ่งเป็นความเข้าใจผิดเกี่ยวกับหน้าที่ของพระบัญญัติ) หรือพระกิตติคุณเพียงอย่างเดียว (ความรอดโดยความเชื่อ การยกเลิกพระบัญญัติ)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0" y="2598447"/>
            <a:ext cx="495428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ความบาป</a:t>
            </a:r>
            <a:endParaRPr lang="en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h-TH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หลีกเลี่ยงการทดลอง</a:t>
            </a:r>
            <a:endParaRPr lang="en" sz="4400" b="1" spc="30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แต่​ทุก​คน​ถูก​ล่อ​ลวง​ด้วย​ตัณ​หา​ของ​ตัว​เอง คือ​ถูก​ตัณ​หา​นั้น​ล่อ​ลวง​และ​ชัก​นำ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ยก. 1:14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121491"/>
            <a:ext cx="866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ยากอบเรียกผู้ที่ต่อต้านการล่อลวงว่า “ผู้ได้รับพร” (ยากอบ 1:12) แต่เขาชี้แจงว่าการล่อลวงไม่ได้มาจากพระเจ้า (ยากอบ 1:13) แต่เกิดจากความปรารถนาชั่วร้ายของเราเอง (ยากอบ 1:14)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28091" y="2481223"/>
            <a:ext cx="449503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เปาโลพูดถึง “ผู้ล่อลวง” (1 เธสะโลนิกา 3:5) ซึ่งพระเยซูทรงระบุว่าเป็นซาตาน (มัทธิว 4:3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10) เขาเป็นผู้ที่รู้วิธีใช้จุดอ่อนของเราเพื่อนำเราไปสู่บาปได้ดีที่สุด อย่าลืมว่าเรากำลังอยู่ในสงครามระดับจักรวาลระหว่างพระคริสต์กับซาตาน และผู้ล่อลวงจะทำทุกวิถีทางเพื่อทำให้เราหันเหออกไปจากพระคริสต์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528091" y="5056673"/>
            <a:ext cx="86831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แซมซันเป็นตัวอย่างที่ชัดเจนของคนที่ยอมจำนนต่อการล่อลวงโดยปล่อยให้ตัวเองถูกครอบงำด้วยอารมณ์ แม้จะรู้ว่าสิ่งเหล่านั้นขัดต่อพระประสงค์ของพระเจ้า (ผู้วินิจฉัย 14:1-3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16:1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547286" y="6088559"/>
            <a:ext cx="86639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จะหลีกเลี่ยงการล่อลวงได้อย่างไร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โดยการแสวงหาพระเจ้า (มัทธิว 6:33)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ใช้เวลาอยู่กับพระองค์ตามลำพัง (มารโก 14:38)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และถือโล่แห่งความเชื่อ (เอเฟซัส 6:16)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เคล็ดลับในการหลีกเลี่ยงความบาป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</a:rPr>
              <a:t>ถ้า​ตา​ของ​ท่าน​ทำ​ให้​ท่าน​หลง​ผิด จง​ควัก​ออก​ทิ้ง​เสีย การ​ที่​จะ​เข้า​ใน​แผ่น​ดิน​ของ​พระ​เจ้า​ด้วย​ตา​ข้าง​เดียว​ยัง​ดี​กว่า​มี​ตา​สอง​ข้าง​แต่​ต้อง​ถูก​ทิ้ง​ลง​นรก</a:t>
            </a:r>
            <a:r>
              <a:rPr lang="en" sz="2200" b="1" dirty="0">
                <a:solidFill>
                  <a:srgbClr val="D8FFE4"/>
                </a:solidFill>
                <a:latin typeface="Comic Sans MS" panose="030F0702030302020204" pitchFamily="66" charset="0"/>
              </a:rPr>
              <a:t>” (</a:t>
            </a:r>
            <a:r>
              <a:rPr lang="th-TH" sz="2200" b="1" dirty="0">
                <a:solidFill>
                  <a:schemeClr val="bg1"/>
                </a:solidFill>
              </a:rPr>
              <a:t>มก. 9:47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7362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พระเยซูทรงให้คำแนะนำที่ชัดเจนแก่เราเพื่อหลีกเลี่ยงความบาป: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726425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92343"/>
            <a:ext cx="11668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โดยสรุป จงทำทุกอย่างเท่าที่จะทำได้เพื่อหลีกเลี่ยงความบาปและการถูกล่อลวงให้ทำบาป จงอธิษฐานเกี่ยวกับเรื่องนี้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979468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8421" y="2598447"/>
            <a:ext cx="49542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88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พระบัญญัติ</a:t>
            </a:r>
            <a:endParaRPr lang="en" sz="8800" b="1" dirty="0">
              <a:ln w="0"/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accent3"/>
                </a:solidFill>
              </a:rPr>
              <a:t>พระบัญญัติและความบาป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ทุก​คน​ที่​ทำ​บาป​ก็​ประ​พฤติ​ผิด​ธรรม​บัญ​ญัติ บาป​เป็น​สิ่ง​ที่​ผิด​ธรรม​บัญ​ญัติ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endParaRPr lang="th-TH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1ยน. 3:4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ัมพันธ์ระหว่างพระบัญญัติกับความบาปนั้นถูกตีความผิดโดยบางคนที่คิดว่าการปฏิบัติตามพระบัญญัติจะช่วยไถ่บาปของพวกเขาได้ (กาลาเทีย 5:4) ความคิดนี้ทำให้บางคนไปสู่ขั้วตรงข้าม คือคิดว่าพระบัญญัติถูกยกเลิกไปแล้ว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913899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89121" y="3732947"/>
            <a:ext cx="46246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พระบัญญัติเปิดเผยความบาปให้เราเห็น (1 ยอห์น 3:4) หากไม่มีพระบัญญัติ เราจะไม่รู้ว่าความบาปคืออะไร (โรม 7:7) และดังนั้น เราจึงจะไม่แสวงหาทางแก้ไข (กาลาเทีย 3:24)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389121" y="5326791"/>
            <a:ext cx="46246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พระบัญญัติไม่ได้เป็นภาระ แต่เป็นรั้วป้องกันที่ช่วยปกป้องเราจากผลร้ายของความบาป (1 ยอห์น 5:3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สดุดี 1:1-3)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95099"/>
            <a:ext cx="120137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ปัญหาอยู่ที่การคิดว่าพระบัญญัติเกี่ยวข้องกับความรอด ไม่ว่าจะเป็นในฐานะที่เป็นหนทางหรืออุปสรรคต่อการบรรลุความรอด แต่หน้าที่ของพระบัญญัติไม่เคยมีไว้เพื่อความรอด แล้วหน้าที่ของมันคืออะไร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731520" y="2151409"/>
            <a:ext cx="49542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80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พระกิตติคุณ</a:t>
            </a:r>
            <a:endParaRPr lang="en" sz="8000" b="1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1733</Words>
  <Application>Microsoft Office PowerPoint</Application>
  <PresentationFormat>Panorámica</PresentationFormat>
  <Paragraphs>72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Calibri</vt:lpstr>
      <vt:lpstr>Constantia</vt:lpstr>
      <vt:lpstr>Comic Sans MS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94</cp:revision>
  <dcterms:created xsi:type="dcterms:W3CDTF">2026-04-14T06:19:54Z</dcterms:created>
  <dcterms:modified xsi:type="dcterms:W3CDTF">2026-04-26T14:16:05Z</dcterms:modified>
</cp:coreProperties>
</file>