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6600"/>
    <a:srgbClr val="996600"/>
    <a:srgbClr val="808000"/>
    <a:srgbClr val="B35E3C"/>
    <a:srgbClr val="208237"/>
    <a:srgbClr val="9B2A21"/>
    <a:srgbClr val="E2B7A6"/>
    <a:srgbClr val="8E492E"/>
    <a:srgbClr val="B15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เพราะความดีของพระองค์ พระเจ้าจึงทรงเรียกเราให้กลับใจ (โรม 2:4)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เราตอบรับการเรียกของพระองค์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ด้วยความเสียใจอย่างจริงใจต่อความผิดที่ได้กระทำ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ด้วยการตัดสินใจอย่างซื่อสัตย์ที่จะละทิ้งบาป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พระเจ้าทรงอภัยบาปของเราโดยอาศัยพระโลหิตที่พระเยซูทรงหลั่งบนไม้กางเขน </a:t>
          </a:r>
        </a:p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1:13-14)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ความสัมพันธ์ระหว่างความบาปและพระคุณ</a:t>
          </a:r>
          <a:endParaRPr lang="en" sz="2400" b="1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โรม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5:8</a:t>
          </a: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โรม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5:20</a:t>
          </a: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โรม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5:21</a:t>
          </a: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โรม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6:23</a:t>
          </a: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ขณะที่เรายังคงเป็นคนบาป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พระคริสต์ทรงสิ้นพระชนม์เพื่อเรา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ที่ใดที่ความบาปเพิ่มพูนขึ้น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พระคุณยิ่งเพิ่มพูนขึ้น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ความปนำไปสู่ความตาย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พระคุณนำไปสู่ชีวิต</a:t>
          </a:r>
        </a:p>
        <a:p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นิรันดร์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ค่าจ้างของความบาปนไปสู่ความตาย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ของประทานของพระเจ้าคือชีวิตนิรันดร์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เพราะความดีของพระองค์ พระเจ้าจึงทรงเรียกเราให้กลับใจ (โรม 2:4)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เราตอบรับการเรียกของพระองค์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ด้วยความเสียใจอย่างจริงใจต่อความผิดที่ได้กระทำ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ด้วยการตัดสินใจอย่างซื่อสัตย์ที่จะละทิ้งบาป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พระเจ้าทรงอภัยบาปของเราโดยอาศัยพระโลหิตที่พระเยซูทรงหลั่งบนไม้กางเขน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(โคโลสี 1:13-14)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</a:rPr>
            <a:t>ความสัมพันธ์ระหว่างความบาปและพระคุณ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โรม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5:8</a:t>
          </a: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ขณะที่เรายังคงเป็นคนบาป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พระคริสต์ทรงสิ้นพระชนม์เพื่อเรา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โรม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5:20</a:t>
          </a: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ที่ใดที่ความบาปเพิ่มพูนขึ้น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พระคุณยิ่งเพิ่มพูนขึ้น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โรม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5:21</a:t>
          </a: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ความปนำไปสู่ความตาย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พระคุณนำไปสู่ชีวิต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นิรันดร์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โรม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6:23</a:t>
          </a: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ค่าจ้างของความบาปนไปสู่ความตาย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th-TH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ของประทานของพระเจ้าคือชีวิตนิรันดร์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th-TH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การกลับใจและการให้อภัย</a:t>
            </a:r>
            <a:endParaRPr lang="en" sz="5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for June 6,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-2" y="-610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th-TH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พระคุณแห่งการให้อภัย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897614" y="523485"/>
            <a:ext cx="87222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ข้า​แต่​พระ​ยาห์​เวห์ เพื่อ​เห็น​แก่​พระ​นาม​ของ​พระ​องค์ ขอ​ทรง​ให้​อภัย​ความ​ชั่ว​ของ​ข้า​พระ​องค์ เพราะ​มัน​ใหญ่​โต​นัก</a:t>
            </a:r>
            <a:r>
              <a:rPr lang="en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25:11 </a:t>
            </a:r>
            <a:r>
              <a:rPr lang="en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200" b="1" dirty="0"/>
              <a:t>อะไรคือความสัมพันธ์ระหว่างความบาปและพระคุณ</a:t>
            </a:r>
            <a:r>
              <a:rPr lang="en" sz="2200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338758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spc="300" dirty="0">
                <a:ln/>
                <a:solidFill>
                  <a:srgbClr val="0070C0"/>
                </a:solidFill>
              </a:rPr>
              <a:t>เครื่องตกแต่งสำหรับการให้อภัย</a:t>
            </a:r>
            <a:endParaRPr lang="en" sz="4400" b="1" spc="300" dirty="0">
              <a:ln/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CC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พวก​เขา​ทูล​ว่า “ของ​ซีซาร์” แล้ว​พระ​องค์​ตรัส​กับ​เขา​ว่า “เพราะ​ฉะนั้น ของ​ของ​ซี​ซาร์​จง​ถวาย​แด่​ซี​ซาร์ และ​ของ​ของ​พระ​เจ้า​จง​ถวาย​แด่​พระ​เจ้า”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CC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มธ. 22:21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คริสตจักรของพระเจ้า—และสมาชิกแต่ละคน—จึงสวมใส่ “ผ้าลินินเนื้อดี สะอาดและสว่าง” และ “ไม่มีตำหนิหรือริ้วรอยใดๆ” (วิวรณ์ 19:8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เอเฟซัส 5:27)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เมื่ออาดัมและเอวาทำบาป พวกเขาปกปิดความเปลือยเปล่าของตนด้วยการกระทำของตนเอง แต่พวกเขายังคงสำนึกว่าตนเองเปลือยเปล่าต่อหน้าพระเจ้า (ปฐมกาล 3:7-10) เสื้อผ้าที่พระเจ้าประทานให้เป็นสัญลักษณ์ของ “เครื่องแต่งกายในงานมงคลสมรส” ที่พระคริสต์ประทานให้เรา คือความชอบธรรมอันสมบูรณ์แบบของพระองค์ที่ลบล้างบาปของเรา (ปฐมกาล 3:21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สดุดี 51:7-10)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2981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ผ้าลินินเนื้อดีนี้เป็นสัญลักษณ์ของ “การกระทำอันชอบธรรมของบรรดาผู้บริสุทธิ์” (วิวรณ์ 19:8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แต่ความชอบธรรมนี้ไม่ใช่ของพวกเขาเอง มันได้รับมาจากพระคริสต์ (วิวรณ์ 7:14)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ไม่มีใครจะไปสวรรค์ได้หากปราศจากเครื่องแต่งกายนั้น (มัทธิว 22:1-14)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62935" y="1819296"/>
            <a:ext cx="83970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ผู้ใดปรารถนาจะเป็นบุตรของพระเจ้า ต้องยอมรับความจริงที่ว่า การกลับใจและการได้รับการอภัยโทษนั้น จะได้รับมาได้ก็ด้วยการไถ่บาปของพระคริสต์เท่านั้น เมื่อมั่นใจในสิ่งนี้แล้ว คนบาปต้องพยายาม</a:t>
            </a:r>
            <a:r>
              <a:rPr lang="th-TH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อย่างเต็มที่ ที่จะมีชีวิตให้สอดคล้องกับการงาน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ที่ทรงกระทำเพื่อเขา และด้วยการวิงวอนอย่างไม่เหน็ดเหนื่อย เขาต้องวิงวอนต่อพระที่นั่งแห่งพระคุณ เพื่อให้พลังแห่งการเปลี่ยนแปลงของพระเจ้าเข้ามาในจิตวิญญาณของเขา พระคริสต์ทรงอภัยโทษให้แก่ผู้ที่กลับใจเท่านั้น แต่ผู้ที่พระองค์ทรงอภัยโทษนั้น พระองค์จะทรงทำให้เขากลับใจก่อน การจัดเตรียมนั้นสมบูรณ์แล้ว และความชอบธรรมนิรันดร์ของพระคริสต์นั้นได้ถูกมอบให้แก่จิตวิญญาณของผู้เชื่อทุกคน เสื้อคลุมอันล้ำค่าและไร้ตำหนิ ซึ่งทอขึ้นในโรงทอแห่งสวรรค์ ได้ถูกจัดเตรียมไว้สำหรับคนบาปที่กลับใจและเชื่อแล้ว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640623" y="6477561"/>
            <a:ext cx="3703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(Selected Messages, vol. 1, p. 393)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479703"/>
            <a:ext cx="4873032" cy="3962489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ถ้า​เรา​สาร​ภาพ​บาป​ของ​เรา พระ​องค์​ทรง​ซื่อ​สัตย์​และ​เที่ยง​ธรรม ก็​จะ​ทรง​โปรด​ยก​บาป​ของ​เรา และ​จะ​ทรง​ชำระ​เรา​ให้​พ้น​จาก​การ​อธรรม​ทั้ง​สิ้น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spcBef>
                <a:spcPts val="1800"/>
              </a:spcBef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1ยน. 1:9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การกลับใจ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rgbClr val="7B259E"/>
                </a:solidFill>
              </a:rPr>
              <a:t>ความล่าช้าในการกลับใจ</a:t>
            </a:r>
            <a:endParaRPr lang="en" sz="2000" b="1" dirty="0">
              <a:solidFill>
                <a:srgbClr val="7B259E"/>
              </a:solidFill>
            </a:endParaRP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rgbClr val="25889E"/>
                </a:solidFill>
              </a:rPr>
              <a:t>การลับใจที่แท้จริง</a:t>
            </a:r>
            <a:endParaRPr lang="en" sz="2000" b="1" dirty="0">
              <a:solidFill>
                <a:srgbClr val="25889E"/>
              </a:solidFill>
            </a:endParaRP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rgbClr val="BE2B39"/>
                </a:solidFill>
              </a:rPr>
              <a:t>การเรียกร้องให้กลับใจ</a:t>
            </a:r>
            <a:endParaRPr lang="en" sz="2000" b="1" dirty="0">
              <a:solidFill>
                <a:srgbClr val="BE2B39"/>
              </a:solidFill>
            </a:endParaRPr>
          </a:p>
          <a:p>
            <a:pPr>
              <a:spcBef>
                <a:spcPts val="1800"/>
              </a:spcBef>
            </a:pPr>
            <a:r>
              <a:rPr lang="th-TH" sz="2000" b="1" dirty="0"/>
              <a:t>การให้อภัย</a:t>
            </a:r>
            <a:r>
              <a:rPr lang="en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rgbClr val="264F9F"/>
                </a:solidFill>
              </a:rPr>
              <a:t>พระคุณแห่งการให้อภัย</a:t>
            </a:r>
            <a:endParaRPr lang="en" sz="2000" b="1" dirty="0">
              <a:solidFill>
                <a:srgbClr val="264F9F"/>
              </a:solidFill>
            </a:endParaRPr>
          </a:p>
          <a:p>
            <a:pPr lvl="1">
              <a:spcBef>
                <a:spcPts val="600"/>
              </a:spcBef>
            </a:pPr>
            <a:r>
              <a:rPr lang="th-TH" sz="2000" b="1" dirty="0">
                <a:solidFill>
                  <a:srgbClr val="4BA128"/>
                </a:solidFill>
              </a:rPr>
              <a:t>เครื่องตกแต่งสำหรับการให้อภัย</a:t>
            </a:r>
            <a:endParaRPr lang="en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พระคัมภีร์กล่าวว่า “ทุกคนล้วนทำบาปและเสื่อมจากพระสิริของพระเจ้า” (โรม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3:23)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มีเงื่อนไขเพียงข้อเดียวคือ การกลับใจ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แต่พระเจ้าทรงเต็มใจที่จะยกโทษบาปของเรา ไม่มีบาปใดใหญ่หลวงหรือร้ายแรงเกินกว่าที่พระเจ้าจะไม่ทรงยกโทษให้ (อิสยาห์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1:18)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และยังกล่าวอีกว่าเราไม่สามารถหลีกเลี่ยงหรือขจัดบาปของเราได้ (เยเรมีย์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13:23; 2:22)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การกลับใจ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ความล่าช้าในการกลับใจ</a:t>
            </a:r>
            <a:endParaRPr lang="en" sz="4400" b="1" spc="3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effectLst>
                <a:glow rad="38100">
                  <a:schemeClr val="tx1">
                    <a:alpha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45070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แต่​องค์​พระ​ผู้​เป็น​เจ้า​ตรัส​ตอบ​นาง​ว่า “มาร​ธา มาร​ธา​เอ๋ย เธอ​กระ​วน​กระ​วาย​และ​ร้อน​ใจ​หลาย​อย่าง​เหลือ​เกิน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ลก. 10:41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ที่บ้านของลาซารัส พระเยซูตรัสถึงเรื่องสำคัญต่างๆ ที่จำเป็นต่อความรอด แต่มาธาไม่ได้ฟัง เธอไม่มีเวลา มีหลายสิ่งหลายอย่างที่ต้องทำ! (ลูกา 10:40-41)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471609"/>
            <a:ext cx="59338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เรื่องนี้ก็เกิดขึ้นกับเราเช่นกัน เมื่อเราทำบาป และพระวิญญาณบริสุทธิ์ทรงเรียกเราให้กลับใจ ซาตานจะทำให้เราเต็มไปด้วยกิจกรรม ความกังวล หรือสิ่งรบกวนอื่นๆ ที่ขัดขวางไม่ให้เราไตร่ตรองถึงสถานการณ์บาปของเราและแสวงหาการให้อภัย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58977" y="4163288"/>
            <a:ext cx="399342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แต่พระเจ้าไม่ทรงละทิ้ง พระองค์ทรงยืนหยัดในการทรงเรียกของพระองค์ (เอเสเคียล 33:11) พระองค์ทรงเปรียบเทียบบาปของเรากับเสื้อผ้าที่สกปรก (อิสยาห์ 64:6) พระองค์ทรงเสนอการแลกเปลี่ยน: เสื้อผ้าที่สกปรกของเรากับเสื้อผ้าที่สะอาดของพระองค์ (เศคาริยาห์ 3:4) เสื้อผ้าที่ชำระล้างด้วยพระโลหิตของพระเยซู (วิวรณ์ 7:14)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การกลับใจที่แท้จริง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76424" y="640124"/>
            <a:ext cx="8439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“มา​เถิด ให้​เรา​กลับ​ไป​หา​พระ​ยาห์​เวห์ เพราะ​ว่า​พระ​องค์​ทรง​ฉีก และ​จะ​ทรง​รัก​ษา​เรา​ให้​หาย พระ​องค์​ทรง​โบย​ตี และ​จะ​ทรง​พัน​บาด​แผล​ให้​แก่​เรา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ฮชย. 6:1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การกลับใจคืออะไร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อะไรคือความแตกต่างระหว่างการกลับใจที่แท้จริงกับการกลับใจจอมปลอม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โครินธ์ 7:10)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25" y="5200917"/>
            <a:ext cx="6858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เมื่อเราทำบาป พระวิญญาณบริสุทธิ์จะ “ฉีกเราเป็นชิ้นๆ” และ “ทำให้” เราด้วยความรู้สึกเศร้าโศกอย่างลึกซึ้ง หากเราตอบสนองด้วยการกลับใจที่แท้จริง พระเจ้าจะทรงรักษาเราและอภัยบาปของเรา (โฮเซอา 6:1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เมื่อความจริงที่ว่าเราได้ทำบาปนั้นเองที่ทำให้เรารู้สึกเศร้าเสียใจ และปรารถนาอย่างแรงกล้าที่จะได้รับการอภัย (ไม่ว่าจะมีผลลัพธ์ในทางลบหรือไม่ก็ตาม) นั่นคือการกลับใจที่แท้จริง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3" y="2561733"/>
            <a:ext cx="68579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เมื่อบาปนำมาซึ่งผลลัพธ์ที่ไม่พึงประสงค์ในทันที ความเสียใจก็เกิดขึ้น เรารู้สึกละอายใจเพราะสิ่งที่เราทำนั้นไม่ได้ผลดี หากไม่มีผลลัพธ์ในทางลบ เราคงไม่รู้สึกเศร้าเสียใจต่อการกระทำของเรา นี่ไม่ใช่การกลับใจที่แท้จริง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3"/>
                </a:solidFill>
              </a:rPr>
              <a:t>การเรียกให้กลับใจใหม่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7748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เพราะ​ฉะนั้น​ท่าน​ทั้ง​หลาย​จง​กลับ​ใจ​และ​หัน​มา​หา​พระ​เจ้า เพื่อ​ที่​ว่า​ความ​ผิด​บาป​ของ​พวก​ท่าน​จะ​ได้​รับ​การ​ลบ​ล้าง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กจ. 3:19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ยอห์นผู้ให้บัพติศมาและพระเยซูเริ่มต้นพันธกิจของท่านด้วยข่าวสารเดียวกันคือ “จงกลับใจ” (มัทธิว 3:1-2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808933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984530"/>
            <a:ext cx="634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โปรดสังเกตว่า การกลับใจและการอภัยควรนำเราไปสู่การปฏิรูปเสมอ ไปสู่การเปลี่ยนแปลงทัศนคติที่นำเราไปสู่การหยุดทำบาป (ยอห์น 5:14)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32864" y="2103368"/>
            <a:ext cx="83737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ทำไมการกลับใจจึงสำคัญ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เพราะหากปราศจากการกลับใจแล้ว ก็จะไม่มีการอภัยบาป (กิจการ 2:38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3:19) กระบวนการนี้เกิดขึ้นได้อย่างไร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การให้อภัย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th-TH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พระคุณแห่งการให้อภัย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ข้า​แต่​พระ​ยาห์​เวห์ เพื่อ​เห็น​แก่​พระ​นาม​ของ​พระ​องค์ ขอ​ทรง​ให้​อภัย​ความ​ชั่ว​ของ​ข้า​พระ​องค์ เพราะ​มัน​ใหญ่​โต​นัก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25:11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70923"/>
            <a:ext cx="67222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ไม่มีสิ่งใดบังคับให้พระเจ้าทรงอภัยโทษให้เรา ไม่มีสิ่งใดที่เราทำได้เพื่อให้สมควรได้รับการอภัยโทษนั้น พระเจ้าทรงประทานการอภัยโทษให้เราโดยพระคุณ โดยความรักอันไม่มีที่สิ้นสุดของพระองค์ พระองค์ทรงอภัยโทษเพราะพระองค์ทรง “คุณความดีและพร้อมที่จะอภัยโทษ และเปี่ยมด้วยพระเมตตา” (สดุดี 86:5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ดู อพยพ 34:6-7)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59" y="4823188"/>
            <a:ext cx="3207515" cy="1446550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เมื่อเรานำบาปของเรามาที่เชิงไม้กางเขน พระเยซูจะทรงปลดปล่อยเราจากภาระที่หนักอึ้งนั้น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(ฮีบรู 12:1-2)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347591"/>
            <a:ext cx="67222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ความรักของพระองค์นำพระองค์ไปสู่การสละพระองค์เองบนไม้กางเขน และชำระหนี้บาปที่เราไม่สามารถชำระได้ (เอเฟซัส 2:4-5)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1737</Words>
  <Application>Microsoft Office PowerPoint</Application>
  <PresentationFormat>Panorámica</PresentationFormat>
  <Paragraphs>70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2026-04-18T15:41:31Z</dcterms:created>
  <dcterms:modified xsi:type="dcterms:W3CDTF">2026-04-26T14:20:17Z</dcterms:modified>
</cp:coreProperties>
</file>