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9BC3"/>
    <a:srgbClr val="D9A8FE"/>
    <a:srgbClr val="7AB7FA"/>
    <a:srgbClr val="2CD6BD"/>
    <a:srgbClr val="FFFF66"/>
    <a:srgbClr val="91415C"/>
    <a:srgbClr val="B9627F"/>
    <a:srgbClr val="FF7171"/>
    <a:srgbClr val="FFF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0" d="100"/>
          <a:sy n="30" d="100"/>
        </p:scale>
        <p:origin x="72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th-TH" sz="2400" b="1" dirty="0">
              <a:solidFill>
                <a:schemeClr val="bg1"/>
              </a:solidFill>
            </a:rPr>
            <a:t>เราคือ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th-TH" sz="2400" b="1" dirty="0">
              <a:solidFill>
                <a:schemeClr val="bg1"/>
              </a:solidFill>
            </a:rPr>
            <a:t>แต่ทว่า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</a:rPr>
            <a:t>ลำบาก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ไม่ถูกบดขยี้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</a:rPr>
            <a:t>สั้บสน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ไม่สิ้นหวัง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</a:rPr>
            <a:t>ถูกข่มเหง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ไม่ถูกทอดทิ้ง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</a:rPr>
            <a:t>ถูกโจมตี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ไม่ถูกทำลาย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th-TH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พระคริสต์ทรงสละพระชนม์ชีพด้วยความรัก สิ่งนี้ควบคุมเราให้ดำเนินชีวิตเพื่อพระองค์ (2 โครินธ์ 5:14-15)</a:t>
          </a:r>
          <a:endParaRPr lang="en" sz="2000" b="1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th-TH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พระคริสต์ทรงสร้างเราให้เป็นสิ่งมีชีวิตใหม่ สิ่งนี้ควบคุมเราให้ละทิ้งชีวิตเก่าของเรา </a:t>
          </a:r>
        </a:p>
        <a:p>
          <a:r>
            <a:rPr lang="th-TH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5:17)</a:t>
          </a:r>
          <a:endParaRPr lang="en" sz="2000" b="1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พระคริสต์ทรงคืนดีกับเรากับพระเจ้า สิ่งนี้ควบคุมเราให้เป็นทูตแห่งการคืนดี </a:t>
          </a:r>
        </a:p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5:18-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จงอดทนต่อความยากลำบาก (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6:4-5)</a:t>
          </a:r>
          <a:endParaRPr lang="en" sz="20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จงเกิดผลของพระวิญญาณ (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6:6)</a:t>
          </a:r>
          <a:endParaRPr lang="en" sz="20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จงเป็นคนซื่อสัตย์และยุติธรรม (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6:7)</a:t>
          </a:r>
          <a:endParaRPr lang="en" sz="20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จงยืนหยัดมั่นคงในทุกสถานการณ์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</a:t>
          </a:r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6:8-10)</a:t>
          </a:r>
          <a:endParaRPr lang="en" sz="20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จงเปิดใจของเราให้แก่ผู้อื่น (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6:11-13 NIV)</a:t>
          </a:r>
          <a:endParaRPr lang="en" sz="20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จงแยกตัวออกจากอิทธิพลที่เป็นอันตรายของคนที่ไม่เชื่อ (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th-TH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โครินธ์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6:14-15)</a:t>
          </a:r>
          <a:endParaRPr lang="en" sz="20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400" b="1" dirty="0"/>
            <a:t>การทรงเรียก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th-TH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จงออกไปจากสถานที่แห่งบาป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400" b="1" dirty="0"/>
            <a:t>ผลที่ตามมา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th-TH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เราจะอยู่กับเจ้า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73799AE2-9E57-4A3C-B386-B342C2E2381D}">
      <dgm:prSet custT="1"/>
      <dgm:spPr/>
      <dgm:t>
        <a:bodyPr/>
        <a:lstStyle/>
        <a:p>
          <a:r>
            <a:rPr lang="th-TH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จงแยกตัวออกจากคนบาป</a:t>
          </a:r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F90C93-650A-4DDB-B8AA-CA895E634140}" type="parTrans" cxnId="{BA38DF81-1478-49FC-9391-345B9C2C424B}">
      <dgm:prSet/>
      <dgm:spPr/>
      <dgm:t>
        <a:bodyPr/>
        <a:lstStyle/>
        <a:p>
          <a:endParaRPr lang="th-TH"/>
        </a:p>
      </dgm:t>
    </dgm:pt>
    <dgm:pt modelId="{7E4FD7CE-0E9A-4DAE-95D5-C3854938D0C0}" type="sibTrans" cxnId="{BA38DF81-1478-49FC-9391-345B9C2C424B}">
      <dgm:prSet/>
      <dgm:spPr/>
      <dgm:t>
        <a:bodyPr/>
        <a:lstStyle/>
        <a:p>
          <a:endParaRPr lang="th-TH"/>
        </a:p>
      </dgm:t>
    </dgm:pt>
    <dgm:pt modelId="{C2F24B0D-2693-4C14-8EE1-30C3866792BE}">
      <dgm:prSet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อย่าแตะต้องสิ่งที่ไม่สะอาด</a:t>
          </a:r>
        </a:p>
      </dgm:t>
    </dgm:pt>
    <dgm:pt modelId="{617F53CA-F600-4A4C-88CD-7D2A4BA2875E}" type="parTrans" cxnId="{E2B2383B-1421-4B86-B684-62B5B28B5FAC}">
      <dgm:prSet/>
      <dgm:spPr/>
      <dgm:t>
        <a:bodyPr/>
        <a:lstStyle/>
        <a:p>
          <a:endParaRPr lang="th-TH"/>
        </a:p>
      </dgm:t>
    </dgm:pt>
    <dgm:pt modelId="{BC5A71A6-FA6A-443B-A479-B3DCE1A8BD99}" type="sibTrans" cxnId="{E2B2383B-1421-4B86-B684-62B5B28B5FAC}">
      <dgm:prSet/>
      <dgm:spPr/>
      <dgm:t>
        <a:bodyPr/>
        <a:lstStyle/>
        <a:p>
          <a:endParaRPr lang="th-TH"/>
        </a:p>
      </dgm:t>
    </dgm:pt>
    <dgm:pt modelId="{D1A0624F-D45A-4B04-AD3D-189EE4CB892D}">
      <dgm:prSet custT="1"/>
      <dgm:spPr/>
      <dgm:t>
        <a:bodyPr/>
        <a:lstStyle/>
        <a:p>
          <a:r>
            <a:rPr lang="th-TH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เราจะเป็นพระเจ้าของเจ้า</a:t>
          </a:r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2B6E19-6AAC-484D-9CF7-69B66409EDFA}" type="parTrans" cxnId="{E97CA04C-6ADC-4DAD-9E0B-CCC45DB1A965}">
      <dgm:prSet/>
      <dgm:spPr/>
      <dgm:t>
        <a:bodyPr/>
        <a:lstStyle/>
        <a:p>
          <a:endParaRPr lang="th-TH"/>
        </a:p>
      </dgm:t>
    </dgm:pt>
    <dgm:pt modelId="{CF9CEA18-DCD8-4AE6-A56F-69DB9151E3E8}" type="sibTrans" cxnId="{E97CA04C-6ADC-4DAD-9E0B-CCC45DB1A965}">
      <dgm:prSet/>
      <dgm:spPr/>
      <dgm:t>
        <a:bodyPr/>
        <a:lstStyle/>
        <a:p>
          <a:endParaRPr lang="th-TH"/>
        </a:p>
      </dgm:t>
    </dgm:pt>
    <dgm:pt modelId="{F882AFAB-06FF-4E71-94ED-31BDBF23FB54}">
      <dgm:prSet custT="1"/>
      <dgm:spPr/>
      <dgm:t>
        <a:bodyPr/>
        <a:lstStyle/>
        <a:p>
          <a:r>
            <a:rPr lang="th-TH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เจ้าจะเป็นประชากรของเรา</a:t>
          </a:r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BBB51D-D841-430B-BCE1-A1A51471A806}" type="parTrans" cxnId="{2E75A716-A5B1-4177-945E-A2038B640A2C}">
      <dgm:prSet/>
      <dgm:spPr/>
      <dgm:t>
        <a:bodyPr/>
        <a:lstStyle/>
        <a:p>
          <a:endParaRPr lang="th-TH"/>
        </a:p>
      </dgm:t>
    </dgm:pt>
    <dgm:pt modelId="{A2E9B416-A917-4AAC-ACBD-806F7786904E}" type="sibTrans" cxnId="{2E75A716-A5B1-4177-945E-A2038B640A2C}">
      <dgm:prSet/>
      <dgm:spPr/>
      <dgm:t>
        <a:bodyPr/>
        <a:lstStyle/>
        <a:p>
          <a:endParaRPr lang="th-TH"/>
        </a:p>
      </dgm:t>
    </dgm:pt>
    <dgm:pt modelId="{1BC1E56E-CA1E-44D3-B882-E4AF71DA17EA}">
      <dgm:prSet custT="1"/>
      <dgm:spPr/>
      <dgm:t>
        <a:bodyPr/>
        <a:lstStyle/>
        <a:p>
          <a:r>
            <a:rPr lang="th-TH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เราจะรับเจ้า</a:t>
          </a:r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B6786F-25D9-4576-A47A-DE6DF230AFF3}" type="parTrans" cxnId="{B29AE6B9-173D-488F-B096-7F8B326C8BD6}">
      <dgm:prSet/>
      <dgm:spPr/>
      <dgm:t>
        <a:bodyPr/>
        <a:lstStyle/>
        <a:p>
          <a:endParaRPr lang="th-TH"/>
        </a:p>
      </dgm:t>
    </dgm:pt>
    <dgm:pt modelId="{E6C90FE7-C6A4-45A1-ABCD-51A7B93C9DD7}" type="sibTrans" cxnId="{B29AE6B9-173D-488F-B096-7F8B326C8BD6}">
      <dgm:prSet/>
      <dgm:spPr/>
      <dgm:t>
        <a:bodyPr/>
        <a:lstStyle/>
        <a:p>
          <a:endParaRPr lang="th-TH"/>
        </a:p>
      </dgm:t>
    </dgm:pt>
    <dgm:pt modelId="{5AD16CD6-0EFA-44F6-AF6D-DC0CFB22ED19}">
      <dgm:prSet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เราจะเป็นบิดาของเจ้า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C77168-14D0-4238-8487-0040E1F68FBA}" type="parTrans" cxnId="{B8F8C3CA-540E-447C-AF54-BED3E86EDD22}">
      <dgm:prSet/>
      <dgm:spPr/>
      <dgm:t>
        <a:bodyPr/>
        <a:lstStyle/>
        <a:p>
          <a:endParaRPr lang="th-TH"/>
        </a:p>
      </dgm:t>
    </dgm:pt>
    <dgm:pt modelId="{7BE28F58-45F7-4BBA-81BC-E4D87DB36C3E}" type="sibTrans" cxnId="{B8F8C3CA-540E-447C-AF54-BED3E86EDD22}">
      <dgm:prSet/>
      <dgm:spPr/>
      <dgm:t>
        <a:bodyPr/>
        <a:lstStyle/>
        <a:p>
          <a:endParaRPr lang="th-TH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E1E610A-1373-46B9-997B-F875D3981AC5}" type="presOf" srcId="{D1A0624F-D45A-4B04-AD3D-189EE4CB892D}" destId="{0B77B9BE-14BF-4E81-B518-2EB7008C0C27}" srcOrd="0" destOrd="1" presId="urn:microsoft.com/office/officeart/2005/8/layout/list1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804B0811-F244-48A7-9EF2-E3B779068B85}" type="presOf" srcId="{F882AFAB-06FF-4E71-94ED-31BDBF23FB54}" destId="{0B77B9BE-14BF-4E81-B518-2EB7008C0C27}" srcOrd="0" destOrd="2" presId="urn:microsoft.com/office/officeart/2005/8/layout/list1"/>
    <dgm:cxn modelId="{2E75A716-A5B1-4177-945E-A2038B640A2C}" srcId="{2068985B-6BA3-4E43-83EA-90D4CC2EFEB6}" destId="{F882AFAB-06FF-4E71-94ED-31BDBF23FB54}" srcOrd="2" destOrd="0" parTransId="{B8BBB51D-D841-430B-BCE1-A1A51471A806}" sibTransId="{A2E9B416-A917-4AAC-ACBD-806F7786904E}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F3B07435-A069-46DF-A730-5C70800F3171}" type="presOf" srcId="{C2F24B0D-2693-4C14-8EE1-30C3866792BE}" destId="{D3C5EB24-6716-41F9-9F42-5D67B9A5DE8D}" srcOrd="0" destOrd="2" presId="urn:microsoft.com/office/officeart/2005/8/layout/list1"/>
    <dgm:cxn modelId="{E2B2383B-1421-4B86-B684-62B5B28B5FAC}" srcId="{4537C286-7336-40A6-9DCF-B3FF9BFA9895}" destId="{C2F24B0D-2693-4C14-8EE1-30C3866792BE}" srcOrd="2" destOrd="0" parTransId="{617F53CA-F600-4A4C-88CD-7D2A4BA2875E}" sibTransId="{BC5A71A6-FA6A-443B-A479-B3DCE1A8BD99}"/>
    <dgm:cxn modelId="{E97CA04C-6ADC-4DAD-9E0B-CCC45DB1A965}" srcId="{2068985B-6BA3-4E43-83EA-90D4CC2EFEB6}" destId="{D1A0624F-D45A-4B04-AD3D-189EE4CB892D}" srcOrd="1" destOrd="0" parTransId="{F72B6E19-6AAC-484D-9CF7-69B66409EDFA}" sibTransId="{CF9CEA18-DCD8-4AE6-A56F-69DB9151E3E8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BA38DF81-1478-49FC-9391-345B9C2C424B}" srcId="{4537C286-7336-40A6-9DCF-B3FF9BFA9895}" destId="{73799AE2-9E57-4A3C-B386-B342C2E2381D}" srcOrd="1" destOrd="0" parTransId="{C6F90C93-650A-4DDB-B8AA-CA895E634140}" sibTransId="{7E4FD7CE-0E9A-4DAE-95D5-C3854938D0C0}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B29AE6B9-173D-488F-B096-7F8B326C8BD6}" srcId="{2068985B-6BA3-4E43-83EA-90D4CC2EFEB6}" destId="{1BC1E56E-CA1E-44D3-B882-E4AF71DA17EA}" srcOrd="3" destOrd="0" parTransId="{D4B6786F-25D9-4576-A47A-DE6DF230AFF3}" sibTransId="{E6C90FE7-C6A4-45A1-ABCD-51A7B93C9DD7}"/>
    <dgm:cxn modelId="{B8F8C3CA-540E-447C-AF54-BED3E86EDD22}" srcId="{2068985B-6BA3-4E43-83EA-90D4CC2EFEB6}" destId="{5AD16CD6-0EFA-44F6-AF6D-DC0CFB22ED19}" srcOrd="4" destOrd="0" parTransId="{B5C77168-14D0-4238-8487-0040E1F68FBA}" sibTransId="{7BE28F58-45F7-4BBA-81BC-E4D87DB36C3E}"/>
    <dgm:cxn modelId="{B44549E1-4B58-4040-88F7-7BF1FA4DB1E3}" type="presOf" srcId="{1BC1E56E-CA1E-44D3-B882-E4AF71DA17EA}" destId="{0B77B9BE-14BF-4E81-B518-2EB7008C0C27}" srcOrd="0" destOrd="3" presId="urn:microsoft.com/office/officeart/2005/8/layout/list1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FC8BAE9-2C76-4D77-844F-43A3C403106A}" type="presOf" srcId="{73799AE2-9E57-4A3C-B386-B342C2E2381D}" destId="{D3C5EB24-6716-41F9-9F42-5D67B9A5DE8D}" srcOrd="0" destOrd="1" presId="urn:microsoft.com/office/officeart/2005/8/layout/list1"/>
    <dgm:cxn modelId="{41A1DAEB-4A5B-4479-81E9-3BBB9B2B93AE}" type="presOf" srcId="{5AD16CD6-0EFA-44F6-AF6D-DC0CFB22ED19}" destId="{0B77B9BE-14BF-4E81-B518-2EB7008C0C27}" srcOrd="0" destOrd="4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bg1"/>
              </a:solidFill>
            </a:rPr>
            <a:t>เราคือ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</a:rPr>
            <a:t>ลำบาก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</a:rPr>
            <a:t>สั้บสน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</a:rPr>
            <a:t>ถูกข่มเหง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</a:rPr>
            <a:t>ถูกโจมตี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bg1"/>
              </a:solidFill>
            </a:rPr>
            <a:t>แต่ทว่า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ไม่ถูกบดขยี้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ไม่สิ้นหวัง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ไม่ถูกทอดทิ้ง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ไม่ถูกทำลาย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พระคริสต์ทรงสละพระชนม์ชีพด้วยความรัก สิ่งนี้ควบคุมเราให้ดำเนินชีวิตเพื่อพระองค์ (2 โครินธ์ 5:14-15)</a:t>
          </a:r>
          <a:endParaRPr lang="en" sz="2000" b="1" kern="1200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พระคริสต์ทรงสร้างเราให้เป็นสิ่งมีชีวิตใหม่ สิ่งนี้ควบคุมเราให้ละทิ้งชีวิตเก่าของเรา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5:17)</a:t>
          </a:r>
          <a:endParaRPr lang="en" sz="2000" b="1" kern="1200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พระคริสต์ทรงคืนดีกับเรากับพระเจ้า สิ่งนี้ควบคุมเราให้เป็นทูตแห่งการคืนดี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5:18-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จงอดทนต่อความยากลำบาก (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6:4-5)</a:t>
          </a:r>
          <a:endParaRPr lang="en" sz="20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จงเกิดผลของพระวิญญาณ (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6:6)</a:t>
          </a:r>
          <a:endParaRPr lang="en" sz="20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จงเป็นคนซื่อสัตย์และยุติธรรม (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6:7)</a:t>
          </a:r>
          <a:endParaRPr lang="en" sz="20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จงยืนหยัดมั่นคงในทุกสถานการณ์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</a:t>
          </a: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6:8-10)</a:t>
          </a:r>
          <a:endParaRPr lang="en" sz="20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จงเปิดใจของเราให้แก่ผู้อื่น (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6:11-13 NIV)</a:t>
          </a:r>
          <a:endParaRPr lang="en" sz="20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จงแยกตัวออกจากอิทธิพลที่เป็นอันตรายของคนที่ไม่เชื่อ (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th-TH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โครินธ์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6:14-15)</a:t>
          </a:r>
          <a:endParaRPr lang="en" sz="20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1929"/>
          <a:ext cx="4724399" cy="15120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th-TH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จงออกไปจากสถานที่แห่งบาป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จงแยกตัวออกจากคนบาป</a:t>
          </a:r>
          <a:endParaRPr lang="en-US" sz="20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อย่าแตะต้องสิ่งที่ไม่สะอาด</a:t>
          </a:r>
        </a:p>
      </dsp:txBody>
      <dsp:txXfrm>
        <a:off x="0" y="241929"/>
        <a:ext cx="4724399" cy="1512000"/>
      </dsp:txXfrm>
    </dsp:sp>
    <dsp:sp modelId="{8CA31D7B-4932-4101-A40D-C4E41FBF3C33}">
      <dsp:nvSpPr>
        <dsp:cNvPr id="0" name=""/>
        <dsp:cNvSpPr/>
      </dsp:nvSpPr>
      <dsp:spPr>
        <a:xfrm>
          <a:off x="236220" y="576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/>
            <a:t>การทรงเรียก</a:t>
          </a:r>
          <a:endParaRPr lang="en" sz="2400" b="1" kern="1200" dirty="0"/>
        </a:p>
      </dsp:txBody>
      <dsp:txXfrm>
        <a:off x="259277" y="28826"/>
        <a:ext cx="3260966" cy="426206"/>
      </dsp:txXfrm>
    </dsp:sp>
    <dsp:sp modelId="{0B77B9BE-14BF-4E81-B518-2EB7008C0C27}">
      <dsp:nvSpPr>
        <dsp:cNvPr id="0" name=""/>
        <dsp:cNvSpPr/>
      </dsp:nvSpPr>
      <dsp:spPr>
        <a:xfrm>
          <a:off x="0" y="2076489"/>
          <a:ext cx="4724399" cy="22680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th-TH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เราจะอยู่กับเจ้า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เราจะเป็นพระเจ้าของเจ้า</a:t>
          </a:r>
          <a:endParaRPr lang="en-US" sz="20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เจ้าจะเป็นประชากรของเรา</a:t>
          </a:r>
          <a:endParaRPr lang="en-US" sz="20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เราจะรับเจ้า</a:t>
          </a:r>
          <a:endParaRPr lang="en-US" sz="20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เราจะเป็นบิดาของเจ้า</a:t>
          </a:r>
          <a:endParaRPr 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76489"/>
        <a:ext cx="4724399" cy="2268000"/>
      </dsp:txXfrm>
    </dsp:sp>
    <dsp:sp modelId="{10D1A03A-6952-4C5D-9531-7BD8145E38A2}">
      <dsp:nvSpPr>
        <dsp:cNvPr id="0" name=""/>
        <dsp:cNvSpPr/>
      </dsp:nvSpPr>
      <dsp:spPr>
        <a:xfrm>
          <a:off x="236220" y="184032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/>
            <a:t>ผลที่ตามมา</a:t>
          </a:r>
          <a:endParaRPr lang="en" sz="2400" b="1" kern="1200" dirty="0"/>
        </a:p>
      </dsp:txBody>
      <dsp:txXfrm>
        <a:off x="259277" y="1863386"/>
        <a:ext cx="326096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7355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พันธกิจที่แท้จริงของคริสเตียน</a:t>
            </a:r>
            <a:endParaRPr lang="en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Lesson 10 for September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th-T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ผลลัพธ์ของความพยายามร่วมกัน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ความสุขและความชื่นชมยินดี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ข้าพ​เจ้า​ไว้​ใจ​และ​ภูมิ​ใจ​ใน​พวก​ท่าน​มาก ข้าพ​เจ้า​ได้​รับ​การ​หนุน​ใจ​อย่าง​บริ​บูรณ์ และ​มี​ความ​ยินดี​อย่าง​เหลือ​ล้น​ใน​ความ​ยาก​ลำ​บาก​ทุก​อย่าง​ของ​เรา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en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h-TH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แม้จะเผชิญปัญหามากมาย แต่เปาโลก็เปี่ยมด้วยความยินดี (2 โครินธ์ 7:4) อะไรเป็นสาเหตุของความยินดีนี้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ดังนั้น ทุกคนจึงได้รับความสุขใจ ทิตัส เพื่อนร่วมทางของเปาโลก็ได้รับความสุขใจ (2 โครินธ์ 7:7) เปาโลได้รับความแห่งความสุขใจจากการมาถึงของทิตัส (2 โครินธ์ 7:6) ชาวโครินธ์ได้รับความสุขใจ ซึ่งนำความสุขใจมาสู่เปาโลด้วย (2 โครินธ์ 7:13)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2" y="2420722"/>
            <a:ext cx="657004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เปาโลได้เขียนจดหมายที่รุนแรงถึงชาวโครินธ์ ซึ่งทำให้พวกเขารู้สึกเศร้า (2 โครินธ์ 7:8) แต่ความเศร้านั้นนำพวกเขาไปสู่การกลับใจ (2 โครินธ์ 7:9-10) ซึ่งทำให้ความสัมพันธ์ของพวกเขากับเปาโลและกับคนอื่นๆ เปลี่ยนไปอย่างสิ้นเชิง (2 โครินธ์ 7:11-12)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แต่เปาโลไม่ได้อ้างความดีความชอบใดๆ หากบรรดาผู้เลี้ยงแกะและสมาชิกสามารถมีความสุขและความสบายใจได้ ก็เพราะพระเจ้า “ทรงปลอบโยนผู้ถ่อมตน” (2 โครินธ์ 7:6ก)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“</a:t>
            </a:r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คำว่า "พันธกิจ" หมายถึง "การรับใช้" และเราทุกคนต่างถูกเรียกให้รับใช้ในพันธกิจนี้ การที่ใครก็ตามเลือกใช้ชีวิตเพื่อสนองความต้องการของตนเองนั้นเป็นการไม่ถวายพระเกียรติแด่4พระเจ้า พี่น้องทั้งหลาย ท่านตระหนักหรือไม่ว่าทุกปีมีผู้คนนับพันนับหมื่นกำลังพินาศ ตายไปในบาปของตน เพราะแสงแห่งความจริงไม่ได้ส่องสว่างบนเส้นทางของพวกเขา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มีงานใหญ่หลวงที่ต้องทำในโลกของเรา ชายและหญิงต้องกลับใจ ไม่ใช่ด้วยของประทานแห่งการพูดภาษาแปลกๆ หรือด้วยการทำอัศจรรย์ แต่ด้วยการประกาศเรื่องพระคริสต์ผู้ถูกตรึงกางเขน ทำไมเราจึงควรลดละความพยายามที่จะทำให้โลกดีขึ้น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087245" y="0"/>
            <a:ext cx="801751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เรา​เผชิญ​ความ​ยาก​ลำ​บาก​รอบ​ด้าน แต่​ก็​ไม่​ถูก​บด​ขยี้ เรา​สับ​สน​แต่​ก็​ไม่​หมด​หวัง</a:t>
            </a:r>
          </a:p>
          <a:p>
            <a:pPr algn="ctr"/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เรา​ถูก​ข่ม​เหง​แต่​ก็​ไม่​ถูก​ทอด​ทิ้ง เรา​ถูก​ตี​ให้​ล้ม​ลง แต่​ก็​ไม่​ถูก​ทำ​ลาย</a:t>
            </a:r>
          </a:p>
          <a:p>
            <a:pPr algn="ctr"/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เรา​แบก​ความ​ตาย​ของ​พระ​เยซู​ไว้​ใน​ร่าง​กาย​เสมอ เพื่อ​ว่า​ชีวิต​ของ​พระ​เยซู​จะ​ปรา​กฏ​ใน​ร่าง​กาย​ของ​เรา​ด้วย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(2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th-TH" sz="2000" b="1" dirty="0">
                <a:solidFill>
                  <a:srgbClr val="355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การงานของศิษยาภิบาล</a:t>
            </a:r>
            <a:endParaRPr lang="en" sz="2000" b="1" dirty="0">
              <a:solidFill>
                <a:srgbClr val="355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ผู้รับจใช้ที่มีศักยภาพ</a:t>
            </a:r>
            <a:endPara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ความสุ่มเสี่ยงของพันธกิจ</a:t>
            </a:r>
            <a:endPara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th-TH" sz="2000" b="1" dirty="0">
                <a:solidFill>
                  <a:srgbClr val="BA4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หน้าที่ของพี่น้องในคริสตจักร</a:t>
            </a:r>
            <a:endParaRPr lang="en" sz="2000" b="1" dirty="0">
              <a:solidFill>
                <a:srgbClr val="BA42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ทูตแห่งการปรองดอง</a:t>
            </a:r>
            <a:endPara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การเรียกให้สู่ความบริสุทธิ์</a:t>
            </a:r>
            <a:endPara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th-TH" sz="2000" b="1" dirty="0">
                <a:solidFill>
                  <a:srgbClr val="6B9B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ผลลัพธ์ของความพยายามร่วมกัน</a:t>
            </a:r>
            <a:endParaRPr lang="en" sz="2000" b="1" dirty="0">
              <a:solidFill>
                <a:srgbClr val="6B9B3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ความสุขและความชื่นชมยินดี</a:t>
            </a:r>
            <a:endPara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ใครบอกว่าชีวิตของศิษยาภิบาลนั้นสุขสบาย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ผู้รับใช้พระเจ้าแบกรับความรับผิดชอบอันยิ่งใหญ่ และการทำงานของพวกเขาก็ไม่ใช่เรื่องที่ปราศจากอันตราย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เมื่อคริสตจักรทำงานร่วมกับผู้รับใช้และทำการเปลี่ยนแปลงที่สำคัญในวิถีชีวิตของตน คริสตจักรก็จะกลายเป็นองค์ประกอบแห่งการปรองดองที่มอบความสุขและความสบายใจให้กับทุกคน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ความรักต่อดวงวิญญาณที่กำลังจะพินาศ และการดูแลเอาใจใส่ที่พวกเขาต้องมอบให้เพื่อรักษาและเสริมสร้างผู้ที่ยอมรับพระกิตติคุณแล้ว คือสิ่งที่แยกแยะผู้รับใช้ที่แท้จริงออกจากหมาป่าแห่งโลภนี้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th-T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การงานของศิษยาภิบาล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th-TH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ผู้รับใช้ที่มีความสามารถ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บางสิ่งบางอย่างไม่เปลี่ยนแปลงมากนักเมื่อเวลาผ่านไป จดหมายแนะนำยังคงเปิดประตูสู่โอกาสในปัจจุบัน เช่นเดียวกับในศตวรรษแรก เปาโลจำเป็นต้องมีจดหมายแนะนำเพื่อได้รับการยอมรับจากคริสตจักรในโครินธ์หรือไม่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ท่าน​เอง​เป็น​จด​หมาย​แนะ​นำ​ตัว​ของ​เรา​ที่​จา​รึก​ไว้​ใน​ดวง​ใจ​ของ​เรา ให้​ทุก​คน​รู้​และ​อ่าน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endParaRPr lang="th-TH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</a:t>
            </a:r>
            <a:r>
              <a:rPr lang="th-TH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โ</a:t>
            </a:r>
            <a:r>
              <a:rPr lang="th-TH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ครินธ์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47862" y="4209946"/>
            <a:ext cx="52307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เปาโลและผู้ช่วยของเขา “มีความสามารถในฐานะผู้รับใช้แห่งพันธสัญญาใหม่”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3:6)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พันธสัญญาอันรุ่งโรจน์ เขียนโดยพระวิญญาณบนหัวใจเพื่อชีวิตนิรันดร์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เขามีจดหมายแนะนำที่ดีที่สุดเท่าที่มีอยู่ นั่นคือชาวโครินธ์เอง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3:2)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หัวใจของพวกเขาได้รับการเปลี่ยนแปลงโดยพระคุณของพระเจ้า ผ่านการเทศนาของอัครทูตและผู้ร่วมงานของเขา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แต่บางคนติดตามพันธสัญญาอื่น คือความรอดโดยการกระทำตามธรรมบัญญัติที่จารึกไว้ในแผ่นหิน ซึ่งทำให้พวกเขาไม่เห็นถึงพระสิริแห่งพระคุณ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3:7-9)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ความสุ่มเสี่ยงของพันธกิจ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</a:rPr>
              <a:t>เพราะ​ว่า​ทุกๆ สิ่ง​ก็​เป็น​ไป​เพื่อ​ประ​โยชน์​ของ​ท่าน เพื่อ​ว่า​เมื่อ​พระ​คุณ​มา​ถึง​คน​จำ​นวน​มาก​ขึ้น การ​ขอบ​พระ​คุณ​ก็​จะ​มี​มาก​ยิ่ง​ขึ้น อัน​เป็น​การ​ถวาย​พระ​เกียรติ​แด่​พระ​เจ้า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latin typeface="Comic Sans MS" panose="030F0702030302020204" pitchFamily="66" charset="0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เปาโลเข้าใจและอดทนต่อความเสี่ยงของการรับใช้ แต่เขารู้ว่าความเสี่ยงเหล่านั้นคุ้มค่า และเขายอมแบกรับมันด้วยความรักต่อผู้คนที่เขาให้โอกาสได้รับความรอด (2 โครินธ์ 4:15) ยิ่งกว่านั้น เขายังมั่นใจในความช่วยเหลือจากพระเจ้า (2 โครินธ์ 4:7-9)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6952250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พระกิตติคุณถูกประกาศผ่านทางมนุษย์ผู้ไร้เรี่ยวแรง เพื่อว่าพระสิริจะเป็นของพระเจ้าแต่เพียงผู้เดียว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4" y="5736008"/>
            <a:ext cx="68675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ความทุกข์ยากเป็น “ความทุกข์เล็กน้อย ซึ่งเป็นเพียงชั่วขณะหนึ่ง” เมื่อเทียบกับ “พระสิริอันยิ่งใหญ่และนิรันดร์” ที่เราจะได้รับในวันฟื้นคืนชีพ (2 โครินธ์ 4:14-18)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th-T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หน้าที่ของพี่น้องในคริสตจักร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4400" b="1" dirty="0">
                <a:ln/>
                <a:solidFill>
                  <a:schemeClr val="accent3"/>
                </a:solidFill>
              </a:rPr>
              <a:t>ทูตแห่งการปรองดอง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299" y="662435"/>
            <a:ext cx="8915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สิ่ง​ทั้ง​หมด​นี้​เกิด​จาก​พระเจ้า ผู้​ทรง​ให้​เรา​คืน​ดี​กับ​พระ​องค์​โดย​ทาง​พระ​เยซู​คริสต์ และ​ประ​ทาน​พันธ​กิจ​ใน​เรื่อง​การ​คืน​ดี​นี้​แก่​เรา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แรงผลักดันที่ควรควบคุมชีวิตของคริสตจักร (และของสมาชิกแต่ละคน) คือ “เพราะความรักของพระคริสต์ควบคุมเราอยู่” (2 โครินธ์ 5:14) ความรักนี้ประกอบด้วยอะไร และอะไรที่ควบคุมเรา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330080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ดังนั้น ความรักของพระคริสต์จึงนำเราไปสู่การเปลี่ยนแปลงชีวิตอย่างสิ้นเชิง การดำเนินชีวิตตามความรักของพระคริสต์ยังนำเราไปสู่การแบ่งปันความรักนั้นกับผู้อื่น กระตุ้นให้พวกเขายอมรับข่าวสารแห่งความหวัง: “จงคืนดีกับพระเจ้า” (2 โครินธ์ 5:20)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การเรียกร้องให้เข้าสู่ความบริสุทธิ์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ท่าน​ที่​รัก​ทั้ง​หลาย ใน​เมื่อ​เรา​มี​พระ​สัญ​ญา​เช่น​นี้ ขอ​ให้​เรา​ชำระ​ตัว​เอง​ให้​ปราศ​จาก​มล​ทิน​ทุก​อย่าง​ของ​เนื้อ​หนัง​และ​วิญ​ญาณ จง​มี​ความ​บริ​สุทธิ์​อย่าง​สม​บูรณ์​ด้วย​ความ​เกรง​กลัว​พระ​เจ้า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ทรงเรียกให้ดำเนินชีวิตอย่างบริสุทธิ์นั้นส่งผลต่อชีวิตประจำวันของทั้งผู้รับใช้และพี่น้องในคริสตจักร: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588250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เปาโลได้รวบรวมข้อความต่างๆ จากพันธสัญญาเดิมเพื่อสรุปการทรงเรียกให้ดำเนินชีวิตอย่างบริสุทธิ์และผลที่ตามมา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175414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1787</Words>
  <Application>Microsoft Office PowerPoint</Application>
  <PresentationFormat>Panorámica</PresentationFormat>
  <Paragraphs>84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81</cp:revision>
  <dcterms:created xsi:type="dcterms:W3CDTF">2026-07-25T16:44:22Z</dcterms:created>
  <dcterms:modified xsi:type="dcterms:W3CDTF">2026-08-08T02:35:43Z</dcterms:modified>
</cp:coreProperties>
</file>