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th-TH" sz="2000" dirty="0"/>
            <a:t>ถึงแม้พระองค์จะร่ำรวย แต่พระองค์ก็ทรงกลายเป็นคนยากจน (2 โครินธ์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th-TH" sz="2000" dirty="0"/>
            <a:t>พระองค์ทรงละทิ้งสวรรค์เพื่อมาอยู่บนโลก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th-TH" sz="2000" dirty="0"/>
            <a:t>พระองค์ทรงเลิกปกครองจักรวาลเพื่อมาเป็นช่างไม้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th-TH" sz="2000" dirty="0"/>
            <a:t>พระองค์ทรงละทิ้งสถานที่ปลอดภัยเพื่อไปอาศัยอยู่ในดินแดนของศัตรู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th-TH" sz="2000" dirty="0"/>
            <a:t>พระองค์ทรงแลกมงกุฎแห่งสวรรค์กับมงกุฎหนาม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ความกตัญญูต่อระพคุณของพระเจ้า (2 โครินธ์ 9:15)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พระเยซูทรงสละทุกสิ่งเพื่อเรา ความกตัญญูของเราแสดงออกในความปรารถนาที่จะมอบตนเองอย่างสมบูรณ์ให้แก่พระองค์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ความปรารถนาที่จะแบ่งปันพระพรของพระเจ้า (2 โครินธ์ 9:11)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เราให้แก่ผู้อื่นเพราะเราได้รับจากพระเจ้าก่อน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ความรักที่จริงใจ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8:24)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ความเอื้อเฟื้อเผื่อแผ่เป็นหลักฐานว่าความรักสถิตอยู่ในหัวใจของเรา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พวกเขาวิงวอนขอสิทธิ์ในการช่วยเหลือผู้อื่น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8:4)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แม้ในความยากจน พวกเขาก็ให้เกินกว่ากำลังของตน (2 โครินธ์ 8:2-3)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พวกเขาได้รับพระคุณของพระเยซู </a:t>
          </a:r>
        </a:p>
        <a:p>
          <a:pPr algn="ctr"/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8:9)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พวกเขามอบตนเองให้แก่พระเยซู </a:t>
          </a:r>
        </a:p>
        <a:p>
          <a:pPr algn="ctr"/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8:5)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ด้วยความชื่นชม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พวกเขารู้สึกยินดีที่ได้ถวาย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ด้วยความเอื้อเฟื้อ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(2 </a:t>
          </a:r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ความยากจนไม่ได้เป็นอุปสรรค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ด้วยความยินดี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พวกเขาทำด้วยความสมัครใจและโดยธรรมชาติ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ด้วยสิทธิพิเศษ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        (2 </a:t>
          </a:r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th-TH" sz="2000" b="1" dirty="0"/>
            <a:t>การกระทำนี้ทำให้พวกเขาสามารถแสดงความรักต่อพระเจ้าและคริสตจักรได้</a:t>
          </a:r>
          <a:endParaRPr lang="es-ES" sz="2000" b="1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กระทำด้วยการอุทิศตน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th-T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ความทุ่มเทของเขาต่อพระเจ้าส่งผลให้เขาทุ่มเทต่อผู้อื่นด้วย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คริสตจักรของชาวยิว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พวกเขานำข่าวประเสริฐไปด้วย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คริสตจักรชาวต่างชาติ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พวกเขาช่วยด้วยสิ่งต่างๆ ของเขา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คริสตจักรท้องถิ่น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สำนักงานกลาง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คอนเฟอเรนซ์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มิชชั่น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 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สหมิชชั่น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สำนักงานภาค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ถึงแม้พระองค์จะร่ำรวย แต่พระองค์ก็ทรงกลายเป็นคนยากจน (2 โครินธ์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พระองค์ทรงละทิ้งสวรรค์เพื่อมาอยู่บนโลก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พระองค์ทรงเลิกปกครองจักรวาลเพื่อมาเป็นช่างไม้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พระองค์ทรงละทิ้งสถานที่ปลอดภัยเพื่อไปอาศัยอยู่ในดินแดนของศัตรู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พระองค์ทรงแลกมงกุฎแห่งสวรรค์กับมงกุฎหนาม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ความกตัญญูต่อระพคุณของพระเจ้า (2 โครินธ์ 9:15)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พระเยซูทรงสละทุกสิ่งเพื่อเรา ความกตัญญูของเราแสดงออกในความปรารถนาที่จะมอบตนเองอย่างสมบูรณ์ให้แก่พระองค์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ความปรารถนาที่จะแบ่งปันพระพรของพระเจ้า (2 โครินธ์ 9:11)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เราให้แก่ผู้อื่นเพราะเราได้รับจากพระเจ้าก่อน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ความรักที่จริงใจ</a:t>
          </a:r>
          <a:endParaRPr 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8:24)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ความเอื้อเฟื้อเผื่อแผ่เป็นหลักฐานว่าความรักสถิตอยู่ในหัวใจของเรา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430"/>
          <a:ext cx="3990976" cy="656479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พวกเขาวิงวอนขอสิทธิ์ในการช่วยเหลือผู้อื่น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8:4)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47" y="32477"/>
        <a:ext cx="3926882" cy="592385"/>
      </dsp:txXfrm>
    </dsp:sp>
    <dsp:sp modelId="{F8F6F75F-1573-4DA0-ACC3-3D93CED1CD83}">
      <dsp:nvSpPr>
        <dsp:cNvPr id="0" name=""/>
        <dsp:cNvSpPr/>
      </dsp:nvSpPr>
      <dsp:spPr>
        <a:xfrm>
          <a:off x="0" y="666528"/>
          <a:ext cx="3990976" cy="656479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แม้ในความยากจน พวกเขาก็ให้เกินกว่ากำลังของตน (2 โครินธ์ 8:2-3)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47" y="698575"/>
        <a:ext cx="3926882" cy="5923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701"/>
          <a:ext cx="3457574" cy="65619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พวกเขาได้รับพระคุณของพระเยซู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8:9)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033" y="32734"/>
        <a:ext cx="3393508" cy="592128"/>
      </dsp:txXfrm>
    </dsp:sp>
    <dsp:sp modelId="{B9DDC8E8-E407-48D4-8111-818FA67DBE63}">
      <dsp:nvSpPr>
        <dsp:cNvPr id="0" name=""/>
        <dsp:cNvSpPr/>
      </dsp:nvSpPr>
      <dsp:spPr>
        <a:xfrm>
          <a:off x="0" y="666542"/>
          <a:ext cx="3457574" cy="656194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พวกเขามอบตนเองให้แก่พระเยซู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โครินธ์ 8:5)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033" y="698575"/>
        <a:ext cx="3393508" cy="5921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พวกเขารู้สึกยินดีที่ได้ถวาย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ด้วยความชื่นชม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ความยากจนไม่ได้เป็นอุปสรรค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ด้วยความเอื้อเฟื้อ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(2 </a:t>
          </a: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พวกเขาทำด้วยความสมัครใจและโดยธรรมชาติ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ด้วยความยินดี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การกระทำนี้ทำให้พวกเขาสามารถแสดงความรักต่อพระเจ้าและคริสตจักรได้</a:t>
          </a:r>
          <a:endParaRPr lang="es-ES" sz="2000" b="1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ด้วยสิทธิพิเศษ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        (2 </a:t>
          </a: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ความทุ่มเทของเขาต่อพระเจ้าส่งผลให้เขาทุ่มเทต่อผู้อื่นด้วย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กระทำด้วยการอุทิศตน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th-T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คริสตจักรของชาวยิว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พวกเขานำข่าวประเสริฐไปด้วย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คริสตจักรชาวต่างชาติ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พวกเขาช่วยด้วยสิ่งต่างๆ ของเขา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คริสตจักรท้องถิ่น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คอนเฟอเรนซ์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มิชชั่น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 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สหมิชชั่น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สำนักงานภาค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สำนักงานกลาง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769441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th-TH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ฉันทภาระ และพันธกิจ</a:t>
            </a:r>
            <a:endParaRPr lang="en" sz="44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11 for September 12,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th-TH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ผลลัพธ์ของฉันทภาระ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th-TH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ความเป็นหนึ่งเดียวกันของคริสตจักร</a:t>
            </a:r>
            <a:endParaRPr lang="en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เพราะ​การ​ปรน​นิบัติ​ใน​งาน​รับ​ใช้​นี้ ไม่​เพียง​เป็น​การ​จัด​หา​ให้​กับ​ธรร​มิก​ชน​ที่​ขัด​สน​เท่า​นั้น แต่​ยัง​ทำ​ให้​มี​การ​ขอบ​พระ​คุณ​พระ​เจ้า​อย่าง​มาก​มาย​เหลือ​ล้น​ด้วย</a:t>
            </a:r>
            <a:r>
              <a:rPr lang="en" b="1" dirty="0">
                <a:latin typeface="Comic Sans MS" panose="030F0702030302020204" pitchFamily="66" charset="0"/>
              </a:rPr>
              <a:t>”</a:t>
            </a:r>
            <a:r>
              <a:rPr lang="th-TH" b="1" dirty="0">
                <a:latin typeface="Comic Sans MS" panose="030F0702030302020204" pitchFamily="66" charset="0"/>
              </a:rPr>
              <a:t> </a:t>
            </a:r>
            <a:r>
              <a:rPr lang="en" sz="1400" b="1" dirty="0"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839371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การถวายที่นำไปช่วยที่เยรูซาเล็มนั้นมีผลดีอื่นๆ อีก (2 โครินธ์ 9:12)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ผลดีอีกประการหนึ่งคือ วิธีการจัดการการถวายนั้นมีบทเรียนพิเศษสำหรับเราในปัจจุบัน คือ ทุกสิ่งทุกอย่างต้องทำอย่างเป็นระเบียบและปฏิบัติตามขั้นตอนที่ถูกต้อง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875912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ชาวยิวและคนต่างชาติผูกพันกันด้วยสายใยแห่งการช่วยเหลือและความกตัญญู (โรม 15:26-27) ด้วยวิธีนี้ เป้าหมายสูงสุดของอัครทูตจึงสำเร็จ คือ ความเป็นเอกภาพในคริสตจักร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เปาโลแต่งตั้งทิตัสให้ดูแลการรวบรวม และคริสตจักรต่างๆ ก็แต่งตั้งพี่น้องให้ช่วยเขาในงานนี้ (2 โครินธ์ 8:16-24) ไม่มีวิธีอื่นใดที่เหมาะสมกว่านี้ในการรวบรวมและส่งการถวายไปยังเยรูซาเล็ม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“</a:t>
            </a:r>
            <a:r>
              <a:rPr lang="th-TH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งานของพระเจ้าต้องได้รับการค้ำจุนด้วยสิบลด เงินอุทิศ และเงินถวาย บัดนี้พระเจ้าทรงเรียกร้องวิธีการที่พระองค์ทรงมอบหมายให้แก่ผู้ดูแลทรัพย์สินของพระองค์ […]</a:t>
            </a:r>
            <a:endParaRPr lang="en-US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h-TH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ยซูคริสต์ไม่ทรงต้องการสิ่งใดจากผู้ติดตามของพระองค์มากไปกว่าสิ่งที่พระองค์เองได้ทรงกระทำให้แก่เขา  ผู้ที่ฝึกฝนการในการควบคุมตนเองและการเสียสละตนเองเพื่อพระเจ้าก็เพียงการทำตามแบบอย่างของพระองค์ พระองค์ทรงละทิ้งฉลองพระองค์และมงกุฎแห่งกษัตริย์ และทรงก้าวลงจากตำแหน่งสูงสุด พระองค์ทรงกลายเป็นคนยากจน เพื่อว่าโดยความยากจนของพระองค์ เราจะได้ครอบครองสมบัติอันนิรันดร์ พระองค์ไม่เพียงแต่ทรงสละทรัพย์สมบัติของพระองค์เท่านั้น แต่ยังทรงสละชีวิตของพระองค์เองด้วยการละเว้นและการเสียสละตนเอง เพื่อพระองค์จะทรงขจัดอุปสรรคทุกอย่างจากผู้ที่แสวงหาทางเข้าสู่ราชอาณาจักรของพระเจ้า</a:t>
            </a:r>
            <a:endParaRPr lang="en-US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[…] </a:t>
            </a:r>
            <a:r>
              <a:rPr lang="th-TH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พระเยซูคริสต์ทรงเชิญชวนเราให้เป็นผู้ร่วมงานกับพระองค์ พระองค์ทรงเป็นเจ้าของและมีสิทธิในการเรียกร้องในทุกสิ่งที่เราครอบครอง  ซึ่งด้วยความเต็มใจของเราที่จะช่วยเหลือในงานของพระองค์ เราจึงสามารถแสดงความรักของเราต่อพระองค์ได้</a:t>
            </a:r>
            <a:r>
              <a:rPr lang="en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ท่าน​ทั้ง​หลาย​รู้​จัก​พระ​คุณ​ของ​พระ​เยซู​คริสต์​องค์​พระ​ผู้​เป็น​เจ้า​ของ​เรา​แล้ว​ว่า แม้​พระ​องค์​ทรง​มั่งคั่ง ก็​ยัง​ทรง​ยอม​เป็น​คน​ยาก​จน​เพราะ​เห็น​แก่​ท่าน​ทั้ง​หลาย เพื่อ​ท่าน​ทั้ง​หลาย​จะ​ได้​เป็น​คน​มั่งคั่ง เนื่อง​จาก​ความ​ยาก​จน​ของ​พระ​องค์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algn="ctr"/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th-TH" sz="2000" b="1" dirty="0">
                <a:solidFill>
                  <a:srgbClr val="BA4252"/>
                </a:solidFill>
              </a:rPr>
              <a:t>แหล่งที่มาของฉันทภาระ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th-TH" sz="2000" b="1" dirty="0"/>
              <a:t>ตัวอย่างของพระเยซู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th-TH" sz="2000" b="1" dirty="0"/>
              <a:t>ตอบสนองต่อพระพรที่เราได้รับ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th-TH" sz="2000" b="1" dirty="0">
                <a:solidFill>
                  <a:srgbClr val="7F48B9"/>
                </a:solidFill>
              </a:rPr>
              <a:t>ดำเนินการเกี่ยวกับฉันทภาระอย่างไร</a:t>
            </a:r>
            <a:r>
              <a:rPr lang="en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th-TH" sz="2000" b="1" dirty="0"/>
              <a:t>การวางแผนที่ถูกต้อง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th-TH" sz="2000" b="1" dirty="0"/>
              <a:t>มีทัศนคติที่ถูกต้อง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th-TH" sz="2000" b="1" dirty="0">
                <a:solidFill>
                  <a:srgbClr val="375FA5"/>
                </a:solidFill>
              </a:rPr>
              <a:t>ผลลัพธ์ของฉันทภาระ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th-TH" sz="2000" b="1" dirty="0"/>
              <a:t>ความเป้นหนึ่งเดียวกันของคริสตจักร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การบริหารจัดการทรัพย์สิน (ฉันทภาระ) คือ วิธีที่บุคคลจัดการสิ่งที่ได้รับมอบหมายให้ดูแล</a:t>
            </a:r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/>
              <a:t>ชาวโครินธ์ได้ให้คำมั่นที่จะช่วยเหลือแล้ว และเวลาที่จะลงมือปฏิบัติก็ใกล้เข้ามาแล้ว คริสตจักรในมาซิโดเนียได้เริ่มมีส่วนร่วมแล้ว เปาโลไม่ได้สนใจจำนวนเงินที่เกี่ยวข้อง แต่สนใจแรงจูงใจและความกระตือรือร้นที่ผู้เชื่อจะแสดงออกมาในโอกาสนี้ เพื่อตอบสนองต่อพระคุณที่พวกเขาได้รับ</a:t>
            </a:r>
            <a:endParaRPr lang="en-U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/>
              <a:t>ในบริบทของจดหมายฉบับที่สองของเปาโลถึงชาวโครินธ์ ฉันทภาระหมายถึงโครงการเฉพาะของอัครทูต คือ การที่คริสตจักรของคนต่างชาติรวบรวมเงินเพื่อช่วยเหลือคริสตจักรในเยรูซาเล็ม ซึ่งกำลังประสบกับช่วงเวลาที่ยากลำบากมาก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th-TH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แหล่งที่มาของฉันทภาระ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3600" b="1" dirty="0">
                <a:ln/>
                <a:solidFill>
                  <a:schemeClr val="accent5"/>
                </a:solidFill>
              </a:rPr>
              <a:t>ตัวอย่างของพระเยซูคริสต์</a:t>
            </a:r>
            <a:endParaRPr lang="en" sz="36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475201"/>
            <a:ext cx="5267325" cy="17851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ท่าน​ทั้ง​หลาย​รู้​จัก​พระ​คุณ​ของ​พระ​เยซู​คริสต์​องค์​พระ​ผู้​เป็น​เจ้า​ของ​เรา​แล้ว​ว่า แม้​พระ​องค์​ทรง​มั่งคั่ง ก็​ยัง​ทรง​ยอม​เป็น​คน​ยาก​จน​เพราะ​เห็น​แก่​ท่าน​ทั้ง​หลาย เพื่อ​ท่าน​ทั้ง​หลาย​จะ​ได้​เป็น​คน​มั่งคั่ง เนื่อง​จาก​ความ​ยาก​จน​ของ​พระ​องค์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7917" y="2385540"/>
            <a:ext cx="5491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ความสัมพันธ์ระหว่างพระคุณของพระเจ้าและความเอื้อเฟื้อเผื่อแผ่คืออะไร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โครินธ์ 8:1-2)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072146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89703" y="4385659"/>
            <a:ext cx="32200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และพระองค์ทรงทำทุกสิ่งด้วยความรักต่อเรา! (ยอห์น 15:13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เอเฟซัส 5:2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กาลาเทีย 2:20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ยอห์น 3:16)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3216322"/>
            <a:ext cx="54918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พระเจ้าทรงประทานพระคุณแก่คริสตจักรในมาซิโดเนีย และพวกเขาก็ “เต็มล้นไปด้วยความเอื้อเฟื้อเผื่อแผ่” (2 โครินธ์ 8:2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และนี่คือพระคุณของพระเยซูสำหรับพวกเขาและสำหรับเรา: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3341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เราจะตอบสนองต่อพระคุณของพระเยซูอย่างไร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ท่านได้รับมาโดยไม่เสียค่าใช้จ่าย จงให้ไปโดยไม่คิดถึงมูลค่าใดๆ ด้วยเช่นกัน” (มัทธิว 10:8)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4400" b="1" dirty="0">
                <a:ln/>
                <a:solidFill>
                  <a:schemeClr val="accent3"/>
                </a:solidFill>
              </a:rPr>
              <a:t>การตอบสนองต่ตอพระคุณที่ได้รับ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และ​ไม่​เหมือน​ที่​เรา​คาด​หมาย​ไว้ แต่​พวก​เขา​ถวาย​ตัว​เอง​แด่​องค์​พระ​ผู้​เป็น​เจ้า​ก่อน แล้ว​จึง​มอบ​ตัว​ให้​กับ​เรา​ตาม​พระ​ประ​สงค์​ของ​พระ​เจ้า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สังเกตการตอบสนองของชาวมาซิโดเนียที่มีต่อพระคุณที่ได้รับ: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สิ่งนี้สอนอะไรเรา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071918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9487149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37305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th-TH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ดำเนินการเกี่ยวกับฉันทภาระอย่างไร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การวางแผนที่ถูกต้อง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แต่​ละ​คน​จง​ให้​ตาม​ที่​เขา​คิด​หมาย​ไว้​ใน​ใจ ไม่​ใช่​ให้​ด้วย​ความ​เสีย​ดาย ไม่​ใช่​ให้​ด้วย​ความ​จำ​ใจ เพราะ​ว่า​พระ​เจ้า​ทรง​รัก​คน​ที่​ให้​ด้วย​ใจ​ยินดี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แผนการที่เปาโลเสนอคือการรวบรวมเงินบริจาคพิเศษจากคริสตจักรในมาซิโดเนียและอาคายา (จังหวัดที่เมืองโครินธ์ตั้งอยู่) เพื่อช่วยเหลือคริสตจักรในเยรูซาเล็ม (โรม 15:26)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199120" y="737375"/>
            <a:ext cx="3853602" cy="2171233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52043" y="4925525"/>
            <a:ext cx="509533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อีกประเด็นหนึ่งที่เปาโลกล่าวถึงในแผนของเขาคือ พวกเขาไม่ควรบริจาคทั้งหมดในคราวเดียว แต่ควรกันเงินไว้เล็กน้อยในแต่ละสัปดาห์จนกว่าจะถึงจำนวนที่เสนอ (1 โครินธ์ 16:2) ด้วยวิธีนี้ เมื่อเปาโลมาถึง เงินบริจาคทั้งหมดก็จะถูกรวบรวมได้อย่างมีความสุข (2 โครินธ์ 9:3-5)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35777"/>
            <a:ext cx="90662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เมื่อวางแผนการบริจาค แต่ละครอบครัวควรประเมินตนเองและตั้งเป้าหมายที่เป็นไปได้ตามฐานะทางการเงินของตน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75773"/>
            <a:ext cx="811120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เมื่ออัครทูตเสนอแผนการนี้ในเมืองโคโลสีเมื่อหนึ่งปีก่อนหน้านั้น แผนการนี้ได้รับการตอบรับอย่างกระตือรือร้น แม้ว่าจะยังไม่ได้กำหนดเป้าหมายที่เฉพาะเจาะจงในเวลานั้น (2 โครินธ์ 9:1-2) อย่างไรก็ตาม สมาชิกแต่ละคนตั้งใจในใจที่จะบริจาคเป็นจำนวนเงินที่แน่นอน (2 โครินธ์ 9:7)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ทัศนคติที่ถูกต้อง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เพราะ​ข้าพ​เจ้า​เป็น​พยาน​ได้​ว่า​พวก​เขา​ถวาย​ตาม​ความ​สา​มารถ ที่​จริง​ก็​เกิน​ความ​สา​มารถ และ​ทำ​ด้วย​ความ​สมัคร​ใจ</a:t>
            </a:r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เพื่อเป็นการกระตุ้นความเอื้อเฟื้อเผื่อแผ่ของชาวโคโลสี เปาโลจึงยกตัวอย่างจากมาซิโดเนีย ในคริสตจักรเหล่านั้น พี่น้องได้แสดงท่าทีที่เหมาะสมและเป็นแบบอย่างในการถวายของพวกเขา เพราะพวกเขาถวาย...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466134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1835</Words>
  <Application>Microsoft Office PowerPoint</Application>
  <PresentationFormat>Panorámica</PresentationFormat>
  <Paragraphs>89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Constantia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103</cp:revision>
  <dcterms:created xsi:type="dcterms:W3CDTF">2026-08-01T16:23:29Z</dcterms:created>
  <dcterms:modified xsi:type="dcterms:W3CDTF">2026-08-25T12:56:01Z</dcterms:modified>
</cp:coreProperties>
</file>